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noFill/>
              <a:miter lim="400000"/>
            </a:ln>
          </a:insideV>
        </a:tcBdr>
        <a:fill>
          <a:solidFill>
            <a:srgbClr val="E8F1F5"/>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5"/>
              </a:solidFill>
              <a:prstDash val="solid"/>
              <a:round/>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rgbClr val="E8F1F5"/>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chemeClr val="accent5"/>
              </a:solidFill>
              <a:prstDash val="solid"/>
              <a:round/>
            </a:ln>
          </a:top>
          <a:bottom>
            <a:ln w="12700"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08" d="100"/>
          <a:sy n="108" d="100"/>
        </p:scale>
        <p:origin x="1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image" Target="../media/image75.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1022800000000001E-2"/>
          <c:y val="0.110053"/>
          <c:w val="0.97397699999999998"/>
          <c:h val="0.84781799999999996"/>
        </c:manualLayout>
      </c:layout>
      <c:barChart>
        <c:barDir val="col"/>
        <c:grouping val="stacked"/>
        <c:varyColors val="0"/>
        <c:ser>
          <c:idx val="0"/>
          <c:order val="0"/>
          <c:tx>
            <c:strRef>
              <c:f>Sheet1!$A$2</c:f>
              <c:strCache>
                <c:ptCount val="1"/>
                <c:pt idx="0">
                  <c:v>Series1</c:v>
                </c:pt>
              </c:strCache>
            </c:strRef>
          </c:tx>
          <c:spPr>
            <a:solidFill>
              <a:srgbClr val="D5E9FF"/>
            </a:solidFill>
            <a:ln w="12700" cap="flat">
              <a:noFill/>
              <a:miter lim="400000"/>
            </a:ln>
            <a:effectLst/>
          </c:spPr>
          <c:invertIfNegative val="0"/>
          <c:cat>
            <c:strRef>
              <c:f>Sheet1!$B$1:$G$1</c:f>
              <c:strCache>
                <c:ptCount val="6"/>
                <c:pt idx="0">
                  <c:v>1</c:v>
                </c:pt>
                <c:pt idx="1">
                  <c:v>2</c:v>
                </c:pt>
                <c:pt idx="2">
                  <c:v>3</c:v>
                </c:pt>
                <c:pt idx="3">
                  <c:v>4</c:v>
                </c:pt>
                <c:pt idx="4">
                  <c:v>5</c:v>
                </c:pt>
                <c:pt idx="5">
                  <c:v>6</c:v>
                </c:pt>
              </c:strCache>
            </c:strRef>
          </c:cat>
          <c:val>
            <c:numRef>
              <c:f>Sheet1!$B$2:$G$2</c:f>
              <c:numCache>
                <c:formatCode>General</c:formatCode>
                <c:ptCount val="6"/>
                <c:pt idx="0">
                  <c:v>310</c:v>
                </c:pt>
                <c:pt idx="1">
                  <c:v>410</c:v>
                </c:pt>
                <c:pt idx="2">
                  <c:v>480</c:v>
                </c:pt>
                <c:pt idx="3">
                  <c:v>540</c:v>
                </c:pt>
                <c:pt idx="4">
                  <c:v>530</c:v>
                </c:pt>
                <c:pt idx="5">
                  <c:v>540</c:v>
                </c:pt>
              </c:numCache>
            </c:numRef>
          </c:val>
          <c:extLst>
            <c:ext xmlns:c16="http://schemas.microsoft.com/office/drawing/2014/chart" uri="{C3380CC4-5D6E-409C-BE32-E72D297353CC}">
              <c16:uniqueId val="{00000000-3DC5-4368-AB5F-08814AC035B8}"/>
            </c:ext>
          </c:extLst>
        </c:ser>
        <c:ser>
          <c:idx val="1"/>
          <c:order val="1"/>
          <c:tx>
            <c:strRef>
              <c:f>Sheet1!$A$3</c:f>
              <c:strCache>
                <c:ptCount val="1"/>
                <c:pt idx="0">
                  <c:v>Series2</c:v>
                </c:pt>
              </c:strCache>
            </c:strRef>
          </c:tx>
          <c:spPr>
            <a:solidFill>
              <a:srgbClr val="595959"/>
            </a:solidFill>
            <a:ln w="28575" cap="flat">
              <a:solidFill>
                <a:srgbClr val="595959"/>
              </a:solidFill>
              <a:prstDash val="solid"/>
              <a:round/>
            </a:ln>
            <a:effectLst/>
          </c:spPr>
          <c:invertIfNegative val="0"/>
          <c:dLbls>
            <c:numFmt formatCode="#,##0;&quot;-&quot;#,##0" sourceLinked="0"/>
            <c:spPr>
              <a:noFill/>
              <a:ln>
                <a:noFill/>
              </a:ln>
              <a:effectLst/>
            </c:spPr>
            <c:txPr>
              <a:bodyPr/>
              <a:lstStyle/>
              <a:p>
                <a:pPr>
                  <a:defRPr sz="1000" b="0" i="0" u="none" strike="noStrike">
                    <a:solidFill>
                      <a:srgbClr val="000000"/>
                    </a:solidFill>
                    <a:latin typeface="Palatino Linotyp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1</c:v>
                </c:pt>
                <c:pt idx="1">
                  <c:v>2</c:v>
                </c:pt>
                <c:pt idx="2">
                  <c:v>3</c:v>
                </c:pt>
                <c:pt idx="3">
                  <c:v>4</c:v>
                </c:pt>
                <c:pt idx="4">
                  <c:v>5</c:v>
                </c:pt>
                <c:pt idx="5">
                  <c:v>6</c:v>
                </c:pt>
              </c:strCache>
            </c:strRef>
          </c:cat>
          <c:val>
            <c:numRef>
              <c:f>Sheet1!$B$3:$G$3</c:f>
              <c:numCache>
                <c:formatCode>General</c:formatCode>
                <c:ptCount val="6"/>
                <c:pt idx="0">
                  <c:v>168</c:v>
                </c:pt>
                <c:pt idx="1">
                  <c:v>193</c:v>
                </c:pt>
                <c:pt idx="2">
                  <c:v>177</c:v>
                </c:pt>
                <c:pt idx="3">
                  <c:v>165</c:v>
                </c:pt>
                <c:pt idx="4">
                  <c:v>199</c:v>
                </c:pt>
                <c:pt idx="5">
                  <c:v>188</c:v>
                </c:pt>
              </c:numCache>
            </c:numRef>
          </c:val>
          <c:extLst>
            <c:ext xmlns:c16="http://schemas.microsoft.com/office/drawing/2014/chart" uri="{C3380CC4-5D6E-409C-BE32-E72D297353CC}">
              <c16:uniqueId val="{00000001-3DC5-4368-AB5F-08814AC035B8}"/>
            </c:ext>
          </c:extLst>
        </c:ser>
        <c:dLbls>
          <c:showLegendKey val="0"/>
          <c:showVal val="0"/>
          <c:showCatName val="0"/>
          <c:showSerName val="0"/>
          <c:showPercent val="0"/>
          <c:showBubbleSize val="0"/>
        </c:dLbls>
        <c:gapWidth val="80"/>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FFFFFF"/>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in val="0"/>
        </c:scaling>
        <c:delete val="0"/>
        <c:axPos val="l"/>
        <c:numFmt formatCode="0" sourceLinked="0"/>
        <c:majorTickMark val="out"/>
        <c:minorTickMark val="none"/>
        <c:tickLblPos val="none"/>
        <c:spPr>
          <a:ln w="12700" cap="flat">
            <a:solidFill>
              <a:srgbClr val="FFFFFF"/>
            </a:solid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between"/>
        <c:majorUnit val="200"/>
        <c:minorUnit val="100"/>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6799299999999996E-2"/>
          <c:y val="0.112676"/>
          <c:w val="0.90820100000000004"/>
          <c:h val="0.84448800000000002"/>
        </c:manualLayout>
      </c:layout>
      <c:barChart>
        <c:barDir val="col"/>
        <c:grouping val="stacked"/>
        <c:varyColors val="0"/>
        <c:ser>
          <c:idx val="0"/>
          <c:order val="0"/>
          <c:tx>
            <c:strRef>
              <c:f>Sheet1!$A$2</c:f>
              <c:strCache>
                <c:ptCount val="1"/>
                <c:pt idx="0">
                  <c:v>Series1</c:v>
                </c:pt>
              </c:strCache>
            </c:strRef>
          </c:tx>
          <c:spPr>
            <a:solidFill>
              <a:srgbClr val="74B0E2"/>
            </a:solidFill>
            <a:ln w="12700" cap="flat">
              <a:noFill/>
              <a:miter lim="400000"/>
            </a:ln>
            <a:effectLst/>
          </c:spPr>
          <c:invertIfNegative val="0"/>
          <c:cat>
            <c:strRef>
              <c:f>Sheet1!$B$1:$D$1</c:f>
              <c:strCache>
                <c:ptCount val="3"/>
                <c:pt idx="0">
                  <c:v>1</c:v>
                </c:pt>
                <c:pt idx="1">
                  <c:v>2</c:v>
                </c:pt>
                <c:pt idx="2">
                  <c:v>3</c:v>
                </c:pt>
              </c:strCache>
            </c:strRef>
          </c:cat>
          <c:val>
            <c:numRef>
              <c:f>Sheet1!$B$2:$D$2</c:f>
              <c:numCache>
                <c:formatCode>General</c:formatCode>
                <c:ptCount val="3"/>
                <c:pt idx="0">
                  <c:v>511576</c:v>
                </c:pt>
                <c:pt idx="1">
                  <c:v>508990</c:v>
                </c:pt>
                <c:pt idx="2">
                  <c:v>516270</c:v>
                </c:pt>
              </c:numCache>
            </c:numRef>
          </c:val>
          <c:extLst>
            <c:ext xmlns:c16="http://schemas.microsoft.com/office/drawing/2014/chart" uri="{C3380CC4-5D6E-409C-BE32-E72D297353CC}">
              <c16:uniqueId val="{00000000-5313-4D70-8AC5-A04A32254D36}"/>
            </c:ext>
          </c:extLst>
        </c:ser>
        <c:dLbls>
          <c:showLegendKey val="0"/>
          <c:showVal val="0"/>
          <c:showCatName val="0"/>
          <c:showSerName val="0"/>
          <c:showPercent val="0"/>
          <c:showBubbleSize val="0"/>
        </c:dLbls>
        <c:gapWidth val="38"/>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000000"/>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600000"/>
          <c:min val="0"/>
        </c:scaling>
        <c:delete val="0"/>
        <c:axPos val="l"/>
        <c:numFmt formatCode="0" sourceLinked="0"/>
        <c:majorTickMark val="out"/>
        <c:minorTickMark val="none"/>
        <c:tickLblPos val="none"/>
        <c:spPr>
          <a:ln w="12700" cap="flat">
            <a:solidFill>
              <a:srgbClr val="000000"/>
            </a:solidFill>
            <a:prstDash val="solid"/>
            <a:round/>
          </a:ln>
        </c:spPr>
        <c:txPr>
          <a:bodyPr rot="0"/>
          <a:lstStyle/>
          <a:p>
            <a:pPr>
              <a:defRPr sz="800" b="0" i="0" u="none" strike="noStrike">
                <a:solidFill>
                  <a:srgbClr val="000000"/>
                </a:solidFill>
                <a:latin typeface="Palatino Linotype"/>
              </a:defRPr>
            </a:pPr>
            <a:endParaRPr lang="en-US"/>
          </a:p>
        </c:txPr>
        <c:crossAx val="2094734552"/>
        <c:crosses val="autoZero"/>
        <c:crossBetween val="between"/>
        <c:majorUnit val="100000"/>
        <c:minorUnit val="50000"/>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6799299999999996E-2"/>
          <c:y val="0.11123"/>
          <c:w val="0.90820100000000004"/>
          <c:h val="0.84632399999999997"/>
        </c:manualLayout>
      </c:layout>
      <c:barChart>
        <c:barDir val="col"/>
        <c:grouping val="stacked"/>
        <c:varyColors val="0"/>
        <c:ser>
          <c:idx val="0"/>
          <c:order val="0"/>
          <c:tx>
            <c:strRef>
              <c:f>Sheet1!$A$2</c:f>
              <c:strCache>
                <c:ptCount val="1"/>
                <c:pt idx="0">
                  <c:v>Series1</c:v>
                </c:pt>
              </c:strCache>
            </c:strRef>
          </c:tx>
          <c:spPr>
            <a:solidFill>
              <a:srgbClr val="004960"/>
            </a:solidFill>
            <a:ln w="12700" cap="flat">
              <a:noFill/>
              <a:miter lim="400000"/>
            </a:ln>
            <a:effectLst/>
          </c:spPr>
          <c:invertIfNegative val="0"/>
          <c:cat>
            <c:strRef>
              <c:f>Sheet1!$B$1:$D$1</c:f>
              <c:strCache>
                <c:ptCount val="3"/>
                <c:pt idx="0">
                  <c:v>1</c:v>
                </c:pt>
                <c:pt idx="1">
                  <c:v>2</c:v>
                </c:pt>
                <c:pt idx="2">
                  <c:v>3</c:v>
                </c:pt>
              </c:strCache>
            </c:strRef>
          </c:cat>
          <c:val>
            <c:numRef>
              <c:f>Sheet1!$B$2:$D$2</c:f>
              <c:numCache>
                <c:formatCode>General</c:formatCode>
                <c:ptCount val="3"/>
                <c:pt idx="0">
                  <c:v>32313</c:v>
                </c:pt>
                <c:pt idx="1">
                  <c:v>33640</c:v>
                </c:pt>
                <c:pt idx="2">
                  <c:v>35528</c:v>
                </c:pt>
              </c:numCache>
            </c:numRef>
          </c:val>
          <c:extLst>
            <c:ext xmlns:c16="http://schemas.microsoft.com/office/drawing/2014/chart" uri="{C3380CC4-5D6E-409C-BE32-E72D297353CC}">
              <c16:uniqueId val="{00000000-558C-4DBF-87B8-96B809EC8D7F}"/>
            </c:ext>
          </c:extLst>
        </c:ser>
        <c:dLbls>
          <c:showLegendKey val="0"/>
          <c:showVal val="0"/>
          <c:showCatName val="0"/>
          <c:showSerName val="0"/>
          <c:showPercent val="0"/>
          <c:showBubbleSize val="0"/>
        </c:dLbls>
        <c:gapWidth val="38"/>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000000"/>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40000"/>
          <c:min val="0"/>
        </c:scaling>
        <c:delete val="0"/>
        <c:axPos val="l"/>
        <c:numFmt formatCode="0" sourceLinked="0"/>
        <c:majorTickMark val="out"/>
        <c:minorTickMark val="none"/>
        <c:tickLblPos val="none"/>
        <c:spPr>
          <a:ln w="12700" cap="flat">
            <a:solidFill>
              <a:srgbClr val="000000"/>
            </a:solidFill>
            <a:prstDash val="solid"/>
            <a:round/>
          </a:ln>
        </c:spPr>
        <c:txPr>
          <a:bodyPr rot="0"/>
          <a:lstStyle/>
          <a:p>
            <a:pPr>
              <a:defRPr sz="800" b="0" i="0" u="none" strike="noStrike">
                <a:solidFill>
                  <a:srgbClr val="000000"/>
                </a:solidFill>
                <a:latin typeface="Palatino Linotype"/>
              </a:defRPr>
            </a:pPr>
            <a:endParaRPr lang="en-US"/>
          </a:p>
        </c:txPr>
        <c:crossAx val="2094734552"/>
        <c:crosses val="autoZero"/>
        <c:crossBetween val="between"/>
        <c:majorUnit val="5000"/>
        <c:minorUnit val="2500"/>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6799299999999996E-2"/>
          <c:y val="0.114664"/>
          <c:w val="0.90820100000000004"/>
          <c:h val="0.84196499999999996"/>
        </c:manualLayout>
      </c:layout>
      <c:barChart>
        <c:barDir val="col"/>
        <c:grouping val="stacked"/>
        <c:varyColors val="0"/>
        <c:ser>
          <c:idx val="0"/>
          <c:order val="0"/>
          <c:tx>
            <c:strRef>
              <c:f>Sheet1!$A$2</c:f>
              <c:strCache>
                <c:ptCount val="1"/>
                <c:pt idx="0">
                  <c:v>Series1</c:v>
                </c:pt>
              </c:strCache>
            </c:strRef>
          </c:tx>
          <c:spPr>
            <a:solidFill>
              <a:srgbClr val="969696"/>
            </a:solidFill>
            <a:ln w="12700" cap="flat">
              <a:noFill/>
              <a:miter lim="400000"/>
            </a:ln>
            <a:effectLst/>
          </c:spPr>
          <c:invertIfNegative val="0"/>
          <c:cat>
            <c:strRef>
              <c:f>Sheet1!$B$1:$D$1</c:f>
              <c:strCache>
                <c:ptCount val="3"/>
                <c:pt idx="0">
                  <c:v>1</c:v>
                </c:pt>
                <c:pt idx="1">
                  <c:v>2</c:v>
                </c:pt>
                <c:pt idx="2">
                  <c:v>3</c:v>
                </c:pt>
              </c:strCache>
            </c:strRef>
          </c:cat>
          <c:val>
            <c:numRef>
              <c:f>Sheet1!$B$2:$D$2</c:f>
              <c:numCache>
                <c:formatCode>General</c:formatCode>
                <c:ptCount val="3"/>
                <c:pt idx="0">
                  <c:v>72026158</c:v>
                </c:pt>
                <c:pt idx="1">
                  <c:v>79161110</c:v>
                </c:pt>
                <c:pt idx="2">
                  <c:v>85684839</c:v>
                </c:pt>
              </c:numCache>
            </c:numRef>
          </c:val>
          <c:extLst>
            <c:ext xmlns:c16="http://schemas.microsoft.com/office/drawing/2014/chart" uri="{C3380CC4-5D6E-409C-BE32-E72D297353CC}">
              <c16:uniqueId val="{00000000-CDD6-4424-89F2-42CD89EBD546}"/>
            </c:ext>
          </c:extLst>
        </c:ser>
        <c:dLbls>
          <c:showLegendKey val="0"/>
          <c:showVal val="0"/>
          <c:showCatName val="0"/>
          <c:showSerName val="0"/>
          <c:showPercent val="0"/>
          <c:showBubbleSize val="0"/>
        </c:dLbls>
        <c:gapWidth val="38"/>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000000"/>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100000000"/>
          <c:min val="0"/>
        </c:scaling>
        <c:delete val="0"/>
        <c:axPos val="l"/>
        <c:numFmt formatCode="0" sourceLinked="0"/>
        <c:majorTickMark val="out"/>
        <c:minorTickMark val="none"/>
        <c:tickLblPos val="none"/>
        <c:spPr>
          <a:ln w="12700" cap="flat">
            <a:solidFill>
              <a:srgbClr val="000000"/>
            </a:solidFill>
            <a:prstDash val="solid"/>
            <a:round/>
          </a:ln>
        </c:spPr>
        <c:txPr>
          <a:bodyPr rot="0"/>
          <a:lstStyle/>
          <a:p>
            <a:pPr>
              <a:defRPr sz="800" b="0" i="0" u="none" strike="noStrike">
                <a:solidFill>
                  <a:srgbClr val="000000"/>
                </a:solidFill>
                <a:latin typeface="Palatino Linotype"/>
              </a:defRPr>
            </a:pPr>
            <a:endParaRPr lang="en-US"/>
          </a:p>
        </c:txPr>
        <c:crossAx val="2094734552"/>
        <c:crosses val="autoZero"/>
        <c:crossBetween val="between"/>
        <c:majorUnit val="20000000"/>
        <c:minorUnit val="10000000"/>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1" i="0" u="none" strike="noStrike">
                <a:solidFill>
                  <a:srgbClr val="000000"/>
                </a:solidFill>
                <a:latin typeface="Palatino Linotype"/>
              </a:defRPr>
            </a:pPr>
            <a:r>
              <a:rPr sz="1400" b="1" i="0" u="none" strike="noStrike">
                <a:solidFill>
                  <a:srgbClr val="000000"/>
                </a:solidFill>
                <a:latin typeface="Palatino Linotype"/>
              </a:rPr>
              <a:t>Most important about PCP (Choose one)</a:t>
            </a:r>
          </a:p>
        </c:rich>
      </c:tx>
      <c:layout>
        <c:manualLayout>
          <c:xMode val="edge"/>
          <c:yMode val="edge"/>
          <c:x val="0.2782"/>
          <c:y val="0"/>
          <c:w val="0.44359900000000002"/>
          <c:h val="0.264374"/>
        </c:manualLayout>
      </c:layout>
      <c:overlay val="1"/>
      <c:spPr>
        <a:noFill/>
        <a:effectLst/>
      </c:spPr>
    </c:title>
    <c:autoTitleDeleted val="0"/>
    <c:plotArea>
      <c:layout>
        <c:manualLayout>
          <c:layoutTarget val="inner"/>
          <c:xMode val="edge"/>
          <c:yMode val="edge"/>
          <c:x val="0.55826200000000004"/>
          <c:y val="0.264374"/>
          <c:w val="0.43673800000000002"/>
          <c:h val="0.70694000000000001"/>
        </c:manualLayout>
      </c:layout>
      <c:barChart>
        <c:barDir val="bar"/>
        <c:grouping val="clustered"/>
        <c:varyColors val="0"/>
        <c:ser>
          <c:idx val="0"/>
          <c:order val="0"/>
          <c:tx>
            <c:strRef>
              <c:f>Sheet1!$A$2</c:f>
              <c:strCache>
                <c:ptCount val="1"/>
                <c:pt idx="0">
                  <c:v>Grand Total</c:v>
                </c:pt>
              </c:strCache>
            </c:strRef>
          </c:tx>
          <c:spPr>
            <a:solidFill>
              <a:srgbClr val="687FB4"/>
            </a:solidFill>
            <a:ln w="12700" cap="flat">
              <a:noFill/>
              <a:miter lim="400000"/>
            </a:ln>
            <a:effectLst/>
          </c:spPr>
          <c:invertIfNegative val="0"/>
          <c:dLbls>
            <c:numFmt formatCode="0%" sourceLinked="0"/>
            <c:spPr>
              <a:noFill/>
              <a:ln>
                <a:noFill/>
              </a:ln>
              <a:effectLst/>
            </c:spPr>
            <c:txPr>
              <a:bodyPr/>
              <a:lstStyle/>
              <a:p>
                <a:pPr>
                  <a:defRPr sz="1000" b="1" i="0" u="none" strike="noStrike">
                    <a:solidFill>
                      <a:srgbClr val="000000"/>
                    </a:solidFill>
                    <a:latin typeface="Palatino Linotype"/>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My physician (PCP) is a trusted advisor on everything about my health</c:v>
                </c:pt>
                <c:pt idx="1">
                  <c:v>My physician (PCP) cares about me personally</c:v>
                </c:pt>
                <c:pt idx="2">
                  <c:v>My physician (PCP) can see health problems coming and help me avoid them</c:v>
                </c:pt>
                <c:pt idx="3">
                  <c:v>My physician (PCP) connects me with the specialty care I need</c:v>
                </c:pt>
                <c:pt idx="4">
                  <c:v>My physician (PCP) keeps my entire medical file up to date</c:v>
                </c:pt>
                <c:pt idx="5">
                  <c:v>My physician (PCP) makes me well</c:v>
                </c:pt>
                <c:pt idx="6">
                  <c:v>My physician (PCP) gives me prescriptions for the medicines I need</c:v>
                </c:pt>
                <c:pt idx="7">
                  <c:v>Don't know</c:v>
                </c:pt>
              </c:strCache>
            </c:strRef>
          </c:cat>
          <c:val>
            <c:numRef>
              <c:f>Sheet1!$B$2:$I$2</c:f>
              <c:numCache>
                <c:formatCode>General</c:formatCode>
                <c:ptCount val="8"/>
                <c:pt idx="0">
                  <c:v>0.40249000000000001</c:v>
                </c:pt>
                <c:pt idx="1">
                  <c:v>0.12736600000000001</c:v>
                </c:pt>
                <c:pt idx="2">
                  <c:v>0.123789</c:v>
                </c:pt>
                <c:pt idx="3">
                  <c:v>9.9774000000000002E-2</c:v>
                </c:pt>
                <c:pt idx="4">
                  <c:v>8.6905999999999997E-2</c:v>
                </c:pt>
                <c:pt idx="5">
                  <c:v>7.1274000000000004E-2</c:v>
                </c:pt>
                <c:pt idx="6">
                  <c:v>4.3367000000000003E-2</c:v>
                </c:pt>
                <c:pt idx="7">
                  <c:v>4.5033999999999998E-2</c:v>
                </c:pt>
              </c:numCache>
            </c:numRef>
          </c:val>
          <c:extLst>
            <c:ext xmlns:c16="http://schemas.microsoft.com/office/drawing/2014/chart" uri="{C3380CC4-5D6E-409C-BE32-E72D297353CC}">
              <c16:uniqueId val="{00000000-6659-41C4-8CEC-9EC1C551BEAB}"/>
            </c:ext>
          </c:extLst>
        </c:ser>
        <c:dLbls>
          <c:showLegendKey val="0"/>
          <c:showVal val="0"/>
          <c:showCatName val="0"/>
          <c:showSerName val="0"/>
          <c:showPercent val="0"/>
          <c:showBubbleSize val="0"/>
        </c:dLbls>
        <c:gapWidth val="7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900" b="1"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scaling>
        <c:delete val="0"/>
        <c:axPos val="t"/>
        <c:numFmt formatCode="0%" sourceLinked="0"/>
        <c:majorTickMark val="none"/>
        <c:minorTickMark val="none"/>
        <c:tickLblPos val="none"/>
        <c:spPr>
          <a:ln w="12700" cap="flat">
            <a:no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between"/>
        <c:majorUnit val="0.125"/>
        <c:minorUnit val="6.2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1400" b="1" i="0" u="none" strike="noStrike">
                <a:solidFill>
                  <a:srgbClr val="000000"/>
                </a:solidFill>
                <a:latin typeface="Palatino Linotype"/>
              </a:defRPr>
            </a:pPr>
            <a:r>
              <a:rPr sz="1400" b="1" i="0" u="none" strike="noStrike">
                <a:solidFill>
                  <a:srgbClr val="000000"/>
                </a:solidFill>
                <a:latin typeface="Palatino Linotype"/>
              </a:rPr>
              <a:t>Statement preferences</a:t>
            </a:r>
          </a:p>
        </c:rich>
      </c:tx>
      <c:layout>
        <c:manualLayout>
          <c:xMode val="edge"/>
          <c:yMode val="edge"/>
          <c:x val="0.32153500000000002"/>
          <c:y val="0"/>
          <c:w val="0.35693000000000003"/>
          <c:h val="0.29478900000000002"/>
        </c:manualLayout>
      </c:layout>
      <c:overlay val="1"/>
      <c:spPr>
        <a:noFill/>
        <a:effectLst/>
      </c:spPr>
    </c:title>
    <c:autoTitleDeleted val="0"/>
    <c:plotArea>
      <c:layout>
        <c:manualLayout>
          <c:layoutTarget val="inner"/>
          <c:xMode val="edge"/>
          <c:yMode val="edge"/>
          <c:x val="0.61197900000000005"/>
          <c:y val="0.29478900000000002"/>
          <c:w val="0.35931200000000002"/>
          <c:h val="0.66418299999999997"/>
        </c:manualLayout>
      </c:layout>
      <c:barChart>
        <c:barDir val="bar"/>
        <c:grouping val="stacked"/>
        <c:varyColors val="0"/>
        <c:ser>
          <c:idx val="0"/>
          <c:order val="0"/>
          <c:tx>
            <c:strRef>
              <c:f>Sheet1!$A$2</c:f>
              <c:strCache>
                <c:ptCount val="1"/>
                <c:pt idx="0">
                  <c:v>Top box</c:v>
                </c:pt>
              </c:strCache>
            </c:strRef>
          </c:tx>
          <c:spPr>
            <a:solidFill>
              <a:srgbClr val="5C709F"/>
            </a:solidFill>
            <a:ln w="12700" cap="flat">
              <a:noFill/>
              <a:miter lim="400000"/>
            </a:ln>
            <a:effectLst/>
          </c:spPr>
          <c:invertIfNegative val="0"/>
          <c:dLbls>
            <c:numFmt formatCode="0%" sourceLinked="0"/>
            <c:spPr>
              <a:noFill/>
              <a:ln>
                <a:noFill/>
              </a:ln>
              <a:effectLst/>
            </c:spPr>
            <c:txPr>
              <a:bodyPr/>
              <a:lstStyle/>
              <a:p>
                <a:pPr>
                  <a:defRPr sz="900" b="1" i="0" u="none" strike="noStrike">
                    <a:solidFill>
                      <a:srgbClr val="FFFFFF"/>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 Doctor With More Experience, But Is Less Convenient</c:v>
                </c:pt>
                <c:pt idx="1">
                  <c:v>A Doctor Who Is Available When You Need Him her</c:v>
                </c:pt>
              </c:strCache>
            </c:strRef>
          </c:cat>
          <c:val>
            <c:numRef>
              <c:f>Sheet1!$B$2:$C$2</c:f>
              <c:numCache>
                <c:formatCode>General</c:formatCode>
                <c:ptCount val="2"/>
                <c:pt idx="0">
                  <c:v>0.30677900000000002</c:v>
                </c:pt>
                <c:pt idx="1">
                  <c:v>0.13433800000000001</c:v>
                </c:pt>
              </c:numCache>
            </c:numRef>
          </c:val>
          <c:extLst>
            <c:ext xmlns:c16="http://schemas.microsoft.com/office/drawing/2014/chart" uri="{C3380CC4-5D6E-409C-BE32-E72D297353CC}">
              <c16:uniqueId val="{00000000-6938-46D1-B448-34B18AD99BB1}"/>
            </c:ext>
          </c:extLst>
        </c:ser>
        <c:ser>
          <c:idx val="1"/>
          <c:order val="1"/>
          <c:tx>
            <c:strRef>
              <c:f>Sheet1!$A$3</c:f>
              <c:strCache>
                <c:ptCount val="1"/>
                <c:pt idx="0">
                  <c:v>2nd Box</c:v>
                </c:pt>
              </c:strCache>
            </c:strRef>
          </c:tx>
          <c:spPr>
            <a:solidFill>
              <a:srgbClr val="9CA7C8"/>
            </a:solidFill>
            <a:ln w="12700"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 Doctor With More Experience, But Is Less Convenient</c:v>
                </c:pt>
                <c:pt idx="1">
                  <c:v>A Doctor Who Is Available When You Need Him her</c:v>
                </c:pt>
              </c:strCache>
            </c:strRef>
          </c:cat>
          <c:val>
            <c:numRef>
              <c:f>Sheet1!$B$3:$C$3</c:f>
              <c:numCache>
                <c:formatCode>General</c:formatCode>
                <c:ptCount val="2"/>
                <c:pt idx="0">
                  <c:v>0.47834199999999999</c:v>
                </c:pt>
                <c:pt idx="1">
                  <c:v>0.24913099999999999</c:v>
                </c:pt>
              </c:numCache>
            </c:numRef>
          </c:val>
          <c:extLst>
            <c:ext xmlns:c16="http://schemas.microsoft.com/office/drawing/2014/chart" uri="{C3380CC4-5D6E-409C-BE32-E72D297353CC}">
              <c16:uniqueId val="{00000001-6938-46D1-B448-34B18AD99BB1}"/>
            </c:ext>
          </c:extLst>
        </c:ser>
        <c:ser>
          <c:idx val="2"/>
          <c:order val="2"/>
          <c:tx>
            <c:strRef>
              <c:f>Sheet1!$A$4</c:f>
              <c:strCache>
                <c:ptCount val="1"/>
                <c:pt idx="0">
                  <c:v>2nd box</c:v>
                </c:pt>
              </c:strCache>
            </c:strRef>
          </c:tx>
          <c:spPr>
            <a:solidFill>
              <a:srgbClr val="93A9CF"/>
            </a:solidFill>
            <a:ln w="12700"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 Doctor With More Experience, But Is Less Convenient</c:v>
                </c:pt>
                <c:pt idx="1">
                  <c:v>A Doctor Who Is Available When You Need Him her</c:v>
                </c:pt>
              </c:strCache>
            </c:strRef>
          </c:cat>
          <c:val>
            <c:numRef>
              <c:f>Sheet1!$B$4:$C$4</c:f>
              <c:numCache>
                <c:formatCode>General</c:formatCode>
                <c:ptCount val="2"/>
                <c:pt idx="0">
                  <c:v>0.171846</c:v>
                </c:pt>
                <c:pt idx="1">
                  <c:v>0.32375399999999999</c:v>
                </c:pt>
              </c:numCache>
            </c:numRef>
          </c:val>
          <c:extLst>
            <c:ext xmlns:c16="http://schemas.microsoft.com/office/drawing/2014/chart" uri="{C3380CC4-5D6E-409C-BE32-E72D297353CC}">
              <c16:uniqueId val="{00000002-6938-46D1-B448-34B18AD99BB1}"/>
            </c:ext>
          </c:extLst>
        </c:ser>
        <c:ser>
          <c:idx val="3"/>
          <c:order val="3"/>
          <c:tx>
            <c:strRef>
              <c:f>Sheet1!$A$5</c:f>
              <c:strCache>
                <c:ptCount val="1"/>
                <c:pt idx="0">
                  <c:v>Top box</c:v>
                </c:pt>
              </c:strCache>
            </c:strRef>
          </c:tx>
          <c:spPr>
            <a:solidFill>
              <a:srgbClr val="4572A7"/>
            </a:solidFill>
            <a:ln w="12700" cap="flat">
              <a:noFill/>
              <a:miter lim="400000"/>
            </a:ln>
            <a:effectLst/>
          </c:spPr>
          <c:invertIfNegative val="0"/>
          <c:dLbls>
            <c:numFmt formatCode="0%" sourceLinked="0"/>
            <c:spPr>
              <a:noFill/>
              <a:ln>
                <a:noFill/>
              </a:ln>
              <a:effectLst/>
            </c:spPr>
            <c:txPr>
              <a:bodyPr/>
              <a:lstStyle/>
              <a:p>
                <a:pPr>
                  <a:defRPr sz="900" b="1" i="0" u="none" strike="noStrike">
                    <a:solidFill>
                      <a:srgbClr val="000000"/>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A Doctor With More Experience, But Is Less Convenient</c:v>
                </c:pt>
                <c:pt idx="1">
                  <c:v>A Doctor Who Is Available When You Need Him her</c:v>
                </c:pt>
              </c:strCache>
            </c:strRef>
          </c:cat>
          <c:val>
            <c:numRef>
              <c:f>Sheet1!$B$5:$C$5</c:f>
              <c:numCache>
                <c:formatCode>General</c:formatCode>
                <c:ptCount val="2"/>
                <c:pt idx="0">
                  <c:v>4.3033000000000002E-2</c:v>
                </c:pt>
                <c:pt idx="1">
                  <c:v>0.29277599999999998</c:v>
                </c:pt>
              </c:numCache>
            </c:numRef>
          </c:val>
          <c:extLst>
            <c:ext xmlns:c16="http://schemas.microsoft.com/office/drawing/2014/chart" uri="{C3380CC4-5D6E-409C-BE32-E72D297353CC}">
              <c16:uniqueId val="{00000003-6938-46D1-B448-34B18AD99BB1}"/>
            </c:ext>
          </c:extLst>
        </c:ser>
        <c:dLbls>
          <c:showLegendKey val="0"/>
          <c:showVal val="0"/>
          <c:showCatName val="0"/>
          <c:showSerName val="0"/>
          <c:showPercent val="0"/>
          <c:showBubbleSize val="0"/>
        </c:dLbls>
        <c:gapWidth val="182"/>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sz="900" b="1"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0%" sourceLinked="0"/>
        <c:majorTickMark val="none"/>
        <c:minorTickMark val="none"/>
        <c:tickLblPos val="none"/>
        <c:spPr>
          <a:ln w="12700" cap="flat">
            <a:noFill/>
            <a:prstDash val="solid"/>
            <a:round/>
          </a:ln>
        </c:spPr>
        <c:txPr>
          <a:bodyPr rot="0"/>
          <a:lstStyle/>
          <a:p>
            <a:pPr>
              <a:defRPr sz="1000" b="1" i="0" u="none" strike="noStrike">
                <a:solidFill>
                  <a:srgbClr val="000000"/>
                </a:solidFill>
                <a:latin typeface="Palatino Linotype"/>
              </a:defRPr>
            </a:pPr>
            <a:endParaRPr lang="en-US"/>
          </a:p>
        </c:txPr>
        <c:crossAx val="2094734552"/>
        <c:crosses val="autoZero"/>
        <c:crossBetween val="between"/>
        <c:majorUnit val="0.25"/>
        <c:minorUnit val="0.125"/>
      </c:valAx>
      <c:spPr>
        <a:noFill/>
        <a:ln w="12700" cap="flat">
          <a:noFill/>
          <a:miter lim="400000"/>
        </a:ln>
        <a:effectLst/>
      </c:spPr>
    </c:plotArea>
    <c:legend>
      <c:legendPos val="r"/>
      <c:layout>
        <c:manualLayout>
          <c:xMode val="edge"/>
          <c:yMode val="edge"/>
          <c:x val="0.68145900000000004"/>
          <c:y val="0.137577"/>
          <c:w val="0.25704199999999999"/>
          <c:h val="0.44341000000000003"/>
        </c:manualLayout>
      </c:layout>
      <c:overlay val="1"/>
      <c:spPr>
        <a:noFill/>
        <a:ln w="12700" cap="flat">
          <a:noFill/>
          <a:miter lim="400000"/>
        </a:ln>
        <a:effectLst/>
      </c:spPr>
      <c:txPr>
        <a:bodyPr rot="0"/>
        <a:lstStyle/>
        <a:p>
          <a:pPr>
            <a:defRPr sz="900" b="1" i="0" u="none" strike="noStrike">
              <a:solidFill>
                <a:srgbClr val="000000"/>
              </a:solidFill>
              <a:latin typeface="Palatino Linotype"/>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5644699999999998E-2"/>
          <c:y val="6.1429400000000002E-2"/>
          <c:w val="0.93365399999999998"/>
          <c:h val="0.90953200000000001"/>
        </c:manualLayout>
      </c:layout>
      <c:lineChart>
        <c:grouping val="standard"/>
        <c:varyColors val="0"/>
        <c:ser>
          <c:idx val="0"/>
          <c:order val="0"/>
          <c:tx>
            <c:strRef>
              <c:f>Sheet1!$A$2</c:f>
              <c:strCache>
                <c:ptCount val="1"/>
                <c:pt idx="0">
                  <c:v>Series1</c:v>
                </c:pt>
              </c:strCache>
            </c:strRef>
          </c:tx>
          <c:spPr>
            <a:ln w="28575" cap="flat">
              <a:solidFill>
                <a:srgbClr val="969696"/>
              </a:solidFill>
              <a:prstDash val="solid"/>
              <a:round/>
            </a:ln>
            <a:effectLst/>
          </c:spPr>
          <c:marker>
            <c:symbol val="none"/>
          </c:marker>
          <c:dLbls>
            <c:numFmt formatCode="#,##0.0&quot;%&quot;;&quot;-&quot;#,##0.0&quot;%&quot;" sourceLinked="0"/>
            <c:spPr>
              <a:noFill/>
              <a:ln>
                <a:noFill/>
              </a:ln>
              <a:effectLst/>
            </c:spPr>
            <c:txPr>
              <a:bodyPr/>
              <a:lstStyle/>
              <a:p>
                <a:pPr>
                  <a:defRPr sz="1000" b="0" i="0" u="none" strike="noStrike">
                    <a:solidFill>
                      <a:srgbClr val="000000"/>
                    </a:solidFill>
                    <a:latin typeface="Palatino Linotype"/>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1</c:v>
                </c:pt>
                <c:pt idx="1">
                  <c:v>2</c:v>
                </c:pt>
                <c:pt idx="2">
                  <c:v>3</c:v>
                </c:pt>
                <c:pt idx="3">
                  <c:v>4</c:v>
                </c:pt>
                <c:pt idx="4">
                  <c:v>5</c:v>
                </c:pt>
                <c:pt idx="5">
                  <c:v>6</c:v>
                </c:pt>
              </c:strCache>
            </c:strRef>
          </c:cat>
          <c:val>
            <c:numRef>
              <c:f>Sheet1!$B$2:$G$2</c:f>
              <c:numCache>
                <c:formatCode>General</c:formatCode>
                <c:ptCount val="5"/>
                <c:pt idx="0">
                  <c:v>2.4</c:v>
                </c:pt>
                <c:pt idx="1">
                  <c:v>4.2</c:v>
                </c:pt>
                <c:pt idx="2">
                  <c:v>4.8</c:v>
                </c:pt>
                <c:pt idx="3">
                  <c:v>3</c:v>
                </c:pt>
                <c:pt idx="4">
                  <c:v>1.6</c:v>
                </c:pt>
              </c:numCache>
            </c:numRef>
          </c:val>
          <c:smooth val="0"/>
          <c:extLst>
            <c:ext xmlns:c16="http://schemas.microsoft.com/office/drawing/2014/chart" uri="{C3380CC4-5D6E-409C-BE32-E72D297353CC}">
              <c16:uniqueId val="{00000000-4C0C-43EA-901F-3888B857ABAC}"/>
            </c:ext>
          </c:extLst>
        </c:ser>
        <c:ser>
          <c:idx val="1"/>
          <c:order val="1"/>
          <c:tx>
            <c:strRef>
              <c:f>Sheet1!$A$3</c:f>
              <c:strCache>
                <c:ptCount val="1"/>
                <c:pt idx="0">
                  <c:v>Series2</c:v>
                </c:pt>
              </c:strCache>
            </c:strRef>
          </c:tx>
          <c:spPr>
            <a:ln w="38100" cap="flat">
              <a:solidFill>
                <a:srgbClr val="035287"/>
              </a:solidFill>
              <a:prstDash val="dash"/>
              <a:round/>
            </a:ln>
            <a:effectLst/>
          </c:spPr>
          <c:marker>
            <c:symbol val="none"/>
          </c:marker>
          <c:cat>
            <c:strRef>
              <c:f>Sheet1!$B$1:$G$1</c:f>
              <c:strCache>
                <c:ptCount val="6"/>
                <c:pt idx="0">
                  <c:v>1</c:v>
                </c:pt>
                <c:pt idx="1">
                  <c:v>2</c:v>
                </c:pt>
                <c:pt idx="2">
                  <c:v>3</c:v>
                </c:pt>
                <c:pt idx="3">
                  <c:v>4</c:v>
                </c:pt>
                <c:pt idx="4">
                  <c:v>5</c:v>
                </c:pt>
                <c:pt idx="5">
                  <c:v>6</c:v>
                </c:pt>
              </c:strCache>
            </c:strRef>
          </c:cat>
          <c:val>
            <c:numRef>
              <c:f>Sheet1!$B$3:$G$3</c:f>
              <c:numCache>
                <c:formatCode>General</c:formatCode>
                <c:ptCount val="5"/>
                <c:pt idx="0">
                  <c:v>3.6</c:v>
                </c:pt>
                <c:pt idx="1">
                  <c:v>3.6</c:v>
                </c:pt>
                <c:pt idx="2">
                  <c:v>3.6</c:v>
                </c:pt>
                <c:pt idx="3">
                  <c:v>3.6</c:v>
                </c:pt>
                <c:pt idx="4">
                  <c:v>3.6</c:v>
                </c:pt>
              </c:numCache>
            </c:numRef>
          </c:val>
          <c:smooth val="0"/>
          <c:extLst>
            <c:ext xmlns:c16="http://schemas.microsoft.com/office/drawing/2014/chart" uri="{C3380CC4-5D6E-409C-BE32-E72D297353CC}">
              <c16:uniqueId val="{00000001-4C0C-43EA-901F-3888B857ABAC}"/>
            </c:ext>
          </c:extLst>
        </c:ser>
        <c:ser>
          <c:idx val="2"/>
          <c:order val="2"/>
          <c:tx>
            <c:strRef>
              <c:f>Sheet1!$A$4</c:f>
              <c:strCache>
                <c:ptCount val="1"/>
                <c:pt idx="0">
                  <c:v>Series3</c:v>
                </c:pt>
              </c:strCache>
            </c:strRef>
          </c:tx>
          <c:spPr>
            <a:ln w="19050" cap="flat">
              <a:solidFill>
                <a:srgbClr val="C30C3E"/>
              </a:solidFill>
              <a:prstDash val="solid"/>
              <a:round/>
            </a:ln>
            <a:effectLst/>
          </c:spPr>
          <c:marker>
            <c:symbol val="none"/>
          </c:marker>
          <c:cat>
            <c:strRef>
              <c:f>Sheet1!$B$1:$G$1</c:f>
              <c:strCache>
                <c:ptCount val="6"/>
                <c:pt idx="0">
                  <c:v>1</c:v>
                </c:pt>
                <c:pt idx="1">
                  <c:v>2</c:v>
                </c:pt>
                <c:pt idx="2">
                  <c:v>3</c:v>
                </c:pt>
                <c:pt idx="3">
                  <c:v>4</c:v>
                </c:pt>
                <c:pt idx="4">
                  <c:v>5</c:v>
                </c:pt>
                <c:pt idx="5">
                  <c:v>6</c:v>
                </c:pt>
              </c:strCache>
            </c:strRef>
          </c:cat>
          <c:val>
            <c:numRef>
              <c:f>Sheet1!$B$4:$G$4</c:f>
              <c:numCache>
                <c:formatCode>General</c:formatCode>
                <c:ptCount val="6"/>
                <c:pt idx="4">
                  <c:v>3.1</c:v>
                </c:pt>
                <c:pt idx="5">
                  <c:v>3.1</c:v>
                </c:pt>
              </c:numCache>
            </c:numRef>
          </c:val>
          <c:smooth val="0"/>
          <c:extLst>
            <c:ext xmlns:c16="http://schemas.microsoft.com/office/drawing/2014/chart" uri="{C3380CC4-5D6E-409C-BE32-E72D297353CC}">
              <c16:uniqueId val="{00000002-4C0C-43EA-901F-3888B857ABAC}"/>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none"/>
        <c:spPr>
          <a:ln w="12700" cap="flat">
            <a:solidFill>
              <a:srgbClr val="000000"/>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5"/>
          <c:min val="0"/>
        </c:scaling>
        <c:delete val="0"/>
        <c:axPos val="l"/>
        <c:numFmt formatCode="0.#" sourceLinked="0"/>
        <c:majorTickMark val="out"/>
        <c:minorTickMark val="none"/>
        <c:tickLblPos val="none"/>
        <c:spPr>
          <a:ln w="12700" cap="flat">
            <a:solidFill>
              <a:srgbClr val="000000"/>
            </a:solid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midCat"/>
        <c:majorUnit val="0.5"/>
        <c:minorUnit val="0.2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3883999999999997E-2"/>
          <c:y val="5.1767100000000003E-2"/>
          <c:w val="0.96111599999999997"/>
          <c:h val="0.92179599999999995"/>
        </c:manualLayout>
      </c:layout>
      <c:barChart>
        <c:barDir val="col"/>
        <c:grouping val="stacked"/>
        <c:varyColors val="0"/>
        <c:ser>
          <c:idx val="0"/>
          <c:order val="0"/>
          <c:tx>
            <c:strRef>
              <c:f>Sheet1!$A$2</c:f>
              <c:strCache>
                <c:ptCount val="1"/>
                <c:pt idx="0">
                  <c:v>Series1</c:v>
                </c:pt>
              </c:strCache>
            </c:strRef>
          </c:tx>
          <c:spPr>
            <a:solidFill>
              <a:srgbClr val="DCDCDC"/>
            </a:solidFill>
            <a:ln w="12700" cap="flat">
              <a:noFill/>
              <a:miter lim="400000"/>
            </a:ln>
            <a:effectLst/>
          </c:spPr>
          <c:invertIfNegative val="0"/>
          <c:dLbls>
            <c:numFmt formatCode="#,##0&quot;%&quot;;&quot;-&quot;#,##0&quot;%&quot;" sourceLinked="0"/>
            <c:spPr>
              <a:noFill/>
              <a:ln>
                <a:noFill/>
              </a:ln>
              <a:effectLst/>
            </c:spPr>
            <c:txPr>
              <a:bodyPr/>
              <a:lstStyle/>
              <a:p>
                <a:pPr>
                  <a:defRPr sz="900" b="0" i="0" u="none" strike="noStrike">
                    <a:solidFill>
                      <a:srgbClr val="000000"/>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Sheet1!$B$2:$K$2</c:f>
              <c:numCache>
                <c:formatCode>General</c:formatCode>
                <c:ptCount val="10"/>
                <c:pt idx="0">
                  <c:v>70.277748000000003</c:v>
                </c:pt>
                <c:pt idx="1">
                  <c:v>68.783516000000006</c:v>
                </c:pt>
                <c:pt idx="2">
                  <c:v>67.443810999999997</c:v>
                </c:pt>
                <c:pt idx="3">
                  <c:v>66.627886000000004</c:v>
                </c:pt>
                <c:pt idx="4">
                  <c:v>66.123451000000003</c:v>
                </c:pt>
                <c:pt idx="5">
                  <c:v>65.822706999999994</c:v>
                </c:pt>
                <c:pt idx="6">
                  <c:v>65.146610999999993</c:v>
                </c:pt>
                <c:pt idx="7">
                  <c:v>64.516070999999997</c:v>
                </c:pt>
                <c:pt idx="8">
                  <c:v>64.178426000000002</c:v>
                </c:pt>
                <c:pt idx="9">
                  <c:v>64.081569999999999</c:v>
                </c:pt>
              </c:numCache>
            </c:numRef>
          </c:val>
          <c:extLst>
            <c:ext xmlns:c16="http://schemas.microsoft.com/office/drawing/2014/chart" uri="{C3380CC4-5D6E-409C-BE32-E72D297353CC}">
              <c16:uniqueId val="{00000000-A81B-4299-BC66-DE3F98EB7D6D}"/>
            </c:ext>
          </c:extLst>
        </c:ser>
        <c:ser>
          <c:idx val="1"/>
          <c:order val="1"/>
          <c:tx>
            <c:strRef>
              <c:f>Sheet1!$A$3</c:f>
              <c:strCache>
                <c:ptCount val="1"/>
                <c:pt idx="0">
                  <c:v>Series2</c:v>
                </c:pt>
              </c:strCache>
            </c:strRef>
          </c:tx>
          <c:spPr>
            <a:solidFill>
              <a:srgbClr val="1C74B9"/>
            </a:solidFill>
            <a:ln w="12700" cap="flat">
              <a:noFill/>
              <a:miter lim="400000"/>
            </a:ln>
            <a:effectLst/>
          </c:spPr>
          <c:invertIfNegative val="0"/>
          <c:dLbls>
            <c:numFmt formatCode="#,##0&quot;%&quot;;&quot;-&quot;#,##0&quot;%&quot;" sourceLinked="0"/>
            <c:spPr>
              <a:noFill/>
              <a:ln>
                <a:noFill/>
              </a:ln>
              <a:effectLst/>
            </c:spPr>
            <c:txPr>
              <a:bodyPr/>
              <a:lstStyle/>
              <a:p>
                <a:pPr>
                  <a:defRPr sz="900" b="0" i="0" u="none" strike="noStrike">
                    <a:solidFill>
                      <a:srgbClr val="FFFFFF"/>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1</c:v>
                </c:pt>
                <c:pt idx="1">
                  <c:v>2</c:v>
                </c:pt>
                <c:pt idx="2">
                  <c:v>3</c:v>
                </c:pt>
                <c:pt idx="3">
                  <c:v>4</c:v>
                </c:pt>
                <c:pt idx="4">
                  <c:v>5</c:v>
                </c:pt>
                <c:pt idx="5">
                  <c:v>6</c:v>
                </c:pt>
                <c:pt idx="6">
                  <c:v>7</c:v>
                </c:pt>
                <c:pt idx="7">
                  <c:v>8</c:v>
                </c:pt>
                <c:pt idx="8">
                  <c:v>9</c:v>
                </c:pt>
                <c:pt idx="9">
                  <c:v>10</c:v>
                </c:pt>
              </c:strCache>
            </c:strRef>
          </c:cat>
          <c:val>
            <c:numRef>
              <c:f>Sheet1!$B$3:$K$3</c:f>
              <c:numCache>
                <c:formatCode>General</c:formatCode>
                <c:ptCount val="10"/>
                <c:pt idx="0">
                  <c:v>29.722252000000001</c:v>
                </c:pt>
                <c:pt idx="1">
                  <c:v>31.216484000000001</c:v>
                </c:pt>
                <c:pt idx="2">
                  <c:v>32.556189000000003</c:v>
                </c:pt>
                <c:pt idx="3">
                  <c:v>33.372114000000003</c:v>
                </c:pt>
                <c:pt idx="4">
                  <c:v>33.876548999999997</c:v>
                </c:pt>
                <c:pt idx="5">
                  <c:v>34.177292999999999</c:v>
                </c:pt>
                <c:pt idx="6">
                  <c:v>34.853389</c:v>
                </c:pt>
                <c:pt idx="7">
                  <c:v>35.483929000000003</c:v>
                </c:pt>
                <c:pt idx="8">
                  <c:v>35.821573999999998</c:v>
                </c:pt>
                <c:pt idx="9">
                  <c:v>35.918430000000001</c:v>
                </c:pt>
              </c:numCache>
            </c:numRef>
          </c:val>
          <c:extLst>
            <c:ext xmlns:c16="http://schemas.microsoft.com/office/drawing/2014/chart" uri="{C3380CC4-5D6E-409C-BE32-E72D297353CC}">
              <c16:uniqueId val="{00000001-A81B-4299-BC66-DE3F98EB7D6D}"/>
            </c:ext>
          </c:extLst>
        </c:ser>
        <c:dLbls>
          <c:showLegendKey val="0"/>
          <c:showVal val="0"/>
          <c:showCatName val="0"/>
          <c:showSerName val="0"/>
          <c:showPercent val="0"/>
          <c:showBubbleSize val="0"/>
        </c:dLbls>
        <c:gapWidth val="35"/>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888888"/>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100"/>
          <c:min val="0"/>
        </c:scaling>
        <c:delete val="0"/>
        <c:axPos val="l"/>
        <c:numFmt formatCode="0.####" sourceLinked="0"/>
        <c:majorTickMark val="none"/>
        <c:minorTickMark val="none"/>
        <c:tickLblPos val="none"/>
        <c:spPr>
          <a:ln w="12700" cap="flat">
            <a:no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between"/>
        <c:majorUnit val="25"/>
        <c:minorUnit val="12.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9.5374600000000004E-2"/>
          <c:y val="5.2366599999999999E-2"/>
          <c:w val="0.89962500000000001"/>
          <c:h val="0.90895000000000004"/>
        </c:manualLayout>
      </c:layout>
      <c:lineChart>
        <c:grouping val="standard"/>
        <c:varyColors val="0"/>
        <c:ser>
          <c:idx val="0"/>
          <c:order val="0"/>
          <c:tx>
            <c:strRef>
              <c:f>Sheet1!$A$2</c:f>
              <c:strCache>
                <c:ptCount val="1"/>
                <c:pt idx="0">
                  <c:v>Series1</c:v>
                </c:pt>
              </c:strCache>
            </c:strRef>
          </c:tx>
          <c:spPr>
            <a:ln w="28575" cap="flat">
              <a:solidFill>
                <a:srgbClr val="4C6C9C"/>
              </a:solidFill>
              <a:prstDash val="solid"/>
              <a:round/>
            </a:ln>
            <a:effectLst/>
          </c:spPr>
          <c:marker>
            <c:symbol val="none"/>
          </c:marker>
          <c:cat>
            <c:strRef>
              <c:f>Sheet1!$B$1:$J$1</c:f>
              <c:strCache>
                <c:ptCount val="9"/>
                <c:pt idx="0">
                  <c:v>1</c:v>
                </c:pt>
                <c:pt idx="1">
                  <c:v>2</c:v>
                </c:pt>
                <c:pt idx="2">
                  <c:v>3</c:v>
                </c:pt>
                <c:pt idx="3">
                  <c:v>4</c:v>
                </c:pt>
                <c:pt idx="4">
                  <c:v>5</c:v>
                </c:pt>
                <c:pt idx="5">
                  <c:v>6</c:v>
                </c:pt>
                <c:pt idx="6">
                  <c:v>7</c:v>
                </c:pt>
                <c:pt idx="7">
                  <c:v>8</c:v>
                </c:pt>
                <c:pt idx="8">
                  <c:v>9</c:v>
                </c:pt>
              </c:strCache>
            </c:strRef>
          </c:cat>
          <c:val>
            <c:numRef>
              <c:f>Sheet1!$B$2:$J$2</c:f>
              <c:numCache>
                <c:formatCode>General</c:formatCode>
                <c:ptCount val="9"/>
                <c:pt idx="0">
                  <c:v>6.5</c:v>
                </c:pt>
                <c:pt idx="1">
                  <c:v>4</c:v>
                </c:pt>
                <c:pt idx="2">
                  <c:v>5.4</c:v>
                </c:pt>
                <c:pt idx="3">
                  <c:v>5.0999999999999996</c:v>
                </c:pt>
                <c:pt idx="4">
                  <c:v>4.5</c:v>
                </c:pt>
                <c:pt idx="5">
                  <c:v>4.5999999999999996</c:v>
                </c:pt>
                <c:pt idx="6">
                  <c:v>7.6</c:v>
                </c:pt>
                <c:pt idx="7">
                  <c:v>6.1</c:v>
                </c:pt>
                <c:pt idx="8">
                  <c:v>4.5999999999999996</c:v>
                </c:pt>
              </c:numCache>
            </c:numRef>
          </c:val>
          <c:smooth val="0"/>
          <c:extLst>
            <c:ext xmlns:c16="http://schemas.microsoft.com/office/drawing/2014/chart" uri="{C3380CC4-5D6E-409C-BE32-E72D297353CC}">
              <c16:uniqueId val="{00000000-E9C9-4E71-88A5-7D9E50B4AE7C}"/>
            </c:ext>
          </c:extLst>
        </c:ser>
        <c:ser>
          <c:idx val="1"/>
          <c:order val="1"/>
          <c:tx>
            <c:strRef>
              <c:f>Sheet1!$A$3</c:f>
              <c:strCache>
                <c:ptCount val="1"/>
                <c:pt idx="0">
                  <c:v>Series2</c:v>
                </c:pt>
              </c:strCache>
            </c:strRef>
          </c:tx>
          <c:spPr>
            <a:ln w="28575" cap="flat">
              <a:solidFill>
                <a:srgbClr val="C3CFE1"/>
              </a:solidFill>
              <a:prstDash val="solid"/>
              <a:round/>
            </a:ln>
            <a:effectLst/>
          </c:spPr>
          <c:marker>
            <c:symbol val="none"/>
          </c:marker>
          <c:cat>
            <c:strRef>
              <c:f>Sheet1!$B$1:$J$1</c:f>
              <c:strCache>
                <c:ptCount val="9"/>
                <c:pt idx="0">
                  <c:v>1</c:v>
                </c:pt>
                <c:pt idx="1">
                  <c:v>2</c:v>
                </c:pt>
                <c:pt idx="2">
                  <c:v>3</c:v>
                </c:pt>
                <c:pt idx="3">
                  <c:v>4</c:v>
                </c:pt>
                <c:pt idx="4">
                  <c:v>5</c:v>
                </c:pt>
                <c:pt idx="5">
                  <c:v>6</c:v>
                </c:pt>
                <c:pt idx="6">
                  <c:v>7</c:v>
                </c:pt>
                <c:pt idx="7">
                  <c:v>8</c:v>
                </c:pt>
                <c:pt idx="8">
                  <c:v>9</c:v>
                </c:pt>
              </c:strCache>
            </c:strRef>
          </c:cat>
          <c:val>
            <c:numRef>
              <c:f>Sheet1!$B$3:$J$3</c:f>
              <c:numCache>
                <c:formatCode>General</c:formatCode>
                <c:ptCount val="9"/>
                <c:pt idx="0">
                  <c:v>5.7</c:v>
                </c:pt>
                <c:pt idx="1">
                  <c:v>4</c:v>
                </c:pt>
                <c:pt idx="2">
                  <c:v>5</c:v>
                </c:pt>
                <c:pt idx="3">
                  <c:v>5.5</c:v>
                </c:pt>
                <c:pt idx="4">
                  <c:v>5.3</c:v>
                </c:pt>
                <c:pt idx="5">
                  <c:v>4.3</c:v>
                </c:pt>
                <c:pt idx="6">
                  <c:v>6.5</c:v>
                </c:pt>
                <c:pt idx="7">
                  <c:v>7.1</c:v>
                </c:pt>
                <c:pt idx="8">
                  <c:v>5.7</c:v>
                </c:pt>
              </c:numCache>
            </c:numRef>
          </c:val>
          <c:smooth val="0"/>
          <c:extLst>
            <c:ext xmlns:c16="http://schemas.microsoft.com/office/drawing/2014/chart" uri="{C3380CC4-5D6E-409C-BE32-E72D297353CC}">
              <c16:uniqueId val="{00000001-E9C9-4E71-88A5-7D9E50B4AE7C}"/>
            </c:ext>
          </c:extLst>
        </c:ser>
        <c:dLbls>
          <c:showLegendKey val="0"/>
          <c:showVal val="0"/>
          <c:showCatName val="0"/>
          <c:showSerName val="0"/>
          <c:showPercent val="0"/>
          <c:showBubbleSize val="0"/>
        </c:dLbls>
        <c:smooth val="0"/>
        <c:axId val="2094734552"/>
        <c:axId val="2094734553"/>
      </c:lineChart>
      <c:catAx>
        <c:axId val="2094734552"/>
        <c:scaling>
          <c:orientation val="minMax"/>
        </c:scaling>
        <c:delete val="0"/>
        <c:axPos val="b"/>
        <c:numFmt formatCode="General" sourceLinked="0"/>
        <c:majorTickMark val="none"/>
        <c:minorTickMark val="none"/>
        <c:tickLblPos val="none"/>
        <c:spPr>
          <a:ln w="12700" cap="flat">
            <a:solidFill>
              <a:srgbClr val="000000"/>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9"/>
          <c:min val="0"/>
        </c:scaling>
        <c:delete val="0"/>
        <c:axPos val="l"/>
        <c:numFmt formatCode="#,##0&quot;%&quot;;&quot;-&quot;#,##0&quot;%&quot;" sourceLinked="0"/>
        <c:majorTickMark val="out"/>
        <c:minorTickMark val="none"/>
        <c:tickLblPos val="nextTo"/>
        <c:spPr>
          <a:ln w="12700" cap="flat">
            <a:solidFill>
              <a:srgbClr val="000000"/>
            </a:solid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midCat"/>
        <c:majorUnit val="1"/>
        <c:minorUnit val="0.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4994399999999997E-2"/>
          <c:y val="9.3357200000000001E-2"/>
          <c:w val="0.95000600000000002"/>
          <c:h val="0.869008"/>
        </c:manualLayout>
      </c:layout>
      <c:barChart>
        <c:barDir val="col"/>
        <c:grouping val="stacked"/>
        <c:varyColors val="0"/>
        <c:ser>
          <c:idx val="0"/>
          <c:order val="0"/>
          <c:tx>
            <c:strRef>
              <c:f>Sheet1!$A$2</c:f>
              <c:strCache>
                <c:ptCount val="1"/>
                <c:pt idx="0">
                  <c:v>Series1</c:v>
                </c:pt>
              </c:strCache>
            </c:strRef>
          </c:tx>
          <c:spPr>
            <a:solidFill>
              <a:srgbClr val="DCDCDC"/>
            </a:solidFill>
            <a:ln w="12700" cap="flat">
              <a:noFill/>
              <a:miter lim="400000"/>
            </a:ln>
            <a:effectLst/>
          </c:spPr>
          <c:invertIfNegative val="0"/>
          <c:dLbls>
            <c:numFmt formatCode="#,##0;&quot;-&quot;#,##0" sourceLinked="0"/>
            <c:spPr>
              <a:noFill/>
              <a:ln>
                <a:noFill/>
              </a:ln>
              <a:effectLst/>
            </c:spPr>
            <c:txPr>
              <a:bodyPr/>
              <a:lstStyle/>
              <a:p>
                <a:pPr>
                  <a:defRPr sz="1000" b="0" i="0" u="none" strike="noStrike">
                    <a:solidFill>
                      <a:srgbClr val="000000"/>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c:v>
                </c:pt>
                <c:pt idx="1">
                  <c:v>2</c:v>
                </c:pt>
                <c:pt idx="2">
                  <c:v>3</c:v>
                </c:pt>
              </c:strCache>
            </c:strRef>
          </c:cat>
          <c:val>
            <c:numRef>
              <c:f>Sheet1!$B$2:$D$2</c:f>
              <c:numCache>
                <c:formatCode>General</c:formatCode>
                <c:ptCount val="3"/>
                <c:pt idx="0">
                  <c:v>225</c:v>
                </c:pt>
                <c:pt idx="1">
                  <c:v>349</c:v>
                </c:pt>
                <c:pt idx="2">
                  <c:v>431</c:v>
                </c:pt>
              </c:numCache>
            </c:numRef>
          </c:val>
          <c:extLst>
            <c:ext xmlns:c16="http://schemas.microsoft.com/office/drawing/2014/chart" uri="{C3380CC4-5D6E-409C-BE32-E72D297353CC}">
              <c16:uniqueId val="{00000000-4137-430E-A1F0-D75D4E1D460C}"/>
            </c:ext>
          </c:extLst>
        </c:ser>
        <c:dLbls>
          <c:showLegendKey val="0"/>
          <c:showVal val="0"/>
          <c:showCatName val="0"/>
          <c:showSerName val="0"/>
          <c:showPercent val="0"/>
          <c:showBubbleSize val="0"/>
        </c:dLbls>
        <c:gapWidth val="80"/>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888888"/>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431"/>
          <c:min val="0"/>
        </c:scaling>
        <c:delete val="0"/>
        <c:axPos val="l"/>
        <c:numFmt formatCode="0" sourceLinked="0"/>
        <c:majorTickMark val="none"/>
        <c:minorTickMark val="none"/>
        <c:tickLblPos val="none"/>
        <c:spPr>
          <a:ln w="12700" cap="flat">
            <a:no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between"/>
        <c:majorUnit val="107.75"/>
        <c:minorUnit val="53.87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5906599999999997E-2"/>
          <c:y val="0.10721600000000001"/>
          <c:w val="0.95909299999999997"/>
          <c:h val="0.85141800000000001"/>
        </c:manualLayout>
      </c:layout>
      <c:barChart>
        <c:barDir val="col"/>
        <c:grouping val="stacked"/>
        <c:varyColors val="0"/>
        <c:ser>
          <c:idx val="0"/>
          <c:order val="0"/>
          <c:tx>
            <c:strRef>
              <c:f>Sheet1!$A$2</c:f>
              <c:strCache>
                <c:ptCount val="1"/>
                <c:pt idx="0">
                  <c:v>Series1</c:v>
                </c:pt>
              </c:strCache>
            </c:strRef>
          </c:tx>
          <c:spPr>
            <a:solidFill>
              <a:srgbClr val="7ECDF1"/>
            </a:solidFill>
            <a:ln w="12700" cap="flat">
              <a:noFill/>
              <a:miter lim="400000"/>
            </a:ln>
            <a:effectLst/>
          </c:spPr>
          <c:invertIfNegative val="0"/>
          <c:dLbls>
            <c:numFmt formatCode="#,##0;&quot;-&quot;#,##0" sourceLinked="0"/>
            <c:spPr>
              <a:noFill/>
              <a:ln>
                <a:noFill/>
              </a:ln>
              <a:effectLst/>
            </c:spPr>
            <c:txPr>
              <a:bodyPr/>
              <a:lstStyle/>
              <a:p>
                <a:pPr>
                  <a:defRPr sz="800" b="0" i="0" u="none" strike="noStrike">
                    <a:solidFill>
                      <a:srgbClr val="000000"/>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1</c:v>
                </c:pt>
                <c:pt idx="1">
                  <c:v>2</c:v>
                </c:pt>
                <c:pt idx="2">
                  <c:v>3</c:v>
                </c:pt>
                <c:pt idx="3">
                  <c:v>4</c:v>
                </c:pt>
                <c:pt idx="4">
                  <c:v>5</c:v>
                </c:pt>
              </c:strCache>
            </c:strRef>
          </c:cat>
          <c:val>
            <c:numRef>
              <c:f>Sheet1!$B$2:$F$2</c:f>
              <c:numCache>
                <c:formatCode>General</c:formatCode>
                <c:ptCount val="5"/>
                <c:pt idx="0">
                  <c:v>4275</c:v>
                </c:pt>
                <c:pt idx="1">
                  <c:v>3384</c:v>
                </c:pt>
                <c:pt idx="2">
                  <c:v>1794</c:v>
                </c:pt>
                <c:pt idx="3">
                  <c:v>1101</c:v>
                </c:pt>
                <c:pt idx="4">
                  <c:v>540</c:v>
                </c:pt>
              </c:numCache>
            </c:numRef>
          </c:val>
          <c:extLst>
            <c:ext xmlns:c16="http://schemas.microsoft.com/office/drawing/2014/chart" uri="{C3380CC4-5D6E-409C-BE32-E72D297353CC}">
              <c16:uniqueId val="{00000000-CD50-4B12-AF0E-63A4DEAA27F7}"/>
            </c:ext>
          </c:extLst>
        </c:ser>
        <c:ser>
          <c:idx val="1"/>
          <c:order val="1"/>
          <c:tx>
            <c:strRef>
              <c:f>Sheet1!$A$3</c:f>
              <c:strCache>
                <c:ptCount val="1"/>
                <c:pt idx="0">
                  <c:v>Series2</c:v>
                </c:pt>
              </c:strCache>
            </c:strRef>
          </c:tx>
          <c:spPr>
            <a:solidFill>
              <a:srgbClr val="1C74B9"/>
            </a:solidFill>
            <a:ln w="12700" cap="flat">
              <a:noFill/>
              <a:miter lim="400000"/>
            </a:ln>
            <a:effectLst/>
          </c:spPr>
          <c:invertIfNegative val="0"/>
          <c:dLbls>
            <c:numFmt formatCode="#,##0;&quot;-&quot;#,##0" sourceLinked="0"/>
            <c:spPr>
              <a:noFill/>
              <a:ln>
                <a:noFill/>
              </a:ln>
              <a:effectLst/>
            </c:spPr>
            <c:txPr>
              <a:bodyPr/>
              <a:lstStyle/>
              <a:p>
                <a:pPr>
                  <a:defRPr sz="800" b="0" i="0" u="none" strike="noStrike">
                    <a:solidFill>
                      <a:srgbClr val="FFFFFF"/>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1</c:v>
                </c:pt>
                <c:pt idx="1">
                  <c:v>2</c:v>
                </c:pt>
                <c:pt idx="2">
                  <c:v>3</c:v>
                </c:pt>
                <c:pt idx="3">
                  <c:v>4</c:v>
                </c:pt>
                <c:pt idx="4">
                  <c:v>5</c:v>
                </c:pt>
              </c:strCache>
            </c:strRef>
          </c:cat>
          <c:val>
            <c:numRef>
              <c:f>Sheet1!$B$3:$F$3</c:f>
              <c:numCache>
                <c:formatCode>General</c:formatCode>
                <c:ptCount val="5"/>
                <c:pt idx="0">
                  <c:v>922</c:v>
                </c:pt>
                <c:pt idx="1">
                  <c:v>849</c:v>
                </c:pt>
                <c:pt idx="2">
                  <c:v>586</c:v>
                </c:pt>
                <c:pt idx="3">
                  <c:v>494</c:v>
                </c:pt>
                <c:pt idx="4">
                  <c:v>357</c:v>
                </c:pt>
              </c:numCache>
            </c:numRef>
          </c:val>
          <c:extLst>
            <c:ext xmlns:c16="http://schemas.microsoft.com/office/drawing/2014/chart" uri="{C3380CC4-5D6E-409C-BE32-E72D297353CC}">
              <c16:uniqueId val="{00000001-CD50-4B12-AF0E-63A4DEAA27F7}"/>
            </c:ext>
          </c:extLst>
        </c:ser>
        <c:dLbls>
          <c:showLegendKey val="0"/>
          <c:showVal val="0"/>
          <c:showCatName val="0"/>
          <c:showSerName val="0"/>
          <c:showPercent val="0"/>
          <c:showBubbleSize val="0"/>
        </c:dLbls>
        <c:gapWidth val="80"/>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888888"/>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5197"/>
          <c:min val="0"/>
        </c:scaling>
        <c:delete val="0"/>
        <c:axPos val="l"/>
        <c:numFmt formatCode="0" sourceLinked="0"/>
        <c:majorTickMark val="none"/>
        <c:minorTickMark val="none"/>
        <c:tickLblPos val="none"/>
        <c:spPr>
          <a:ln w="12700" cap="flat">
            <a:no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between"/>
        <c:majorUnit val="1299.25"/>
        <c:minorUnit val="649.625"/>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58102E-2"/>
          <c:y val="0.1089"/>
          <c:w val="0.95918999999999999"/>
          <c:h val="0.84928000000000003"/>
        </c:manualLayout>
      </c:layout>
      <c:barChart>
        <c:barDir val="col"/>
        <c:grouping val="stacked"/>
        <c:varyColors val="0"/>
        <c:ser>
          <c:idx val="0"/>
          <c:order val="0"/>
          <c:tx>
            <c:strRef>
              <c:f>Sheet1!$A$2</c:f>
              <c:strCache>
                <c:ptCount val="1"/>
                <c:pt idx="0">
                  <c:v>Series1</c:v>
                </c:pt>
              </c:strCache>
            </c:strRef>
          </c:tx>
          <c:spPr>
            <a:solidFill>
              <a:srgbClr val="1C74B9"/>
            </a:solidFill>
            <a:ln w="12700" cap="flat">
              <a:noFill/>
              <a:miter lim="400000"/>
            </a:ln>
            <a:effectLst/>
          </c:spPr>
          <c:invertIfNegative val="0"/>
          <c:dLbls>
            <c:numFmt formatCode="#,##0.0&quot;%&quot;;&quot;-&quot;#,##0.0&quot;%&quot;" sourceLinked="0"/>
            <c:spPr>
              <a:noFill/>
              <a:ln>
                <a:noFill/>
              </a:ln>
              <a:effectLst/>
            </c:spPr>
            <c:txPr>
              <a:bodyPr/>
              <a:lstStyle/>
              <a:p>
                <a:pPr>
                  <a:defRPr sz="800" b="0" i="0" u="none" strike="noStrike">
                    <a:solidFill>
                      <a:srgbClr val="000000"/>
                    </a:solidFill>
                    <a:latin typeface="Palatino Linotype"/>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1</c:v>
                </c:pt>
                <c:pt idx="1">
                  <c:v>2</c:v>
                </c:pt>
                <c:pt idx="2">
                  <c:v>3</c:v>
                </c:pt>
                <c:pt idx="3">
                  <c:v>4</c:v>
                </c:pt>
                <c:pt idx="4">
                  <c:v>5</c:v>
                </c:pt>
                <c:pt idx="5">
                  <c:v>6</c:v>
                </c:pt>
                <c:pt idx="6">
                  <c:v>7</c:v>
                </c:pt>
              </c:strCache>
            </c:strRef>
          </c:cat>
          <c:val>
            <c:numRef>
              <c:f>Sheet1!$B$2:$H$2</c:f>
              <c:numCache>
                <c:formatCode>General</c:formatCode>
                <c:ptCount val="7"/>
                <c:pt idx="0">
                  <c:v>17.7</c:v>
                </c:pt>
                <c:pt idx="1">
                  <c:v>14.1</c:v>
                </c:pt>
                <c:pt idx="2">
                  <c:v>13.2</c:v>
                </c:pt>
                <c:pt idx="3">
                  <c:v>12.6</c:v>
                </c:pt>
                <c:pt idx="4">
                  <c:v>7.3</c:v>
                </c:pt>
                <c:pt idx="5">
                  <c:v>6</c:v>
                </c:pt>
                <c:pt idx="6">
                  <c:v>21.111739</c:v>
                </c:pt>
              </c:numCache>
            </c:numRef>
          </c:val>
          <c:extLst>
            <c:ext xmlns:c16="http://schemas.microsoft.com/office/drawing/2014/chart" uri="{C3380CC4-5D6E-409C-BE32-E72D297353CC}">
              <c16:uniqueId val="{00000000-F5B6-4E4E-BBA4-471197D63755}"/>
            </c:ext>
          </c:extLst>
        </c:ser>
        <c:dLbls>
          <c:showLegendKey val="0"/>
          <c:showVal val="0"/>
          <c:showCatName val="0"/>
          <c:showSerName val="0"/>
          <c:showPercent val="0"/>
          <c:showBubbleSize val="0"/>
        </c:dLbls>
        <c:gapWidth val="80"/>
        <c:overlap val="10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888888"/>
            </a:solidFill>
            <a:prstDash val="solid"/>
            <a:round/>
          </a:ln>
        </c:spPr>
        <c:txPr>
          <a:bodyPr rot="0"/>
          <a:lstStyle/>
          <a:p>
            <a:pPr>
              <a:defRPr sz="1000" b="0" i="0" u="none" strike="noStrike">
                <a:solidFill>
                  <a:srgbClr val="000000"/>
                </a:solidFill>
                <a:latin typeface="Palatino Linotype"/>
              </a:defRPr>
            </a:pPr>
            <a:endParaRPr lang="en-US"/>
          </a:p>
        </c:txPr>
        <c:crossAx val="2094734553"/>
        <c:crosses val="autoZero"/>
        <c:auto val="1"/>
        <c:lblAlgn val="ctr"/>
        <c:lblOffset val="100"/>
        <c:noMultiLvlLbl val="1"/>
      </c:catAx>
      <c:valAx>
        <c:axId val="2094734553"/>
        <c:scaling>
          <c:orientation val="minMax"/>
          <c:max val="21.111699999999999"/>
          <c:min val="0"/>
        </c:scaling>
        <c:delete val="0"/>
        <c:axPos val="l"/>
        <c:numFmt formatCode="0.###" sourceLinked="0"/>
        <c:majorTickMark val="none"/>
        <c:minorTickMark val="none"/>
        <c:tickLblPos val="none"/>
        <c:spPr>
          <a:ln w="12700" cap="flat">
            <a:noFill/>
            <a:prstDash val="solid"/>
            <a:round/>
          </a:ln>
        </c:spPr>
        <c:txPr>
          <a:bodyPr rot="0"/>
          <a:lstStyle/>
          <a:p>
            <a:pPr>
              <a:defRPr sz="1000" b="0" i="0" u="none" strike="noStrike">
                <a:solidFill>
                  <a:srgbClr val="000000"/>
                </a:solidFill>
                <a:latin typeface="Palatino Linotype"/>
              </a:defRPr>
            </a:pPr>
            <a:endParaRPr lang="en-US"/>
          </a:p>
        </c:txPr>
        <c:crossAx val="2094734552"/>
        <c:crosses val="autoZero"/>
        <c:crossBetween val="between"/>
        <c:majorUnit val="5.2779299999999996"/>
        <c:minorUnit val="2.63897"/>
      </c:valAx>
      <c:spPr>
        <a:noFill/>
        <a:ln w="12700" cap="flat">
          <a:noFill/>
          <a:miter lim="400000"/>
        </a:ln>
        <a:effectLst/>
      </c:spPr>
    </c:plotArea>
    <c:plotVisOnly val="0"/>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Market Share</c:v>
                </c:pt>
              </c:strCache>
            </c:strRef>
          </c:tx>
          <c:spPr>
            <a:blipFill rotWithShape="1">
              <a:blip xmlns:r="http://schemas.openxmlformats.org/officeDocument/2006/relationships" r:embed="rId1"/>
              <a:srcRect/>
              <a:tile tx="0" ty="0" sx="100000" sy="100000" flip="none" algn="tl"/>
            </a:blipFill>
            <a:ln w="38100" cap="flat">
              <a:solidFill>
                <a:srgbClr val="00645D"/>
              </a:solidFill>
              <a:prstDash val="solid"/>
              <a:round/>
            </a:ln>
            <a:effectLst>
              <a:outerShdw blurRad="50800" dist="38100" dir="2700000" algn="tl">
                <a:srgbClr val="000000">
                  <a:alpha val="40000"/>
                </a:srgbClr>
              </a:outerShdw>
            </a:effectLst>
          </c:spPr>
          <c:dPt>
            <c:idx val="0"/>
            <c:bubble3D val="0"/>
            <c:extLst>
              <c:ext xmlns:c16="http://schemas.microsoft.com/office/drawing/2014/chart" uri="{C3380CC4-5D6E-409C-BE32-E72D297353CC}">
                <c16:uniqueId val="{00000001-95E2-46D6-B9EF-F628A55A0908}"/>
              </c:ext>
            </c:extLst>
          </c:dPt>
          <c:dPt>
            <c:idx val="1"/>
            <c:bubble3D val="0"/>
            <c:spPr>
              <a:solidFill>
                <a:srgbClr val="DCDCDC"/>
              </a:solidFill>
              <a:ln w="12700" cap="flat">
                <a:noFill/>
                <a:miter lim="400000"/>
              </a:ln>
              <a:effectLst>
                <a:outerShdw blurRad="50800" dist="38100" dir="2700000" algn="tl">
                  <a:srgbClr val="000000">
                    <a:alpha val="40000"/>
                  </a:srgbClr>
                </a:outerShdw>
              </a:effectLst>
            </c:spPr>
            <c:extLst>
              <c:ext xmlns:c16="http://schemas.microsoft.com/office/drawing/2014/chart" uri="{C3380CC4-5D6E-409C-BE32-E72D297353CC}">
                <c16:uniqueId val="{00000003-95E2-46D6-B9EF-F628A55A0908}"/>
              </c:ext>
            </c:extLst>
          </c:dPt>
          <c:dPt>
            <c:idx val="2"/>
            <c:bubble3D val="0"/>
            <c:spPr>
              <a:solidFill>
                <a:srgbClr val="DCDCDC"/>
              </a:solidFill>
              <a:ln w="12700" cap="flat">
                <a:noFill/>
                <a:miter lim="400000"/>
              </a:ln>
              <a:effectLst>
                <a:outerShdw blurRad="50800" dist="38100" dir="2700000" algn="tl">
                  <a:srgbClr val="000000">
                    <a:alpha val="40000"/>
                  </a:srgbClr>
                </a:outerShdw>
              </a:effectLst>
            </c:spPr>
            <c:extLst>
              <c:ext xmlns:c16="http://schemas.microsoft.com/office/drawing/2014/chart" uri="{C3380CC4-5D6E-409C-BE32-E72D297353CC}">
                <c16:uniqueId val="{00000005-95E2-46D6-B9EF-F628A55A0908}"/>
              </c:ext>
            </c:extLst>
          </c:dPt>
          <c:cat>
            <c:strRef>
              <c:f>Sheet1!$B$1:$D$1</c:f>
              <c:strCache>
                <c:ptCount val="3"/>
                <c:pt idx="0">
                  <c:v>Lahey</c:v>
                </c:pt>
                <c:pt idx="1">
                  <c:v>PHS</c:v>
                </c:pt>
                <c:pt idx="2">
                  <c:v>Other</c:v>
                </c:pt>
              </c:strCache>
            </c:strRef>
          </c:cat>
          <c:val>
            <c:numRef>
              <c:f>Sheet1!$B$2:$D$2</c:f>
              <c:numCache>
                <c:formatCode>General</c:formatCode>
                <c:ptCount val="3"/>
                <c:pt idx="0">
                  <c:v>0.23</c:v>
                </c:pt>
                <c:pt idx="1">
                  <c:v>0.22</c:v>
                </c:pt>
                <c:pt idx="2">
                  <c:v>0.45</c:v>
                </c:pt>
              </c:numCache>
            </c:numRef>
          </c:val>
          <c:extLst>
            <c:ext xmlns:c16="http://schemas.microsoft.com/office/drawing/2014/chart" uri="{C3380CC4-5D6E-409C-BE32-E72D297353CC}">
              <c16:uniqueId val="{00000006-95E2-46D6-B9EF-F628A55A0908}"/>
            </c:ext>
          </c:extLst>
        </c:ser>
        <c:dLbls>
          <c:showLegendKey val="0"/>
          <c:showVal val="0"/>
          <c:showCatName val="0"/>
          <c:showSerName val="0"/>
          <c:showPercent val="0"/>
          <c:showBubbleSize val="0"/>
          <c:showLeaderLines val="1"/>
        </c:dLbls>
        <c:firstSliceAng val="0"/>
        <c:holeSize val="83"/>
      </c:doughnut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1029200000000001"/>
          <c:y val="0.21029200000000001"/>
          <c:w val="0.57941699999999996"/>
          <c:h val="0.566917"/>
        </c:manualLayout>
      </c:layout>
      <c:doughnutChart>
        <c:varyColors val="0"/>
        <c:ser>
          <c:idx val="0"/>
          <c:order val="0"/>
          <c:tx>
            <c:strRef>
              <c:f>Sheet1!$A$2</c:f>
              <c:strCache>
                <c:ptCount val="1"/>
                <c:pt idx="0">
                  <c:v>Market Share</c:v>
                </c:pt>
              </c:strCache>
            </c:strRef>
          </c:tx>
          <c:spPr>
            <a:solidFill>
              <a:srgbClr val="008AB0"/>
            </a:solidFill>
            <a:ln w="19050" cap="flat">
              <a:solidFill>
                <a:srgbClr val="FFFFFF"/>
              </a:solidFill>
              <a:prstDash val="solid"/>
              <a:round/>
            </a:ln>
            <a:effectLst>
              <a:outerShdw blurRad="50800" dist="38100" dir="2700000" algn="tl">
                <a:srgbClr val="000000">
                  <a:alpha val="40000"/>
                </a:srgbClr>
              </a:outerShdw>
            </a:effectLst>
          </c:spPr>
          <c:explosion val="8"/>
          <c:dPt>
            <c:idx val="0"/>
            <c:bubble3D val="0"/>
            <c:extLst>
              <c:ext xmlns:c16="http://schemas.microsoft.com/office/drawing/2014/chart" uri="{C3380CC4-5D6E-409C-BE32-E72D297353CC}">
                <c16:uniqueId val="{00000001-FCC4-43AF-90FF-849EFBD18CBC}"/>
              </c:ext>
            </c:extLst>
          </c:dPt>
          <c:dPt>
            <c:idx val="1"/>
            <c:bubble3D val="0"/>
            <c:spPr>
              <a:solidFill>
                <a:srgbClr val="00645D"/>
              </a:solidFill>
              <a:ln w="19050" cap="flat">
                <a:solidFill>
                  <a:srgbClr val="FFFFFF"/>
                </a:solidFill>
                <a:prstDash val="solid"/>
                <a:round/>
              </a:ln>
              <a:effectLst>
                <a:outerShdw blurRad="50800" dist="38100" dir="2700000" algn="tl">
                  <a:srgbClr val="000000">
                    <a:alpha val="40000"/>
                  </a:srgbClr>
                </a:outerShdw>
              </a:effectLst>
            </c:spPr>
            <c:extLst>
              <c:ext xmlns:c16="http://schemas.microsoft.com/office/drawing/2014/chart" uri="{C3380CC4-5D6E-409C-BE32-E72D297353CC}">
                <c16:uniqueId val="{00000003-FCC4-43AF-90FF-849EFBD18CBC}"/>
              </c:ext>
            </c:extLst>
          </c:dPt>
          <c:dPt>
            <c:idx val="2"/>
            <c:bubble3D val="0"/>
            <c:spPr>
              <a:solidFill>
                <a:srgbClr val="00645D"/>
              </a:solidFill>
              <a:ln w="19050" cap="flat">
                <a:solidFill>
                  <a:srgbClr val="FFFFFF"/>
                </a:solidFill>
                <a:prstDash val="solid"/>
                <a:round/>
              </a:ln>
              <a:effectLst>
                <a:outerShdw blurRad="50800" dist="38100" dir="2700000" algn="tl">
                  <a:srgbClr val="000000">
                    <a:alpha val="40000"/>
                  </a:srgbClr>
                </a:outerShdw>
              </a:effectLst>
            </c:spPr>
            <c:extLst>
              <c:ext xmlns:c16="http://schemas.microsoft.com/office/drawing/2014/chart" uri="{C3380CC4-5D6E-409C-BE32-E72D297353CC}">
                <c16:uniqueId val="{00000005-FCC4-43AF-90FF-849EFBD18CBC}"/>
              </c:ext>
            </c:extLst>
          </c:dPt>
          <c:dPt>
            <c:idx val="3"/>
            <c:bubble3D val="0"/>
            <c:spPr>
              <a:solidFill>
                <a:srgbClr val="00645D"/>
              </a:solidFill>
              <a:ln w="19050" cap="flat">
                <a:solidFill>
                  <a:srgbClr val="FFFFFF"/>
                </a:solidFill>
                <a:prstDash val="solid"/>
                <a:round/>
              </a:ln>
              <a:effectLst>
                <a:outerShdw blurRad="50800" dist="38100" dir="2700000" algn="tl">
                  <a:srgbClr val="000000">
                    <a:alpha val="40000"/>
                  </a:srgbClr>
                </a:outerShdw>
              </a:effectLst>
            </c:spPr>
            <c:extLst>
              <c:ext xmlns:c16="http://schemas.microsoft.com/office/drawing/2014/chart" uri="{C3380CC4-5D6E-409C-BE32-E72D297353CC}">
                <c16:uniqueId val="{00000007-FCC4-43AF-90FF-849EFBD18CBC}"/>
              </c:ext>
            </c:extLst>
          </c:dPt>
          <c:dPt>
            <c:idx val="4"/>
            <c:bubble3D val="0"/>
            <c:spPr>
              <a:solidFill>
                <a:srgbClr val="00645D"/>
              </a:solidFill>
              <a:ln w="19050" cap="flat">
                <a:solidFill>
                  <a:srgbClr val="FFFFFF"/>
                </a:solidFill>
                <a:prstDash val="solid"/>
                <a:round/>
              </a:ln>
              <a:effectLst>
                <a:outerShdw blurRad="50800" dist="38100" dir="2700000" algn="tl">
                  <a:srgbClr val="000000">
                    <a:alpha val="40000"/>
                  </a:srgbClr>
                </a:outerShdw>
              </a:effectLst>
            </c:spPr>
            <c:extLst>
              <c:ext xmlns:c16="http://schemas.microsoft.com/office/drawing/2014/chart" uri="{C3380CC4-5D6E-409C-BE32-E72D297353CC}">
                <c16:uniqueId val="{00000009-FCC4-43AF-90FF-849EFBD18CBC}"/>
              </c:ext>
            </c:extLst>
          </c:dPt>
          <c:dPt>
            <c:idx val="5"/>
            <c:bubble3D val="0"/>
            <c:spPr>
              <a:solidFill>
                <a:srgbClr val="00645D"/>
              </a:solidFill>
              <a:ln w="19050" cap="flat">
                <a:solidFill>
                  <a:srgbClr val="FFFFFF"/>
                </a:solidFill>
                <a:prstDash val="solid"/>
                <a:round/>
              </a:ln>
              <a:effectLst>
                <a:outerShdw blurRad="50800" dist="38100" dir="2700000" algn="tl">
                  <a:srgbClr val="000000">
                    <a:alpha val="40000"/>
                  </a:srgbClr>
                </a:outerShdw>
              </a:effectLst>
            </c:spPr>
            <c:extLst>
              <c:ext xmlns:c16="http://schemas.microsoft.com/office/drawing/2014/chart" uri="{C3380CC4-5D6E-409C-BE32-E72D297353CC}">
                <c16:uniqueId val="{0000000B-FCC4-43AF-90FF-849EFBD18CBC}"/>
              </c:ext>
            </c:extLst>
          </c:dPt>
          <c:dPt>
            <c:idx val="6"/>
            <c:bubble3D val="0"/>
            <c:spPr>
              <a:solidFill>
                <a:srgbClr val="DCDCDC"/>
              </a:solidFill>
              <a:ln w="19050" cap="flat">
                <a:solidFill>
                  <a:srgbClr val="FFFFFF"/>
                </a:solidFill>
                <a:prstDash val="solid"/>
                <a:round/>
              </a:ln>
              <a:effectLst>
                <a:outerShdw blurRad="50800" dist="38100" dir="2700000" algn="tl">
                  <a:srgbClr val="000000">
                    <a:alpha val="40000"/>
                  </a:srgbClr>
                </a:outerShdw>
              </a:effectLst>
            </c:spPr>
            <c:extLst>
              <c:ext xmlns:c16="http://schemas.microsoft.com/office/drawing/2014/chart" uri="{C3380CC4-5D6E-409C-BE32-E72D297353CC}">
                <c16:uniqueId val="{0000000D-FCC4-43AF-90FF-849EFBD18CBC}"/>
              </c:ext>
            </c:extLst>
          </c:dPt>
          <c:dLbls>
            <c:dLbl>
              <c:idx val="0"/>
              <c:numFmt formatCode="0%" sourceLinked="0"/>
              <c:spPr/>
              <c:txPr>
                <a:bodyPr/>
                <a:lstStyle/>
                <a:p>
                  <a:pPr>
                    <a:defRPr sz="1100" b="0" i="0" u="none" strike="noStrike">
                      <a:solidFill>
                        <a:srgbClr val="404040"/>
                      </a:solidFill>
                      <a:latin typeface="Palatino Linotype"/>
                    </a:defRPr>
                  </a:pPr>
                  <a:endParaRPr lang="en-US"/>
                </a:p>
              </c:txPr>
              <c:showLegendKey val="0"/>
              <c:showVal val="0"/>
              <c:showCatName val="0"/>
              <c:showSerName val="0"/>
              <c:showPercent val="1"/>
              <c:showBubbleSize val="0"/>
              <c:extLst>
                <c:ext xmlns:c16="http://schemas.microsoft.com/office/drawing/2014/chart" uri="{C3380CC4-5D6E-409C-BE32-E72D297353CC}">
                  <c16:uniqueId val="{00000001-FCC4-43AF-90FF-849EFBD18CBC}"/>
                </c:ext>
              </c:extLst>
            </c:dLbl>
            <c:dLbl>
              <c:idx val="1"/>
              <c:numFmt formatCode="0%" sourceLinked="0"/>
              <c:spPr/>
              <c:txPr>
                <a:bodyPr/>
                <a:lstStyle/>
                <a:p>
                  <a:pPr>
                    <a:defRPr sz="1100" b="0" i="0" u="none" strike="noStrike">
                      <a:solidFill>
                        <a:srgbClr val="404040"/>
                      </a:solidFill>
                      <a:latin typeface="Palatino Linotype"/>
                    </a:defRPr>
                  </a:pPr>
                  <a:endParaRPr lang="en-US"/>
                </a:p>
              </c:txPr>
              <c:showLegendKey val="0"/>
              <c:showVal val="0"/>
              <c:showCatName val="0"/>
              <c:showSerName val="0"/>
              <c:showPercent val="1"/>
              <c:showBubbleSize val="0"/>
              <c:extLst>
                <c:ext xmlns:c16="http://schemas.microsoft.com/office/drawing/2014/chart" uri="{C3380CC4-5D6E-409C-BE32-E72D297353CC}">
                  <c16:uniqueId val="{00000003-FCC4-43AF-90FF-849EFBD18CBC}"/>
                </c:ext>
              </c:extLst>
            </c:dLbl>
            <c:dLbl>
              <c:idx val="2"/>
              <c:numFmt formatCode="0%" sourceLinked="0"/>
              <c:spPr/>
              <c:txPr>
                <a:bodyPr/>
                <a:lstStyle/>
                <a:p>
                  <a:pPr>
                    <a:defRPr sz="1800" b="1" i="0" u="none" strike="noStrike">
                      <a:solidFill>
                        <a:srgbClr val="595959"/>
                      </a:solidFill>
                      <a:latin typeface="Palatino Linotype"/>
                    </a:defRPr>
                  </a:pPr>
                  <a:endParaRPr lang="en-US"/>
                </a:p>
              </c:txPr>
              <c:showLegendKey val="0"/>
              <c:showVal val="0"/>
              <c:showCatName val="0"/>
              <c:showSerName val="0"/>
              <c:showPercent val="1"/>
              <c:showBubbleSize val="0"/>
              <c:extLst>
                <c:ext xmlns:c16="http://schemas.microsoft.com/office/drawing/2014/chart" uri="{C3380CC4-5D6E-409C-BE32-E72D297353CC}">
                  <c16:uniqueId val="{00000005-FCC4-43AF-90FF-849EFBD18CBC}"/>
                </c:ext>
              </c:extLst>
            </c:dLbl>
            <c:dLbl>
              <c:idx val="3"/>
              <c:numFmt formatCode="0%" sourceLinked="0"/>
              <c:spPr/>
              <c:txPr>
                <a:bodyPr/>
                <a:lstStyle/>
                <a:p>
                  <a:pPr>
                    <a:defRPr sz="1800" b="1" i="0" u="none" strike="noStrike">
                      <a:solidFill>
                        <a:srgbClr val="595959"/>
                      </a:solidFill>
                      <a:latin typeface="Palatino Linotype"/>
                    </a:defRPr>
                  </a:pPr>
                  <a:endParaRPr lang="en-US"/>
                </a:p>
              </c:txPr>
              <c:showLegendKey val="0"/>
              <c:showVal val="0"/>
              <c:showCatName val="0"/>
              <c:showSerName val="0"/>
              <c:showPercent val="1"/>
              <c:showBubbleSize val="0"/>
              <c:extLst>
                <c:ext xmlns:c16="http://schemas.microsoft.com/office/drawing/2014/chart" uri="{C3380CC4-5D6E-409C-BE32-E72D297353CC}">
                  <c16:uniqueId val="{00000007-FCC4-43AF-90FF-849EFBD18CBC}"/>
                </c:ext>
              </c:extLst>
            </c:dLbl>
            <c:dLbl>
              <c:idx val="4"/>
              <c:numFmt formatCode="0%" sourceLinked="0"/>
              <c:spPr/>
              <c:txPr>
                <a:bodyPr/>
                <a:lstStyle/>
                <a:p>
                  <a:pPr>
                    <a:defRPr sz="1800" b="1" i="0" u="none" strike="noStrike">
                      <a:solidFill>
                        <a:srgbClr val="404040"/>
                      </a:solidFill>
                      <a:latin typeface="Palatino Linotype"/>
                    </a:defRPr>
                  </a:pPr>
                  <a:endParaRPr lang="en-US"/>
                </a:p>
              </c:txPr>
              <c:showLegendKey val="0"/>
              <c:showVal val="0"/>
              <c:showCatName val="0"/>
              <c:showSerName val="0"/>
              <c:showPercent val="1"/>
              <c:showBubbleSize val="0"/>
              <c:extLst>
                <c:ext xmlns:c16="http://schemas.microsoft.com/office/drawing/2014/chart" uri="{C3380CC4-5D6E-409C-BE32-E72D297353CC}">
                  <c16:uniqueId val="{00000009-FCC4-43AF-90FF-849EFBD18CBC}"/>
                </c:ext>
              </c:extLst>
            </c:dLbl>
            <c:dLbl>
              <c:idx val="5"/>
              <c:numFmt formatCode="0%" sourceLinked="0"/>
              <c:spPr/>
              <c:txPr>
                <a:bodyPr/>
                <a:lstStyle/>
                <a:p>
                  <a:pPr>
                    <a:defRPr sz="1100" b="0" i="0" u="none" strike="noStrike">
                      <a:solidFill>
                        <a:srgbClr val="404040"/>
                      </a:solidFill>
                      <a:latin typeface="Palatino Linotype"/>
                    </a:defRPr>
                  </a:pPr>
                  <a:endParaRPr lang="en-US"/>
                </a:p>
              </c:txPr>
              <c:showLegendKey val="0"/>
              <c:showVal val="0"/>
              <c:showCatName val="0"/>
              <c:showSerName val="0"/>
              <c:showPercent val="1"/>
              <c:showBubbleSize val="0"/>
              <c:extLst>
                <c:ext xmlns:c16="http://schemas.microsoft.com/office/drawing/2014/chart" uri="{C3380CC4-5D6E-409C-BE32-E72D297353CC}">
                  <c16:uniqueId val="{0000000B-FCC4-43AF-90FF-849EFBD18CBC}"/>
                </c:ext>
              </c:extLst>
            </c:dLbl>
            <c:dLbl>
              <c:idx val="6"/>
              <c:numFmt formatCode="0%" sourceLinked="0"/>
              <c:spPr/>
              <c:txPr>
                <a:bodyPr/>
                <a:lstStyle/>
                <a:p>
                  <a:pPr>
                    <a:defRPr sz="1800" b="1" i="0" u="none" strike="noStrike">
                      <a:solidFill>
                        <a:srgbClr val="595959"/>
                      </a:solidFill>
                      <a:latin typeface="Palatino Linotype"/>
                    </a:defRPr>
                  </a:pPr>
                  <a:endParaRPr lang="en-US"/>
                </a:p>
              </c:txPr>
              <c:showLegendKey val="0"/>
              <c:showVal val="0"/>
              <c:showCatName val="0"/>
              <c:showSerName val="0"/>
              <c:showPercent val="1"/>
              <c:showBubbleSize val="0"/>
              <c:extLst>
                <c:ext xmlns:c16="http://schemas.microsoft.com/office/drawing/2014/chart" uri="{C3380CC4-5D6E-409C-BE32-E72D297353CC}">
                  <c16:uniqueId val="{0000000D-FCC4-43AF-90FF-849EFBD18CBC}"/>
                </c:ext>
              </c:extLst>
            </c:dLbl>
            <c:numFmt formatCode="0%" sourceLinked="0"/>
            <c:spPr>
              <a:noFill/>
              <a:ln>
                <a:noFill/>
              </a:ln>
              <a:effectLst/>
            </c:spPr>
            <c:txPr>
              <a:bodyPr/>
              <a:lstStyle/>
              <a:p>
                <a:pPr>
                  <a:defRPr sz="1100" b="0" i="0" u="none" strike="noStrike">
                    <a:solidFill>
                      <a:srgbClr val="404040"/>
                    </a:solidFill>
                    <a:latin typeface="Palatino Linotype"/>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Sheet1!$B$1:$H$1</c:f>
              <c:strCache>
                <c:ptCount val="7"/>
                <c:pt idx="0">
                  <c:v>PHS</c:v>
                </c:pt>
                <c:pt idx="1">
                  <c:v>Steward</c:v>
                </c:pt>
                <c:pt idx="2">
                  <c:v>BID</c:v>
                </c:pt>
                <c:pt idx="3">
                  <c:v>Lahey Health</c:v>
                </c:pt>
                <c:pt idx="4">
                  <c:v>Wellforce</c:v>
                </c:pt>
                <c:pt idx="5">
                  <c:v>BMC</c:v>
                </c:pt>
                <c:pt idx="6">
                  <c:v>Other</c:v>
                </c:pt>
              </c:strCache>
            </c:strRef>
          </c:cat>
          <c:val>
            <c:numRef>
              <c:f>Sheet1!$B$2:$H$2</c:f>
              <c:numCache>
                <c:formatCode>General</c:formatCode>
                <c:ptCount val="7"/>
                <c:pt idx="0">
                  <c:v>0.22140000000000001</c:v>
                </c:pt>
                <c:pt idx="1">
                  <c:v>0.121</c:v>
                </c:pt>
                <c:pt idx="2">
                  <c:v>0.09</c:v>
                </c:pt>
                <c:pt idx="3">
                  <c:v>9.35E-2</c:v>
                </c:pt>
                <c:pt idx="4">
                  <c:v>8.2299999999999998E-2</c:v>
                </c:pt>
                <c:pt idx="5">
                  <c:v>4.3700000000000003E-2</c:v>
                </c:pt>
                <c:pt idx="6">
                  <c:v>0.36</c:v>
                </c:pt>
              </c:numCache>
            </c:numRef>
          </c:val>
          <c:extLst>
            <c:ext xmlns:c16="http://schemas.microsoft.com/office/drawing/2014/chart" uri="{C3380CC4-5D6E-409C-BE32-E72D297353CC}">
              <c16:uniqueId val="{0000000E-FCC4-43AF-90FF-849EFBD18CBC}"/>
            </c:ext>
          </c:extLst>
        </c:ser>
        <c:dLbls>
          <c:showLegendKey val="0"/>
          <c:showVal val="0"/>
          <c:showCatName val="0"/>
          <c:showSerName val="0"/>
          <c:showPercent val="0"/>
          <c:showBubbleSize val="0"/>
          <c:showLeaderLines val="0"/>
        </c:dLbls>
        <c:firstSliceAng val="0"/>
        <c:holeSize val="44"/>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 name="Shape 614"/>
          <p:cNvSpPr>
            <a:spLocks noGrp="1" noRot="1" noChangeAspect="1"/>
          </p:cNvSpPr>
          <p:nvPr>
            <p:ph type="sldImg"/>
          </p:nvPr>
        </p:nvSpPr>
        <p:spPr>
          <a:xfrm>
            <a:off x="1143000" y="685800"/>
            <a:ext cx="4572000" cy="3429000"/>
          </a:xfrm>
          <a:prstGeom prst="rect">
            <a:avLst/>
          </a:prstGeom>
        </p:spPr>
        <p:txBody>
          <a:bodyPr/>
          <a:lstStyle/>
          <a:p>
            <a:endParaRPr/>
          </a:p>
        </p:txBody>
      </p:sp>
      <p:sp>
        <p:nvSpPr>
          <p:cNvPr id="615" name="Shape 6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beckershospitalreview.com/finance/amazon-apple-join-growing-list-of-companies-opening-on-site-clinics-for-employees.html" TargetMode="External"/><Relationship Id="rId13" Type="http://schemas.openxmlformats.org/officeDocument/2006/relationships/hyperlink" Target="https://www.cvs.com/minuteclinic" TargetMode="External"/><Relationship Id="rId3" Type="http://schemas.openxmlformats.org/officeDocument/2006/relationships/hyperlink" Target="https://health.oliverwyman.com/2018/01/healthcare_is_ripef.html" TargetMode="External"/><Relationship Id="rId7" Type="http://schemas.openxmlformats.org/officeDocument/2006/relationships/hyperlink" Target="https://www.cnbc.com/2018/08/02/apples-first-hires-for-its-clinics-are-delivering-care-and-not-just-.html" TargetMode="External"/><Relationship Id="rId12" Type="http://schemas.openxmlformats.org/officeDocument/2006/relationships/hyperlink" Target="https://www.americanwell.com/"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intel.sg2.com/-/media/Webinar_PDFs/2018/Sg2-Webinar_Disrupters-to-Watch-in-2018.ashx" TargetMode="External"/><Relationship Id="rId11" Type="http://schemas.openxmlformats.org/officeDocument/2006/relationships/hyperlink" Target="https://www.onemedical.com/about/" TargetMode="External"/><Relationship Id="rId5" Type="http://schemas.openxmlformats.org/officeDocument/2006/relationships/hyperlink" Target="https://www2.deloitte.com/insights/us/en/multimedia/infographics/virtual-health-care-survey-infographic.html?id=us:2pm:3ta:di4630:awa:lshc:091718:ad1:bombora:desktop:businessinsider" TargetMode="External"/><Relationship Id="rId10" Type="http://schemas.openxmlformats.org/officeDocument/2006/relationships/hyperlink" Target="https://www.beckershospitalreview.com/hospital-management-administration/tesla-invests-in-health-clinic-for-employees.html" TargetMode="External"/><Relationship Id="rId4" Type="http://schemas.openxmlformats.org/officeDocument/2006/relationships/hyperlink" Target="https://khn.org/news/spurred-by-convenience-millennials-often-spurn-the-family-doctor-model/" TargetMode="External"/><Relationship Id="rId9" Type="http://schemas.openxmlformats.org/officeDocument/2006/relationships/hyperlink" Target="https://www.hrdive.com/news/microsofts-new-health-plan-is-focused-on-a-better-patient-experience/540573/" TargetMode="External"/><Relationship Id="rId14" Type="http://schemas.openxmlformats.org/officeDocument/2006/relationships/hyperlink" Target="https://www.consumeraffairs.com/news/cvs-launches-membership-program-pilot-103118.htm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home.redbrickhealth.com/" TargetMode="External"/><Relationship Id="rId3" Type="http://schemas.openxmlformats.org/officeDocument/2006/relationships/hyperlink" Target="https://intel.sg2.com/-/media/Webinar_PDFs/2018/Sg2-Webinar_Disrupters-to-Watch-in-2018.ashx" TargetMode="External"/><Relationship Id="rId7" Type="http://schemas.openxmlformats.org/officeDocument/2006/relationships/hyperlink" Target="https://www.accolade.com/" TargetMode="External"/><Relationship Id="rId12" Type="http://schemas.openxmlformats.org/officeDocument/2006/relationships/hyperlink" Target="https://www.nytimes.com/2018/09/17/health/cigna-express-scripts-merger.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2.deloitte.com/insights/us/en/multimedia/infographics/virtual-health-care-survey-infographic.html?id=us:2pm:3ta:di4630:awa:lshc:091718:ad1:bombora:desktop:businessinsider" TargetMode="External"/><Relationship Id="rId11" Type="http://schemas.openxmlformats.org/officeDocument/2006/relationships/hyperlink" Target="https://www.advancinghealthcare.com/our-vision" TargetMode="External"/><Relationship Id="rId5" Type="http://schemas.openxmlformats.org/officeDocument/2006/relationships/hyperlink" Target="https://newsroom.clevelandclinic.org/2018/10/24/cleveland-clinic-unveils-top-10-medical-innovations-for-2019/" TargetMode="External"/><Relationship Id="rId10" Type="http://schemas.openxmlformats.org/officeDocument/2006/relationships/hyperlink" Target="https://www.cloverhealth.com/en/why-clover/about-clover" TargetMode="External"/><Relationship Id="rId4" Type="http://schemas.openxmlformats.org/officeDocument/2006/relationships/hyperlink" Target="https://health.oliverwyman.com/2017/12/infographic_amazon.html" TargetMode="External"/><Relationship Id="rId9" Type="http://schemas.openxmlformats.org/officeDocument/2006/relationships/hyperlink" Target="https://www.hioscar.com/n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pPr>
              <a:lnSpc>
                <a:spcPct val="80000"/>
              </a:lnSpc>
              <a:defRPr sz="1100"/>
            </a:pPr>
            <a:r>
              <a:t>Other relevant stats pulled from R. Pollack Slides:</a:t>
            </a:r>
          </a:p>
          <a:p>
            <a:pPr marL="171450" indent="-171450">
              <a:lnSpc>
                <a:spcPct val="80000"/>
              </a:lnSpc>
              <a:buSzPct val="100000"/>
              <a:buFont typeface="Arial"/>
              <a:buChar char="•"/>
              <a:defRPr sz="1100"/>
            </a:pPr>
            <a:r>
              <a:t>Life expectancy at the advent of Medicare in 1965 (67 males/74 females) vs. now (75 males/80 females)</a:t>
            </a:r>
          </a:p>
          <a:p>
            <a:pPr marL="171450" indent="-171450">
              <a:lnSpc>
                <a:spcPct val="80000"/>
              </a:lnSpc>
              <a:buSzPct val="100000"/>
              <a:buFont typeface="Arial"/>
              <a:buChar char="•"/>
              <a:defRPr sz="1100"/>
            </a:pPr>
            <a:r>
              <a:t>10,000 baby boomers turning 65 each day.  More than half will have multiple chronic conditions (source: GAO Analysis of US Census Bureau Information GAO-17-579T</a:t>
            </a:r>
          </a:p>
          <a:p>
            <a:pPr>
              <a:lnSpc>
                <a:spcPct val="80000"/>
              </a:lnSpc>
              <a:defRPr sz="1100"/>
            </a:pPr>
            <a:endParaRPr/>
          </a:p>
          <a:p>
            <a:pPr>
              <a:lnSpc>
                <a:spcPct val="80000"/>
              </a:lnSpc>
              <a:defRPr sz="1100"/>
            </a:pPr>
            <a:r>
              <a:t>Implications for: </a:t>
            </a:r>
          </a:p>
          <a:p>
            <a:pPr marL="342900" indent="-342900">
              <a:lnSpc>
                <a:spcPct val="80000"/>
              </a:lnSpc>
              <a:buSzPct val="100000"/>
              <a:buFont typeface="Arial"/>
              <a:buChar char="•"/>
              <a:defRPr sz="1800"/>
            </a:pPr>
            <a:r>
              <a:t>Volumes</a:t>
            </a:r>
            <a:endParaRPr sz="1100"/>
          </a:p>
          <a:p>
            <a:pPr marL="342900" indent="-342900">
              <a:lnSpc>
                <a:spcPct val="80000"/>
              </a:lnSpc>
              <a:buSzPct val="100000"/>
              <a:buFont typeface="Arial"/>
              <a:buChar char="•"/>
              <a:defRPr sz="1800"/>
            </a:pPr>
            <a:r>
              <a:t>Providers – number and type needed to meet demand</a:t>
            </a:r>
            <a:endParaRPr sz="1100"/>
          </a:p>
          <a:p>
            <a:pPr marL="342900" indent="-342900">
              <a:lnSpc>
                <a:spcPct val="80000"/>
              </a:lnSpc>
              <a:buSzPct val="100000"/>
              <a:buFont typeface="Arial"/>
              <a:buChar char="•"/>
              <a:defRPr sz="1800"/>
            </a:pPr>
            <a:r>
              <a:t>Chronic care/managing multiple chronic conditions</a:t>
            </a:r>
            <a:endParaRPr sz="1100"/>
          </a:p>
          <a:p>
            <a:pPr marL="342900" indent="-342900">
              <a:lnSpc>
                <a:spcPct val="80000"/>
              </a:lnSpc>
              <a:buSzPct val="100000"/>
              <a:buFont typeface="Arial"/>
              <a:buChar char="•"/>
              <a:defRPr sz="1800"/>
            </a:pPr>
            <a:r>
              <a:t>Death and dying – palliative and end of life care</a:t>
            </a:r>
            <a:endParaRPr sz="1100"/>
          </a:p>
          <a:p>
            <a:pPr marL="342900" indent="-342900">
              <a:lnSpc>
                <a:spcPct val="80000"/>
              </a:lnSpc>
              <a:buSzPct val="100000"/>
              <a:buFont typeface="Arial"/>
              <a:buChar char="•"/>
              <a:defRPr sz="1800"/>
            </a:pPr>
            <a:r>
              <a:t>Increased need for social support and coordinated care across providers, care settings and with family/social support</a:t>
            </a:r>
            <a:endParaRPr sz="1100"/>
          </a:p>
          <a:p>
            <a:pPr marL="342900" indent="-342900">
              <a:lnSpc>
                <a:spcPct val="80000"/>
              </a:lnSpc>
              <a:buSzPct val="100000"/>
              <a:buFont typeface="Arial"/>
              <a:buChar char="•"/>
              <a:defRPr sz="1800"/>
            </a:pPr>
            <a:r>
              <a:t>Utilizing tech – using remote monitoring, wearables, etc.</a:t>
            </a:r>
            <a:endParaRPr sz="1100"/>
          </a:p>
          <a:p>
            <a:pPr marL="342900" indent="-342900">
              <a:lnSpc>
                <a:spcPct val="80000"/>
              </a:lnSpc>
              <a:buSzPct val="100000"/>
              <a:buFont typeface="Arial"/>
              <a:buChar char="•"/>
              <a:defRPr sz="1800"/>
            </a:pPr>
            <a:r>
              <a:t>Financial – HC costs, Insurance impact</a:t>
            </a:r>
            <a:endParaRPr sz="1100"/>
          </a:p>
          <a:p>
            <a:pPr>
              <a:lnSpc>
                <a:spcPct val="80000"/>
              </a:lnSpc>
              <a:defRPr sz="2000"/>
            </a:pPr>
            <a:endParaRP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 name="Shape 1512"/>
          <p:cNvSpPr>
            <a:spLocks noGrp="1" noRot="1" noChangeAspect="1"/>
          </p:cNvSpPr>
          <p:nvPr>
            <p:ph type="sldImg"/>
          </p:nvPr>
        </p:nvSpPr>
        <p:spPr>
          <a:prstGeom prst="rect">
            <a:avLst/>
          </a:prstGeom>
        </p:spPr>
        <p:txBody>
          <a:bodyPr/>
          <a:lstStyle/>
          <a:p>
            <a:endParaRPr/>
          </a:p>
        </p:txBody>
      </p:sp>
      <p:sp>
        <p:nvSpPr>
          <p:cNvPr id="1513" name="Shape 1513"/>
          <p:cNvSpPr>
            <a:spLocks noGrp="1"/>
          </p:cNvSpPr>
          <p:nvPr>
            <p:ph type="body" sz="quarter" idx="1"/>
          </p:nvPr>
        </p:nvSpPr>
        <p:spPr>
          <a:prstGeom prst="rect">
            <a:avLst/>
          </a:prstGeom>
        </p:spPr>
        <p:txBody>
          <a:bodyPr/>
          <a:lstStyle/>
          <a:p>
            <a:pPr>
              <a:defRPr b="1"/>
            </a:pPr>
            <a:r>
              <a:t>2017 Earnings from United Health Annual Report: https://www.last10k.com/sec-filings/unh/0000731766-18-000005.htm#s808F1EAB1AF6E1D09051A0E708941CD3 </a:t>
            </a:r>
          </a:p>
          <a:p>
            <a:pPr>
              <a:defRPr b="1"/>
            </a:pPr>
            <a:endParaRPr/>
          </a:p>
          <a:p>
            <a:pPr>
              <a:defRPr b="1"/>
            </a:pPr>
            <a:r>
              <a:t>Apparent Strategy</a:t>
            </a:r>
          </a:p>
          <a:p>
            <a:r>
              <a:t>Build a national, clinically integrated network of ambulatory and preventative care services </a:t>
            </a:r>
          </a:p>
          <a:p>
            <a:pPr lvl="1" indent="457200"/>
            <a:r>
              <a:t>“Optum's been the leader in showing how a managed care organization with an ambulatory care delivery platform and a pharmacy benefit manager all in house can lower or maintain and bend cost trend and then drive better market share gains in their health insurance business" – Leerink</a:t>
            </a:r>
          </a:p>
          <a:p>
            <a:pPr lvl="1" indent="457200"/>
            <a:r>
              <a:t>"You get a United member, the first point of contact is an Optum care physician, they receive medications from OptumRx, analytics are done on care gaps by OptumInsight…All of those are to lower loss on medical care." – Piper Jaffray</a:t>
            </a:r>
          </a:p>
          <a:p>
            <a:r>
              <a:t>Become sticky with everyone in the healthcare ecosystem (providers, patients, and other payers) by providing services across the healthcare value chain</a:t>
            </a:r>
          </a:p>
          <a:p>
            <a:r>
              <a:t> </a:t>
            </a:r>
          </a:p>
          <a:p>
            <a:pPr>
              <a:defRPr b="1"/>
            </a:pPr>
            <a:r>
              <a:t>International Presence</a:t>
            </a:r>
          </a:p>
          <a:p>
            <a:r>
              <a:t>The company owns </a:t>
            </a:r>
          </a:p>
          <a:p>
            <a:r>
              <a:t>https://globalhealthi.com/2017/07/19/unitedhealth-brazil-acquisition-technology/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 name="Shape 1577"/>
          <p:cNvSpPr>
            <a:spLocks noGrp="1" noRot="1" noChangeAspect="1"/>
          </p:cNvSpPr>
          <p:nvPr>
            <p:ph type="sldImg"/>
          </p:nvPr>
        </p:nvSpPr>
        <p:spPr>
          <a:prstGeom prst="rect">
            <a:avLst/>
          </a:prstGeom>
        </p:spPr>
        <p:txBody>
          <a:bodyPr/>
          <a:lstStyle/>
          <a:p>
            <a:endParaRPr/>
          </a:p>
        </p:txBody>
      </p:sp>
      <p:sp>
        <p:nvSpPr>
          <p:cNvPr id="1578" name="Shape 1578"/>
          <p:cNvSpPr>
            <a:spLocks noGrp="1"/>
          </p:cNvSpPr>
          <p:nvPr>
            <p:ph type="body" sz="quarter" idx="1"/>
          </p:nvPr>
        </p:nvSpPr>
        <p:spPr>
          <a:prstGeom prst="rect">
            <a:avLst/>
          </a:prstGeom>
        </p:spPr>
        <p:txBody>
          <a:bodyPr/>
          <a:lstStyle/>
          <a:p>
            <a:pPr>
              <a:lnSpc>
                <a:spcPct val="80000"/>
              </a:lnSpc>
              <a:defRPr sz="400" b="1"/>
            </a:pPr>
            <a:r>
              <a:t>Optum: https://www.beckershospitalreview.com/news-analysis/10-things-to-know-about-optum.html</a:t>
            </a:r>
          </a:p>
          <a:p>
            <a:pPr>
              <a:lnSpc>
                <a:spcPct val="80000"/>
              </a:lnSpc>
              <a:defRPr b="1"/>
            </a:pPr>
            <a:endParaRPr/>
          </a:p>
          <a:p>
            <a:pPr>
              <a:lnSpc>
                <a:spcPct val="80000"/>
              </a:lnSpc>
              <a:defRPr sz="400" b="1"/>
            </a:pPr>
            <a:r>
              <a:t>2016 Earnings: https://www.nasdaq.com/article/unitedhealth-earnings-how-did-optum-perform-in-2016-cm735717</a:t>
            </a:r>
          </a:p>
          <a:p>
            <a:pPr>
              <a:lnSpc>
                <a:spcPct val="80000"/>
              </a:lnSpc>
              <a:defRPr sz="400"/>
            </a:pPr>
            <a:r>
              <a:t>Employees and Clients statistics from 2016</a:t>
            </a:r>
          </a:p>
          <a:p>
            <a:pPr>
              <a:lnSpc>
                <a:spcPct val="80000"/>
              </a:lnSpc>
              <a:defRPr sz="400" b="1"/>
            </a:pPr>
            <a:r>
              <a:t> </a:t>
            </a:r>
          </a:p>
          <a:p>
            <a:pPr>
              <a:lnSpc>
                <a:spcPct val="80000"/>
              </a:lnSpc>
              <a:defRPr sz="400" b="1"/>
            </a:pPr>
            <a:r>
              <a:t>2017 Earnings from United Health Annual Report: https://www.last10k.com/sec-filings/unh/0000731766-18-000005.htm#s808F1EAB1AF6E1D09051A0E708941CD3 </a:t>
            </a:r>
          </a:p>
          <a:p>
            <a:pPr>
              <a:lnSpc>
                <a:spcPct val="80000"/>
              </a:lnSpc>
              <a:defRPr b="1"/>
            </a:pPr>
            <a:endParaRPr/>
          </a:p>
          <a:p>
            <a:pPr>
              <a:lnSpc>
                <a:spcPct val="80000"/>
              </a:lnSpc>
              <a:defRPr sz="400" b="1"/>
            </a:pPr>
            <a:r>
              <a:t>Apparent Strategy</a:t>
            </a:r>
          </a:p>
          <a:p>
            <a:pPr>
              <a:lnSpc>
                <a:spcPct val="80000"/>
              </a:lnSpc>
              <a:defRPr sz="400"/>
            </a:pPr>
            <a:r>
              <a:t>Build a national, clinically integrated network of ambulatory and preventative care services </a:t>
            </a:r>
          </a:p>
          <a:p>
            <a:pPr>
              <a:lnSpc>
                <a:spcPct val="80000"/>
              </a:lnSpc>
              <a:defRPr sz="400"/>
            </a:pPr>
            <a:r>
              <a:t>“Optum's been the leader in showing how a managed care organization with an ambulatory care delivery platform and a pharmacy benefit manager all in house can lower or maintain and bend cost trend and then drive better market share gains in their health insurance business" – Leerink</a:t>
            </a:r>
          </a:p>
          <a:p>
            <a:pPr lvl="1" indent="457200">
              <a:lnSpc>
                <a:spcPct val="80000"/>
              </a:lnSpc>
              <a:defRPr sz="400"/>
            </a:pPr>
            <a:r>
              <a:t>"You get a United member, the first point of contact is an Optum care physician, they receive medications from OptumRx, analytics are done on care gaps by OptumInsight…All of those are to lower loss on medical care." – Piper Jaffray</a:t>
            </a:r>
          </a:p>
          <a:p>
            <a:pPr>
              <a:lnSpc>
                <a:spcPct val="80000"/>
              </a:lnSpc>
              <a:defRPr sz="400"/>
            </a:pPr>
            <a:r>
              <a:t>Become sticky with everyone in the healthcare ecosystem (providers, patients, and other payers) by providing services across the healthcare value chain</a:t>
            </a:r>
          </a:p>
          <a:p>
            <a:pPr>
              <a:lnSpc>
                <a:spcPct val="80000"/>
              </a:lnSpc>
              <a:defRPr sz="400"/>
            </a:pPr>
            <a:r>
              <a:t> </a:t>
            </a:r>
          </a:p>
          <a:p>
            <a:pPr>
              <a:lnSpc>
                <a:spcPct val="80000"/>
              </a:lnSpc>
              <a:defRPr sz="400" b="1"/>
            </a:pPr>
            <a:r>
              <a:t>Corporate Structure</a:t>
            </a:r>
          </a:p>
          <a:p>
            <a:pPr>
              <a:lnSpc>
                <a:spcPct val="80000"/>
              </a:lnSpc>
              <a:defRPr sz="400"/>
            </a:pPr>
            <a:r>
              <a:t>Optum’s parent company is UnitedHealth Group, Inc., the largest U.S. health insurer</a:t>
            </a:r>
          </a:p>
          <a:p>
            <a:pPr>
              <a:lnSpc>
                <a:spcPct val="80000"/>
              </a:lnSpc>
              <a:defRPr sz="400"/>
            </a:pPr>
            <a:r>
              <a:t>UnitedHealth insures almost 50 million people</a:t>
            </a:r>
          </a:p>
          <a:p>
            <a:pPr>
              <a:lnSpc>
                <a:spcPct val="80000"/>
              </a:lnSpc>
              <a:defRPr sz="400"/>
            </a:pPr>
            <a:r>
              <a:t>Optum’s 3 main businesses:</a:t>
            </a:r>
          </a:p>
          <a:p>
            <a:pPr lvl="1" indent="457200">
              <a:lnSpc>
                <a:spcPct val="80000"/>
              </a:lnSpc>
              <a:defRPr sz="400"/>
            </a:pPr>
            <a:r>
              <a:t>OptumCare (health care delivery)</a:t>
            </a:r>
          </a:p>
          <a:p>
            <a:pPr lvl="1" indent="457200">
              <a:lnSpc>
                <a:spcPct val="80000"/>
              </a:lnSpc>
              <a:defRPr sz="400"/>
            </a:pPr>
            <a:r>
              <a:t>OptumInsight (data &amp; analytics, technology, back-office ops, population health management, optimization of risk-based contracts)</a:t>
            </a:r>
          </a:p>
          <a:p>
            <a:pPr lvl="1" indent="457200">
              <a:lnSpc>
                <a:spcPct val="80000"/>
              </a:lnSpc>
              <a:defRPr sz="400"/>
            </a:pPr>
            <a:r>
              <a:t>OptumRx (pharmacy benefit management) </a:t>
            </a:r>
          </a:p>
          <a:p>
            <a:pPr>
              <a:lnSpc>
                <a:spcPct val="80000"/>
              </a:lnSpc>
              <a:defRPr sz="400"/>
            </a:pPr>
            <a:r>
              <a:t> </a:t>
            </a:r>
          </a:p>
          <a:p>
            <a:pPr>
              <a:lnSpc>
                <a:spcPct val="80000"/>
              </a:lnSpc>
              <a:defRPr sz="400" b="1"/>
            </a:pPr>
            <a:r>
              <a:t>Recent Acquisitions in Data &amp; Analytics / Managed Services space</a:t>
            </a:r>
          </a:p>
          <a:p>
            <a:pPr>
              <a:lnSpc>
                <a:spcPct val="80000"/>
              </a:lnSpc>
              <a:defRPr sz="400"/>
            </a:pPr>
            <a:r>
              <a:t>Nov 2017 – </a:t>
            </a:r>
            <a:r>
              <a:rPr b="1"/>
              <a:t>Advisory Board</a:t>
            </a:r>
            <a:r>
              <a:t> for $2.6 billion</a:t>
            </a:r>
          </a:p>
          <a:p>
            <a:pPr lvl="1" indent="457200">
              <a:lnSpc>
                <a:spcPct val="80000"/>
              </a:lnSpc>
              <a:defRPr sz="400"/>
            </a:pPr>
            <a:r>
              <a:t>Advisory Board provides independent research, advisory services and data analytics for more than 4,400 healthcare organizations.</a:t>
            </a:r>
          </a:p>
          <a:p>
            <a:pPr>
              <a:lnSpc>
                <a:spcPct val="80000"/>
              </a:lnSpc>
              <a:defRPr sz="400"/>
            </a:pPr>
            <a:r>
              <a:t>Nov 2017 - Optum starts $250 million </a:t>
            </a:r>
            <a:r>
              <a:rPr b="1"/>
              <a:t>venture capital fund</a:t>
            </a:r>
            <a:r>
              <a:t> to invest in AI &amp; cloud</a:t>
            </a:r>
          </a:p>
          <a:p>
            <a:pPr lvl="1" indent="457200">
              <a:lnSpc>
                <a:spcPct val="80000"/>
              </a:lnSpc>
              <a:defRPr sz="400"/>
            </a:pPr>
            <a:r>
              <a:t>Optum Ventures, will invest in startups which “use data and insights to help improve consumers’ access to healthcare services and how care is delivered and paid for, and that make the healthcare system more reliable and easier to navigate,</a:t>
            </a:r>
          </a:p>
          <a:p>
            <a:pPr>
              <a:lnSpc>
                <a:spcPct val="80000"/>
              </a:lnSpc>
              <a:defRPr sz="400" b="1"/>
            </a:pPr>
            <a:r>
              <a:t>Recent Acquisitions in Provider &amp; Health Care Delivery space</a:t>
            </a:r>
          </a:p>
          <a:p>
            <a:pPr>
              <a:lnSpc>
                <a:spcPct val="80000"/>
              </a:lnSpc>
              <a:defRPr sz="400"/>
            </a:pPr>
            <a:r>
              <a:t>OptumCare now has ~30,000 employed and affiliated physicians as a result of their acquisitions, caring for ~15 million patients each year</a:t>
            </a:r>
          </a:p>
          <a:p>
            <a:pPr lvl="1" indent="457200">
              <a:lnSpc>
                <a:spcPct val="80000"/>
              </a:lnSpc>
              <a:defRPr sz="400"/>
            </a:pPr>
            <a:r>
              <a:t>"OptumCare will also become more of a competitor to the likes of Tenet Healthcare and HCA Holdings as well as large nonprofit hospital operators across the country" – Forbes</a:t>
            </a:r>
          </a:p>
          <a:p>
            <a:pPr lvl="1" indent="457200">
              <a:lnSpc>
                <a:spcPct val="80000"/>
              </a:lnSpc>
              <a:defRPr sz="400"/>
            </a:pPr>
            <a:r>
              <a:t>"Pending the successful completion of a $4.9-billion acquisition of DaVita Medical Group, UnitedHealth Group (UNH) will be poised to become the largest single employer of doctors in the U.S" – Dark Daily</a:t>
            </a:r>
          </a:p>
          <a:p>
            <a:pPr lvl="1" indent="457200">
              <a:lnSpc>
                <a:spcPct val="80000"/>
              </a:lnSpc>
              <a:defRPr sz="400"/>
            </a:pPr>
            <a:r>
              <a:t>Ambitions for OptumCare to reach 75 markets, from about 30 now, including in California, Florida, New York, and Texas</a:t>
            </a:r>
          </a:p>
          <a:p>
            <a:pPr>
              <a:lnSpc>
                <a:spcPct val="80000"/>
              </a:lnSpc>
              <a:defRPr sz="400"/>
            </a:pPr>
            <a:r>
              <a:t>Aug 2018</a:t>
            </a:r>
            <a:r>
              <a:rPr b="1"/>
              <a:t> – Genoa Healthcare</a:t>
            </a:r>
            <a:r>
              <a:t> for $2 billion</a:t>
            </a:r>
          </a:p>
          <a:p>
            <a:pPr lvl="1" indent="457200">
              <a:lnSpc>
                <a:spcPct val="80000"/>
              </a:lnSpc>
              <a:defRPr sz="400"/>
            </a:pPr>
            <a:r>
              <a:t>Genoa Healthcare operates pharmacies inside mental health centers</a:t>
            </a:r>
          </a:p>
          <a:p>
            <a:pPr lvl="1" indent="457200">
              <a:lnSpc>
                <a:spcPct val="80000"/>
              </a:lnSpc>
              <a:defRPr sz="400"/>
            </a:pPr>
            <a:r>
              <a:t>Genoa operates 400 pharmacies nationwide, offers telepsychiatry services; currently owned by private equity firm Advent International</a:t>
            </a:r>
          </a:p>
          <a:p>
            <a:pPr>
              <a:lnSpc>
                <a:spcPct val="80000"/>
              </a:lnSpc>
              <a:defRPr sz="400"/>
            </a:pPr>
            <a:r>
              <a:t>June 2018 – </a:t>
            </a:r>
            <a:r>
              <a:rPr b="1"/>
              <a:t>Sound Inpatient Physicians</a:t>
            </a:r>
            <a:r>
              <a:t>, a physician staffing firm, for $2.2 billion. </a:t>
            </a:r>
          </a:p>
          <a:p>
            <a:pPr lvl="1" indent="457200">
              <a:lnSpc>
                <a:spcPct val="80000"/>
              </a:lnSpc>
              <a:defRPr sz="400"/>
            </a:pPr>
            <a:r>
              <a:t>As of 2017, the company had 3,500 employees and roughly $1.3 billion in pro forma revenues</a:t>
            </a:r>
          </a:p>
          <a:p>
            <a:pPr>
              <a:lnSpc>
                <a:spcPct val="80000"/>
              </a:lnSpc>
              <a:defRPr sz="400"/>
            </a:pPr>
            <a:r>
              <a:t>April 2018 – </a:t>
            </a:r>
            <a:r>
              <a:rPr b="1"/>
              <a:t>Reliant Medical Group</a:t>
            </a:r>
            <a:r>
              <a:t> for $80+ million. </a:t>
            </a:r>
          </a:p>
          <a:p>
            <a:pPr lvl="1" indent="457200">
              <a:lnSpc>
                <a:spcPct val="80000"/>
              </a:lnSpc>
              <a:defRPr sz="400"/>
            </a:pPr>
            <a:r>
              <a:t>Reliant Medical Group, based in Worcester, MA, employs roughly 500 physicians and other medical providers</a:t>
            </a:r>
          </a:p>
          <a:p>
            <a:pPr>
              <a:lnSpc>
                <a:spcPct val="80000"/>
              </a:lnSpc>
              <a:defRPr sz="400"/>
            </a:pPr>
            <a:r>
              <a:t>Dec 2017 - </a:t>
            </a:r>
            <a:r>
              <a:rPr b="1"/>
              <a:t>DaVita Medical Group</a:t>
            </a:r>
            <a:r>
              <a:t> for $4.9 billion. </a:t>
            </a:r>
          </a:p>
          <a:p>
            <a:pPr lvl="1" indent="457200">
              <a:lnSpc>
                <a:spcPct val="80000"/>
              </a:lnSpc>
              <a:defRPr sz="400"/>
            </a:pPr>
            <a:r>
              <a:t>DaVita has 2,000 employed and 13,000 affiliated physicians. </a:t>
            </a:r>
          </a:p>
          <a:p>
            <a:pPr lvl="1" indent="457200">
              <a:lnSpc>
                <a:spcPct val="80000"/>
              </a:lnSpc>
              <a:defRPr sz="400"/>
            </a:pPr>
            <a:r>
              <a:t>DaVita Medical Group serves approximately 1.7 million patients per year through nearly 300 medical clinics featuring primary and specialist care.</a:t>
            </a:r>
          </a:p>
          <a:p>
            <a:pPr lvl="1" indent="457200">
              <a:lnSpc>
                <a:spcPct val="80000"/>
              </a:lnSpc>
              <a:defRPr sz="400"/>
            </a:pPr>
            <a:r>
              <a:t>DaVita Medical Group also operates 35 urgent-care centers and six outpatient surgery centers.</a:t>
            </a:r>
          </a:p>
          <a:p>
            <a:pPr>
              <a:lnSpc>
                <a:spcPct val="80000"/>
              </a:lnSpc>
              <a:defRPr sz="400"/>
            </a:pPr>
            <a:r>
              <a:t>Jan 2017 - </a:t>
            </a:r>
            <a:r>
              <a:rPr b="1"/>
              <a:t>Surgical Care Affiliates</a:t>
            </a:r>
            <a:r>
              <a:t> for $2.3 billion</a:t>
            </a:r>
          </a:p>
          <a:p>
            <a:pPr lvl="1" indent="457200">
              <a:lnSpc>
                <a:spcPct val="80000"/>
              </a:lnSpc>
              <a:defRPr sz="400"/>
            </a:pPr>
            <a:r>
              <a:t>Deerfield, Ill.-based Surgical Care Affiliates is one of the largest ASC operators in the U.S</a:t>
            </a:r>
          </a:p>
          <a:p>
            <a:pPr lvl="1" indent="457200">
              <a:lnSpc>
                <a:spcPct val="80000"/>
              </a:lnSpc>
              <a:defRPr sz="400"/>
            </a:pPr>
            <a:r>
              <a:t>7,500 physicians and 200 surgical facilities generating over $2 billion in total revenue</a:t>
            </a:r>
          </a:p>
          <a:p>
            <a:pPr lvl="1" indent="457200">
              <a:lnSpc>
                <a:spcPct val="80000"/>
              </a:lnSpc>
              <a:defRPr sz="400"/>
            </a:pPr>
            <a:r>
              <a:t>About 1 million procedures are performed in SCA facilities every year</a:t>
            </a:r>
          </a:p>
          <a:p>
            <a:pPr>
              <a:lnSpc>
                <a:spcPct val="80000"/>
              </a:lnSpc>
              <a:defRPr sz="400"/>
            </a:pPr>
            <a:r>
              <a:t>Dec 2015 – </a:t>
            </a:r>
            <a:r>
              <a:rPr b="1"/>
              <a:t>ProHealth Physicians</a:t>
            </a:r>
            <a:r>
              <a:t>, Connecticut's largest independent physician group </a:t>
            </a:r>
          </a:p>
          <a:p>
            <a:pPr lvl="1" indent="457200">
              <a:lnSpc>
                <a:spcPct val="80000"/>
              </a:lnSpc>
              <a:defRPr sz="400"/>
            </a:pPr>
            <a:r>
              <a:t>ProHealth’s approximately 370 physicians and advanced practitioners provide primary care, specialty care and ancillary services</a:t>
            </a:r>
          </a:p>
          <a:p>
            <a:pPr>
              <a:lnSpc>
                <a:spcPct val="80000"/>
              </a:lnSpc>
              <a:defRPr sz="400"/>
            </a:pPr>
            <a:r>
              <a:t>Aug 2015 – </a:t>
            </a:r>
            <a:r>
              <a:rPr b="1"/>
              <a:t>MedExpress, </a:t>
            </a:r>
            <a:r>
              <a:t>operator of urgent care clinics</a:t>
            </a:r>
          </a:p>
          <a:p>
            <a:pPr lvl="1" indent="457200">
              <a:lnSpc>
                <a:spcPct val="80000"/>
              </a:lnSpc>
              <a:defRPr sz="400"/>
            </a:pPr>
            <a:r>
              <a:t>MedExpress currently has ~180 urgent care centers in the US and plans to grow that number to over 250 by the end of 2018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 name="Shape 1615"/>
          <p:cNvSpPr>
            <a:spLocks noGrp="1" noRot="1" noChangeAspect="1"/>
          </p:cNvSpPr>
          <p:nvPr>
            <p:ph type="sldImg"/>
          </p:nvPr>
        </p:nvSpPr>
        <p:spPr>
          <a:prstGeom prst="rect">
            <a:avLst/>
          </a:prstGeom>
        </p:spPr>
        <p:txBody>
          <a:bodyPr/>
          <a:lstStyle/>
          <a:p>
            <a:endParaRPr/>
          </a:p>
        </p:txBody>
      </p:sp>
      <p:sp>
        <p:nvSpPr>
          <p:cNvPr id="1616" name="Shape 1616"/>
          <p:cNvSpPr>
            <a:spLocks noGrp="1"/>
          </p:cNvSpPr>
          <p:nvPr>
            <p:ph type="body" sz="quarter" idx="1"/>
          </p:nvPr>
        </p:nvSpPr>
        <p:spPr>
          <a:prstGeom prst="rect">
            <a:avLst/>
          </a:prstGeom>
        </p:spPr>
        <p:txBody>
          <a:bodyPr/>
          <a:lstStyle/>
          <a:p>
            <a:pPr defTabSz="1463675">
              <a:lnSpc>
                <a:spcPct val="80000"/>
              </a:lnSpc>
              <a:defRPr sz="800" b="1"/>
            </a:pPr>
            <a:r>
              <a:t>Provider consolidation projected to continue</a:t>
            </a:r>
            <a:endParaRPr sz="1400"/>
          </a:p>
          <a:p>
            <a:pPr defTabSz="1463675">
              <a:lnSpc>
                <a:spcPct val="80000"/>
              </a:lnSpc>
              <a:defRPr sz="700"/>
            </a:pPr>
            <a:r>
              <a:t>Examples:</a:t>
            </a:r>
            <a:endParaRPr sz="600"/>
          </a:p>
          <a:p>
            <a:pPr marL="288925" lvl="2" indent="-119062" defTabSz="1463675">
              <a:lnSpc>
                <a:spcPct val="80000"/>
              </a:lnSpc>
              <a:spcBef>
                <a:spcPts val="600"/>
              </a:spcBef>
              <a:buSzPct val="100000"/>
              <a:buFont typeface="Arial"/>
              <a:buChar char="•"/>
              <a:defRPr sz="700"/>
            </a:pPr>
            <a:r>
              <a:t>Optum acquires Reliant; Mass Eye and Ear joins PHS</a:t>
            </a:r>
            <a:endParaRPr sz="600"/>
          </a:p>
          <a:p>
            <a:pPr marL="288925" lvl="2" indent="-119062" defTabSz="1463675">
              <a:lnSpc>
                <a:spcPct val="80000"/>
              </a:lnSpc>
              <a:spcBef>
                <a:spcPts val="600"/>
              </a:spcBef>
              <a:buSzPct val="100000"/>
              <a:buFont typeface="Arial"/>
              <a:buChar char="•"/>
              <a:defRPr sz="700"/>
            </a:pPr>
            <a:r>
              <a:t>BI/Lahey and Care New England/PHS merger under review</a:t>
            </a:r>
            <a:endParaRPr sz="600"/>
          </a:p>
          <a:p>
            <a:pPr marL="288925" lvl="2" indent="-119062" defTabSz="1463675">
              <a:lnSpc>
                <a:spcPct val="80000"/>
              </a:lnSpc>
              <a:spcBef>
                <a:spcPts val="600"/>
              </a:spcBef>
              <a:buSzPct val="100000"/>
              <a:buFont typeface="Arial"/>
              <a:buChar char="•"/>
              <a:defRPr sz="700"/>
            </a:pPr>
            <a:r>
              <a:t>Exeter Hospital merger discussion</a:t>
            </a:r>
            <a:endParaRPr sz="600"/>
          </a:p>
          <a:p>
            <a:pPr defTabSz="1463675">
              <a:lnSpc>
                <a:spcPct val="80000"/>
              </a:lnSpc>
              <a:defRPr sz="700"/>
            </a:pPr>
            <a:r>
              <a:t>Partners Strategic Response</a:t>
            </a:r>
            <a:endParaRPr sz="600"/>
          </a:p>
          <a:p>
            <a:pPr marL="288925" lvl="1" indent="-119062" defTabSz="1463675">
              <a:lnSpc>
                <a:spcPct val="80000"/>
              </a:lnSpc>
              <a:buSzPct val="100000"/>
              <a:buFont typeface="Arial"/>
              <a:buChar char="•"/>
              <a:defRPr sz="700"/>
            </a:pPr>
            <a:r>
              <a:t>Massachusetts mergers likely to face regulatory scrutiny</a:t>
            </a:r>
            <a:endParaRPr sz="600"/>
          </a:p>
          <a:p>
            <a:pPr marL="288925" lvl="1" indent="-119062" defTabSz="1463675">
              <a:lnSpc>
                <a:spcPct val="80000"/>
              </a:lnSpc>
              <a:buSzPct val="100000"/>
              <a:buFont typeface="Arial"/>
              <a:buChar char="•"/>
              <a:defRPr sz="700"/>
            </a:pPr>
            <a:r>
              <a:t>Continue local affiliation and ambulatory primary and specialty growth strategy</a:t>
            </a:r>
            <a:endParaRPr sz="600"/>
          </a:p>
          <a:p>
            <a:pPr marL="288925" lvl="1" indent="-119062" defTabSz="1463675">
              <a:lnSpc>
                <a:spcPct val="80000"/>
              </a:lnSpc>
              <a:buSzPct val="100000"/>
              <a:buFont typeface="Arial"/>
              <a:buChar char="•"/>
              <a:defRPr sz="700"/>
            </a:pPr>
            <a:r>
              <a:t>Regionally, enhance affiliations and assess strategic mergers</a:t>
            </a:r>
            <a:endParaRPr sz="600"/>
          </a:p>
          <a:p>
            <a:pPr defTabSz="1463675">
              <a:lnSpc>
                <a:spcPct val="80000"/>
              </a:lnSpc>
              <a:defRPr sz="1400"/>
            </a:pPr>
            <a:endParaRPr sz="600"/>
          </a:p>
          <a:p>
            <a:pPr>
              <a:lnSpc>
                <a:spcPct val="80000"/>
              </a:lnSpc>
              <a:spcBef>
                <a:spcPts val="600"/>
              </a:spcBef>
              <a:defRPr sz="700" b="1"/>
            </a:pPr>
            <a:r>
              <a:t>Continued pressure to reduce costs</a:t>
            </a:r>
            <a:endParaRPr sz="600"/>
          </a:p>
          <a:p>
            <a:pPr>
              <a:lnSpc>
                <a:spcPct val="80000"/>
              </a:lnSpc>
              <a:spcBef>
                <a:spcPts val="600"/>
              </a:spcBef>
              <a:defRPr sz="700"/>
            </a:pPr>
            <a:r>
              <a:t>Examples:</a:t>
            </a:r>
            <a:endParaRPr sz="600"/>
          </a:p>
          <a:p>
            <a:pPr marL="288925" lvl="1" indent="-119062" defTabSz="1463675">
              <a:lnSpc>
                <a:spcPct val="80000"/>
              </a:lnSpc>
              <a:spcBef>
                <a:spcPts val="600"/>
              </a:spcBef>
              <a:buSzPct val="100000"/>
              <a:buFont typeface="Arial"/>
              <a:buChar char="•"/>
              <a:defRPr sz="700"/>
            </a:pPr>
            <a:r>
              <a:t>Insurers shifting risk to providers</a:t>
            </a:r>
            <a:endParaRPr sz="600"/>
          </a:p>
          <a:p>
            <a:pPr marL="288925" lvl="1" indent="-119062" defTabSz="1463675">
              <a:lnSpc>
                <a:spcPct val="80000"/>
              </a:lnSpc>
              <a:spcBef>
                <a:spcPts val="600"/>
              </a:spcBef>
              <a:buSzPct val="100000"/>
              <a:buFont typeface="Arial"/>
              <a:buChar char="•"/>
              <a:defRPr sz="700"/>
            </a:pPr>
            <a:r>
              <a:t> Employers shifting costs to employees</a:t>
            </a:r>
            <a:endParaRPr sz="600"/>
          </a:p>
          <a:p>
            <a:pPr marL="288925" lvl="1" indent="-119062" defTabSz="1463675">
              <a:lnSpc>
                <a:spcPct val="80000"/>
              </a:lnSpc>
              <a:spcBef>
                <a:spcPts val="600"/>
              </a:spcBef>
              <a:buSzPct val="100000"/>
              <a:buFont typeface="Arial"/>
              <a:buChar char="•"/>
              <a:defRPr sz="700"/>
            </a:pPr>
            <a:r>
              <a:t> Growth of tiered/limited networks</a:t>
            </a:r>
            <a:endParaRPr sz="600"/>
          </a:p>
          <a:p>
            <a:pPr>
              <a:lnSpc>
                <a:spcPct val="80000"/>
              </a:lnSpc>
              <a:spcBef>
                <a:spcPts val="600"/>
              </a:spcBef>
              <a:defRPr sz="700"/>
            </a:pPr>
            <a:r>
              <a:t>Partners Strategic Response:</a:t>
            </a:r>
            <a:endParaRPr sz="600"/>
          </a:p>
          <a:p>
            <a:pPr marL="288925" lvl="2" indent="-119062" defTabSz="1463675">
              <a:lnSpc>
                <a:spcPct val="80000"/>
              </a:lnSpc>
              <a:buSzPct val="100000"/>
              <a:buFont typeface="Arial"/>
              <a:buChar char="•"/>
              <a:defRPr sz="700"/>
            </a:pPr>
            <a:r>
              <a:t>Population Health Management</a:t>
            </a:r>
            <a:endParaRPr sz="600"/>
          </a:p>
          <a:p>
            <a:pPr marL="288925" lvl="2" indent="-119062" defTabSz="1463675">
              <a:lnSpc>
                <a:spcPct val="80000"/>
              </a:lnSpc>
              <a:buSzPct val="100000"/>
              <a:buFont typeface="Arial"/>
              <a:buChar char="•"/>
              <a:defRPr sz="700"/>
            </a:pPr>
            <a:r>
              <a:t>Cost management to increase price flexibility</a:t>
            </a:r>
            <a:endParaRPr sz="600"/>
          </a:p>
          <a:p>
            <a:pPr marL="288925" lvl="2" indent="-119062" defTabSz="1463675">
              <a:lnSpc>
                <a:spcPct val="80000"/>
              </a:lnSpc>
              <a:buSzPct val="100000"/>
              <a:buFont typeface="Arial"/>
              <a:buChar char="•"/>
              <a:defRPr sz="700"/>
            </a:pPr>
            <a:r>
              <a:t>Size of care optimization</a:t>
            </a:r>
            <a:endParaRPr sz="600"/>
          </a:p>
          <a:p>
            <a:pPr marL="288925" lvl="2" indent="-119062" defTabSz="1463675">
              <a:lnSpc>
                <a:spcPct val="80000"/>
              </a:lnSpc>
              <a:buSzPct val="100000"/>
              <a:buFont typeface="Arial"/>
              <a:buChar char="•"/>
              <a:defRPr sz="700"/>
            </a:pPr>
            <a:r>
              <a:t>Additional risk arrangements &amp; products</a:t>
            </a:r>
            <a:endParaRPr sz="600"/>
          </a:p>
          <a:p>
            <a:pPr marL="757237" lvl="3" indent="-119062" defTabSz="1463675">
              <a:lnSpc>
                <a:spcPct val="80000"/>
              </a:lnSpc>
              <a:buSzPct val="100000"/>
              <a:buFont typeface="Arial"/>
              <a:buChar char="•"/>
              <a:defRPr sz="600"/>
            </a:pPr>
            <a:r>
              <a:t>Next Gen ACO,  Medicaid ACO</a:t>
            </a:r>
          </a:p>
          <a:p>
            <a:pPr marL="757237" lvl="3" indent="-119062" defTabSz="1463675">
              <a:lnSpc>
                <a:spcPct val="80000"/>
              </a:lnSpc>
              <a:buSzPct val="100000"/>
              <a:buFont typeface="Arial"/>
              <a:buChar char="•"/>
              <a:defRPr sz="600"/>
            </a:pPr>
            <a:r>
              <a:t>Evaluating Medicare Advantage</a:t>
            </a:r>
          </a:p>
          <a:p>
            <a:pPr marL="757237" lvl="3" indent="-119062" defTabSz="1463675">
              <a:lnSpc>
                <a:spcPct val="80000"/>
              </a:lnSpc>
              <a:buSzPct val="100000"/>
              <a:buFont typeface="Arial"/>
              <a:buChar char="•"/>
              <a:defRPr sz="600"/>
            </a:pPr>
            <a:r>
              <a:t>Developing tailored network product with NHP</a:t>
            </a:r>
          </a:p>
          <a:p>
            <a:pPr marL="757237" lvl="3" indent="-119062" defTabSz="1463675">
              <a:lnSpc>
                <a:spcPct val="80000"/>
              </a:lnSpc>
              <a:buSzPct val="100000"/>
              <a:buFont typeface="Arial"/>
              <a:buChar char="•"/>
              <a:defRPr sz="600"/>
            </a:pPr>
            <a:r>
              <a:t>NHP serving as PHS plan administrator  </a:t>
            </a:r>
          </a:p>
          <a:p>
            <a:pPr indent="117475" defTabSz="1463675">
              <a:lnSpc>
                <a:spcPct val="80000"/>
              </a:lnSpc>
              <a:spcBef>
                <a:spcPts val="600"/>
              </a:spcBef>
              <a:defRPr b="1"/>
            </a:pPr>
            <a:endParaRPr/>
          </a:p>
          <a:p>
            <a:pPr indent="117475" defTabSz="1463675">
              <a:lnSpc>
                <a:spcPct val="80000"/>
              </a:lnSpc>
              <a:spcBef>
                <a:spcPts val="600"/>
              </a:spcBef>
              <a:defRPr sz="600" b="1"/>
            </a:pPr>
            <a:r>
              <a:t>Consumer-driven, digital disruption in healthcare</a:t>
            </a:r>
          </a:p>
          <a:p>
            <a:pPr indent="117475" defTabSz="1463675">
              <a:lnSpc>
                <a:spcPct val="80000"/>
              </a:lnSpc>
              <a:defRPr sz="600"/>
            </a:pPr>
            <a:r>
              <a:t>Examples:</a:t>
            </a:r>
          </a:p>
          <a:p>
            <a:pPr indent="117475" defTabSz="1463675">
              <a:lnSpc>
                <a:spcPct val="80000"/>
              </a:lnSpc>
              <a:defRPr sz="600"/>
            </a:pPr>
            <a:r>
              <a:t>Partners Strategic Response:</a:t>
            </a:r>
          </a:p>
          <a:p>
            <a:pPr marL="288925" lvl="1" indent="-119062" defTabSz="1463675">
              <a:lnSpc>
                <a:spcPct val="80000"/>
              </a:lnSpc>
              <a:spcBef>
                <a:spcPts val="600"/>
              </a:spcBef>
              <a:buSzPct val="100000"/>
              <a:buFont typeface="Arial"/>
              <a:buChar char="•"/>
              <a:defRPr sz="600"/>
            </a:pPr>
            <a:r>
              <a:t>Ambulatory expansion </a:t>
            </a:r>
          </a:p>
          <a:p>
            <a:pPr marL="288925" lvl="1" indent="-119062" defTabSz="1463675">
              <a:lnSpc>
                <a:spcPct val="80000"/>
              </a:lnSpc>
              <a:spcBef>
                <a:spcPts val="600"/>
              </a:spcBef>
              <a:buSzPct val="100000"/>
              <a:buFont typeface="Arial"/>
              <a:buChar char="•"/>
              <a:defRPr sz="600"/>
            </a:pPr>
            <a:r>
              <a:t>Urgent care centers</a:t>
            </a:r>
          </a:p>
          <a:p>
            <a:pPr marL="288925" lvl="1" indent="-119062" defTabSz="1463675">
              <a:lnSpc>
                <a:spcPct val="80000"/>
              </a:lnSpc>
              <a:spcBef>
                <a:spcPts val="600"/>
              </a:spcBef>
              <a:buSzPct val="100000"/>
              <a:buFont typeface="Arial"/>
              <a:buChar char="•"/>
              <a:defRPr sz="600"/>
            </a:pPr>
            <a:r>
              <a:t>Digital and telehealth strategy</a:t>
            </a:r>
          </a:p>
          <a:p>
            <a:pPr indent="117475" defTabSz="1463675">
              <a:lnSpc>
                <a:spcPct val="80000"/>
              </a:lnSpc>
            </a:pPr>
            <a:endParaRPr/>
          </a:p>
          <a:p>
            <a:pPr indent="117475" defTabSz="1463675">
              <a:lnSpc>
                <a:spcPct val="80000"/>
              </a:lnSpc>
            </a:pPr>
            <a:endParaRPr/>
          </a:p>
          <a:p>
            <a:pPr marL="169862" indent="-169862">
              <a:lnSpc>
                <a:spcPct val="80000"/>
              </a:lnSpc>
              <a:spcBef>
                <a:spcPts val="600"/>
              </a:spcBef>
              <a:defRPr sz="1400"/>
            </a:pPr>
            <a:endParaRPr/>
          </a:p>
          <a:p>
            <a:pPr marL="169862" indent="-169862">
              <a:lnSpc>
                <a:spcPct val="80000"/>
              </a:lnSpc>
              <a:spcBef>
                <a:spcPts val="600"/>
              </a:spcBef>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Shape 690"/>
          <p:cNvSpPr>
            <a:spLocks noGrp="1" noRot="1" noChangeAspect="1"/>
          </p:cNvSpPr>
          <p:nvPr>
            <p:ph type="sldImg"/>
          </p:nvPr>
        </p:nvSpPr>
        <p:spPr>
          <a:prstGeom prst="rect">
            <a:avLst/>
          </a:prstGeom>
        </p:spPr>
        <p:txBody>
          <a:bodyPr/>
          <a:lstStyle/>
          <a:p>
            <a:endParaRPr/>
          </a:p>
        </p:txBody>
      </p:sp>
      <p:sp>
        <p:nvSpPr>
          <p:cNvPr id="691" name="Shape 691"/>
          <p:cNvSpPr>
            <a:spLocks noGrp="1"/>
          </p:cNvSpPr>
          <p:nvPr>
            <p:ph type="body" sz="quarter" idx="1"/>
          </p:nvPr>
        </p:nvSpPr>
        <p:spPr>
          <a:prstGeom prst="rect">
            <a:avLst/>
          </a:prstGeom>
        </p:spPr>
        <p:txBody>
          <a:bodyPr/>
          <a:lstStyle/>
          <a:p>
            <a:pPr>
              <a:lnSpc>
                <a:spcPct val="90000"/>
              </a:lnSpc>
              <a:defRPr sz="2400"/>
            </a:pPr>
            <a:r>
              <a:t>What does the crystal ball say?</a:t>
            </a:r>
          </a:p>
          <a:p>
            <a:pPr lvl="1" indent="457200">
              <a:lnSpc>
                <a:spcPct val="90000"/>
              </a:lnSpc>
              <a:defRPr sz="2000"/>
            </a:pPr>
            <a:r>
              <a:t>Data and trends in IT’s strengthening impact in health care (EHRs, telemedicine, big data, AI, wearables, patient facing platforms, etc)</a:t>
            </a:r>
          </a:p>
          <a:p>
            <a:pPr>
              <a:lnSpc>
                <a:spcPct val="90000"/>
              </a:lnSpc>
              <a:defRPr sz="2400"/>
            </a:pPr>
            <a:r>
              <a:t>Where does that take us?</a:t>
            </a:r>
          </a:p>
          <a:p>
            <a:pPr lvl="1" indent="457200">
              <a:lnSpc>
                <a:spcPct val="90000"/>
              </a:lnSpc>
              <a:defRPr sz="2000"/>
            </a:pPr>
            <a:r>
              <a:t>More data – can AI help us translate into information to improve quality, decrease costs, etc.</a:t>
            </a:r>
          </a:p>
          <a:p>
            <a:pPr lvl="1" indent="457200">
              <a:lnSpc>
                <a:spcPct val="90000"/>
              </a:lnSpc>
              <a:defRPr sz="2000"/>
            </a:pPr>
            <a:r>
              <a:t>Admin burden – help or hurt?</a:t>
            </a:r>
          </a:p>
          <a:p>
            <a:pPr lvl="1" indent="457200">
              <a:lnSpc>
                <a:spcPct val="90000"/>
              </a:lnSpc>
              <a:defRPr sz="2000"/>
            </a:pPr>
            <a:r>
              <a:t>Tools and platforms for patients – engaging or overwhelming</a:t>
            </a:r>
          </a:p>
          <a:p>
            <a:pPr lvl="1" indent="457200">
              <a:lnSpc>
                <a:spcPct val="90000"/>
              </a:lnSpc>
              <a:defRPr sz="2000"/>
            </a:pPr>
            <a:r>
              <a:t>Accelerated speed and capability will allow us to faster rate of advancement in clinical care…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Shape 743"/>
          <p:cNvSpPr>
            <a:spLocks noGrp="1" noRot="1" noChangeAspect="1"/>
          </p:cNvSpPr>
          <p:nvPr>
            <p:ph type="sldImg"/>
          </p:nvPr>
        </p:nvSpPr>
        <p:spPr>
          <a:prstGeom prst="rect">
            <a:avLst/>
          </a:prstGeom>
        </p:spPr>
        <p:txBody>
          <a:bodyPr/>
          <a:lstStyle/>
          <a:p>
            <a:endParaRPr/>
          </a:p>
        </p:txBody>
      </p:sp>
      <p:sp>
        <p:nvSpPr>
          <p:cNvPr id="744" name="Shape 744"/>
          <p:cNvSpPr>
            <a:spLocks noGrp="1"/>
          </p:cNvSpPr>
          <p:nvPr>
            <p:ph type="body" sz="quarter" idx="1"/>
          </p:nvPr>
        </p:nvSpPr>
        <p:spPr>
          <a:prstGeom prst="rect">
            <a:avLst/>
          </a:prstGeom>
        </p:spPr>
        <p:txBody>
          <a:bodyPr/>
          <a:lstStyle/>
          <a:p>
            <a:pPr marL="171450" indent="-171450">
              <a:buSzPct val="100000"/>
              <a:buFont typeface="Arial"/>
              <a:buChar char="•"/>
            </a:pPr>
            <a:r>
              <a:t>As of 10/19/18 market caps (google finance)</a:t>
            </a:r>
          </a:p>
          <a:p>
            <a:pPr marL="628650" lvl="1" indent="-171450">
              <a:buSzPct val="100000"/>
              <a:buFont typeface="Arial"/>
              <a:buChar char="•"/>
            </a:pPr>
            <a:r>
              <a:t> Apple $1 trillion</a:t>
            </a:r>
          </a:p>
          <a:p>
            <a:pPr marL="628650" lvl="1" indent="-171450">
              <a:buSzPct val="100000"/>
              <a:buFont typeface="Arial"/>
              <a:buChar char="•"/>
            </a:pPr>
            <a:r>
              <a:t>Alphabet (Google) $765B</a:t>
            </a:r>
          </a:p>
          <a:p>
            <a:pPr marL="628650" lvl="1" indent="-171450">
              <a:buSzPct val="100000"/>
              <a:buFont typeface="Arial"/>
              <a:buChar char="•"/>
            </a:pPr>
            <a:r>
              <a:t>MSFT 833B</a:t>
            </a:r>
          </a:p>
          <a:p>
            <a:pPr marL="628650" lvl="1" indent="-171450">
              <a:buSzPct val="100000"/>
              <a:buFont typeface="Arial"/>
              <a:buChar char="•"/>
            </a:pPr>
            <a:r>
              <a:t>Amazon $860B</a:t>
            </a:r>
          </a:p>
          <a:p>
            <a:pPr marL="628650" lvl="1" indent="-171450">
              <a:buSzPct val="100000"/>
              <a:buFont typeface="Arial"/>
              <a:buChar char="•"/>
            </a:pPr>
            <a:r>
              <a:t>Berkshire Hathaway $517B</a:t>
            </a:r>
          </a:p>
          <a:p>
            <a:pPr marL="628650" lvl="1" indent="-171450">
              <a:buSzPct val="100000"/>
              <a:buFont typeface="Arial"/>
              <a:buChar char="•"/>
            </a:pPr>
            <a:r>
              <a:t>Facebook $444B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Shape 802"/>
          <p:cNvSpPr>
            <a:spLocks noGrp="1" noRot="1" noChangeAspect="1"/>
          </p:cNvSpPr>
          <p:nvPr>
            <p:ph type="sldImg"/>
          </p:nvPr>
        </p:nvSpPr>
        <p:spPr>
          <a:prstGeom prst="rect">
            <a:avLst/>
          </a:prstGeom>
        </p:spPr>
        <p:txBody>
          <a:bodyPr/>
          <a:lstStyle/>
          <a:p>
            <a:endParaRPr/>
          </a:p>
        </p:txBody>
      </p:sp>
      <p:sp>
        <p:nvSpPr>
          <p:cNvPr id="803" name="Shape 803"/>
          <p:cNvSpPr>
            <a:spLocks noGrp="1"/>
          </p:cNvSpPr>
          <p:nvPr>
            <p:ph type="body" sz="quarter" idx="1"/>
          </p:nvPr>
        </p:nvSpPr>
        <p:spPr>
          <a:prstGeom prst="rect">
            <a:avLst/>
          </a:prstGeom>
        </p:spPr>
        <p:txBody>
          <a:bodyPr/>
          <a:lstStyle/>
          <a:p>
            <a:pPr marL="174707" indent="118089">
              <a:lnSpc>
                <a:spcPct val="80000"/>
              </a:lnSpc>
              <a:defRPr sz="600" b="1"/>
            </a:pPr>
            <a:r>
              <a:t>Q2-q3 of 18</a:t>
            </a:r>
          </a:p>
          <a:p>
            <a:pPr marL="174707" indent="118089">
              <a:lnSpc>
                <a:spcPct val="80000"/>
              </a:lnSpc>
              <a:defRPr sz="600"/>
            </a:pPr>
            <a:r>
              <a:t>• Slight increase in dollars raised this quarter came from the Other Healthcare related industries, having a 27% increase from Q2’18 to Q3’18 $508M to $644M. Primarily driven by 3 mega deals, One Medical Group $220M, One Oncology $220M, and Ajax Health $120M.</a:t>
            </a:r>
          </a:p>
          <a:p>
            <a:pPr marL="174707" indent="118089">
              <a:lnSpc>
                <a:spcPct val="80000"/>
              </a:lnSpc>
              <a:defRPr b="1"/>
            </a:pPr>
            <a:endParaRPr/>
          </a:p>
          <a:p>
            <a:pPr marL="174707" indent="118089">
              <a:lnSpc>
                <a:spcPct val="80000"/>
              </a:lnSpc>
              <a:defRPr sz="600"/>
            </a:pPr>
            <a:r>
              <a:t>Healthcare deals increased in Q3’18 Dollars invested in US Healthcare increased quarter to quarter at $5.3B in Q2’18 to $5.4B in Q3’18 (an all-time record) . • Deal numbers have decreased by 6% from the prior quarter, with 188 deals closing in Q3’18. The average deal value increased from $26.7M in Q2’18 to $28.8M in Q3’18. • Compared to the same quarter in FY’17, dollars invested increased 32% and the number of deals decreased 3% in Q3’18, with a resulting increase in average deal value from $21.3M in Q3’17 to $28.8 in Q3’18.</a:t>
            </a:r>
            <a:endParaRPr b="1"/>
          </a:p>
          <a:p>
            <a:pPr marL="174707" indent="118089">
              <a:lnSpc>
                <a:spcPct val="80000"/>
              </a:lnSpc>
              <a:defRPr b="1"/>
            </a:pPr>
            <a:endParaRPr b="1"/>
          </a:p>
          <a:p>
            <a:pPr marL="174707" indent="118089">
              <a:lnSpc>
                <a:spcPct val="80000"/>
              </a:lnSpc>
              <a:defRPr b="1"/>
            </a:pPr>
            <a:endParaRPr b="1"/>
          </a:p>
          <a:p>
            <a:pPr marL="174707" indent="118089">
              <a:lnSpc>
                <a:spcPct val="80000"/>
              </a:lnSpc>
              <a:defRPr sz="600" b="1"/>
            </a:pPr>
            <a:r>
              <a:t>Humana/Kindred</a:t>
            </a:r>
          </a:p>
          <a:p>
            <a:pPr marL="174707" lvl="1" indent="291178">
              <a:lnSpc>
                <a:spcPct val="80000"/>
              </a:lnSpc>
              <a:defRPr sz="600"/>
            </a:pPr>
            <a:r>
              <a:t>14 Kindred sites in Massachusetts</a:t>
            </a:r>
          </a:p>
          <a:p>
            <a:pPr marL="174707" lvl="1" indent="291178">
              <a:lnSpc>
                <a:spcPct val="80000"/>
              </a:lnSpc>
              <a:defRPr sz="600"/>
            </a:pPr>
            <a:r>
              <a:t>Continued Humana investment in home health capabilities (i.e., Humana at Home)</a:t>
            </a:r>
          </a:p>
          <a:p>
            <a:pPr marL="174707" indent="118089">
              <a:lnSpc>
                <a:spcPct val="80000"/>
              </a:lnSpc>
              <a:defRPr sz="600" b="1"/>
            </a:pPr>
            <a:r>
              <a:t>Amazon/Berkshire/JPMorgan</a:t>
            </a:r>
          </a:p>
          <a:p>
            <a:pPr marL="174707" lvl="1" indent="291178">
              <a:lnSpc>
                <a:spcPct val="80000"/>
              </a:lnSpc>
              <a:defRPr sz="600"/>
            </a:pPr>
            <a:r>
              <a:t>Combines power of consumer- and logistics-centric Amazon, risk- and value-focused Berkshire, and financial engineering of JPMorgan</a:t>
            </a:r>
          </a:p>
          <a:p>
            <a:pPr marL="174707" lvl="1" indent="291178">
              <a:lnSpc>
                <a:spcPct val="80000"/>
              </a:lnSpc>
              <a:defRPr sz="600"/>
            </a:pPr>
            <a:r>
              <a:t>Long-term management team, headquarters and operational details not yet announced</a:t>
            </a:r>
          </a:p>
          <a:p>
            <a:pPr marL="174707" lvl="1" indent="291178">
              <a:lnSpc>
                <a:spcPct val="80000"/>
              </a:lnSpc>
              <a:defRPr sz="600"/>
            </a:pPr>
            <a:r>
              <a:t>Questions remain about scalability and replicability of model/product – will need to fight historically locally-based health care model to be successful</a:t>
            </a:r>
          </a:p>
          <a:p>
            <a:pPr marL="174707" lvl="1" indent="291178">
              <a:lnSpc>
                <a:spcPct val="80000"/>
              </a:lnSpc>
              <a:defRPr sz="600"/>
            </a:pPr>
            <a:r>
              <a:t>Technology-focused solutions may shift focus away from more personal aspects of care (e.g., AI-driven diagnoses/treatment plans)</a:t>
            </a:r>
          </a:p>
          <a:p>
            <a:pPr marL="174707" lvl="1" indent="291178">
              <a:lnSpc>
                <a:spcPct val="80000"/>
              </a:lnSpc>
              <a:defRPr sz="600"/>
            </a:pPr>
            <a:r>
              <a:t>Target segments of industry are yet to be revealed, but potential to see ripple effects across the board (e.g., pharmacy, provider)</a:t>
            </a:r>
          </a:p>
          <a:p>
            <a:pPr marL="174707" indent="118089">
              <a:lnSpc>
                <a:spcPct val="80000"/>
              </a:lnSpc>
              <a:defRPr sz="600" b="1"/>
            </a:pPr>
            <a:r>
              <a:t>CVS/Aetna</a:t>
            </a:r>
          </a:p>
          <a:p>
            <a:pPr marL="174707" lvl="1" indent="291178">
              <a:lnSpc>
                <a:spcPct val="80000"/>
              </a:lnSpc>
              <a:defRPr sz="600"/>
            </a:pPr>
            <a:r>
              <a:t>1,100 MinuteClinic locations across 33 states in CVS and Target (~55 MA locations)</a:t>
            </a:r>
          </a:p>
          <a:p>
            <a:pPr marL="174707" lvl="1" indent="291178">
              <a:lnSpc>
                <a:spcPct val="80000"/>
              </a:lnSpc>
              <a:defRPr sz="600"/>
            </a:pPr>
            <a:r>
              <a:t>Insurance commissions in CA and CO announced plans to scrutinize Aetna practices for granting and denying claims – lawyers say unlikely to affect merger </a:t>
            </a:r>
          </a:p>
          <a:p>
            <a:pPr marL="174707" lvl="1" indent="291178">
              <a:lnSpc>
                <a:spcPct val="80000"/>
              </a:lnSpc>
              <a:defRPr sz="600"/>
            </a:pPr>
            <a:r>
              <a:t>Seen in part as pre-emptive response to threat of Amazon in pharmacy business</a:t>
            </a:r>
          </a:p>
          <a:p>
            <a:pPr marL="174707" lvl="1" indent="291178">
              <a:lnSpc>
                <a:spcPct val="80000"/>
              </a:lnSpc>
              <a:defRPr sz="600"/>
            </a:pPr>
            <a:r>
              <a:t>Likely first of many health plan JV/mergers with pharmacy organizations, highlighting need to go beyond traditional med. mgmt.</a:t>
            </a:r>
          </a:p>
          <a:p>
            <a:pPr marL="174707" lvl="1" indent="291178">
              <a:lnSpc>
                <a:spcPct val="80000"/>
              </a:lnSpc>
              <a:defRPr sz="600"/>
            </a:pPr>
            <a:r>
              <a:t>Impact to our geography may be smaller given Aetna’s low market share (4% of total MA commercial enrollment), and consumers’ preference for PCPs in market</a:t>
            </a:r>
          </a:p>
          <a:p>
            <a:pPr marL="174707" indent="118089">
              <a:lnSpc>
                <a:spcPct val="80000"/>
              </a:lnSpc>
              <a:defRPr sz="600" b="1"/>
            </a:pPr>
            <a:r>
              <a:t>Optum/Da Vita</a:t>
            </a:r>
          </a:p>
          <a:p>
            <a:pPr marL="174707" lvl="1" indent="291178">
              <a:lnSpc>
                <a:spcPct val="80000"/>
              </a:lnSpc>
              <a:defRPr sz="600"/>
            </a:pPr>
            <a:r>
              <a:t>Medical staff &gt;2K at DaVita Medical would join ~30K doctors working / affiliated with Optum</a:t>
            </a:r>
          </a:p>
          <a:p>
            <a:pPr marL="174707" lvl="1" indent="291178">
              <a:lnSpc>
                <a:spcPct val="80000"/>
              </a:lnSpc>
              <a:defRPr sz="600"/>
            </a:pPr>
            <a:r>
              <a:t>Davita Medical group serves ~1.7M patients/year in ~300 clinics with primary and specialty care; operates 35 urgent care centers and 6 outpatient surgery centers </a:t>
            </a:r>
          </a:p>
          <a:p>
            <a:pPr marL="174707" lvl="1" indent="291178">
              <a:lnSpc>
                <a:spcPct val="80000"/>
              </a:lnSpc>
              <a:defRPr sz="600"/>
            </a:pPr>
            <a:r>
              <a:t>Optum has ability to provide care directly to patients through its network of surgical centers, urgent-care centers (~250 in the US; 2 in MA, with another to come) and HouseCalls program  </a:t>
            </a:r>
          </a:p>
          <a:p>
            <a:pPr marL="174707" lvl="1" indent="291178">
              <a:lnSpc>
                <a:spcPct val="80000"/>
              </a:lnSpc>
              <a:defRPr sz="600"/>
            </a:pPr>
            <a:r>
              <a:t>UHG’s acquisition of DaVita Medical Group shows intent to direct patients from high cost hospital settings to lower-cost OP facilities</a:t>
            </a:r>
          </a:p>
          <a:p>
            <a:pPr marL="174707" lvl="1" indent="291178">
              <a:lnSpc>
                <a:spcPct val="80000"/>
              </a:lnSpc>
              <a:defRPr sz="600"/>
            </a:pPr>
            <a:r>
              <a:t>Optum’s growing presence in Massachusetts, including Reliant Medical Group acquisition, may position themselves as competitors</a:t>
            </a:r>
          </a:p>
          <a:p>
            <a:pPr marL="174707" lvl="1" indent="291178">
              <a:lnSpc>
                <a:spcPct val="80000"/>
              </a:lnSpc>
              <a:defRPr sz="600"/>
            </a:pPr>
            <a:r>
              <a:t>Will Optum strengthen MA presence further?</a:t>
            </a:r>
          </a:p>
          <a:p>
            <a:pPr marL="174707" indent="118089">
              <a:lnSpc>
                <a:spcPct val="80000"/>
              </a:lnSpc>
              <a:defRPr sz="600" b="1"/>
            </a:pPr>
            <a:r>
              <a:t>Walmart / Humana</a:t>
            </a:r>
          </a:p>
          <a:p>
            <a:pPr marL="174707" lvl="1" indent="291178">
              <a:lnSpc>
                <a:spcPct val="80000"/>
              </a:lnSpc>
              <a:defRPr sz="600"/>
            </a:pPr>
            <a:r>
              <a:t>Would allow Walmart to leverage Humana’s strength in Medicare Advantage, driving business to their pharmacy and retail clinics</a:t>
            </a:r>
          </a:p>
          <a:p>
            <a:pPr marL="174707" lvl="1" indent="291178">
              <a:lnSpc>
                <a:spcPct val="80000"/>
              </a:lnSpc>
              <a:defRPr sz="600"/>
            </a:pPr>
            <a:r>
              <a:t>With 1.5M workers, may allow Walmart to lower operating costs related to employee insurance</a:t>
            </a:r>
          </a:p>
          <a:p>
            <a:pPr marL="174707" lvl="1" indent="291178">
              <a:lnSpc>
                <a:spcPct val="80000"/>
              </a:lnSpc>
            </a:pPr>
            <a:endParaRPr/>
          </a:p>
          <a:p>
            <a:pPr marL="174707" lvl="1" indent="291178">
              <a:lnSpc>
                <a:spcPct val="80000"/>
              </a:lnSpc>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Shape 909"/>
          <p:cNvSpPr>
            <a:spLocks noGrp="1" noRot="1" noChangeAspect="1"/>
          </p:cNvSpPr>
          <p:nvPr>
            <p:ph type="sldImg"/>
          </p:nvPr>
        </p:nvSpPr>
        <p:spPr>
          <a:prstGeom prst="rect">
            <a:avLst/>
          </a:prstGeom>
        </p:spPr>
        <p:txBody>
          <a:bodyPr/>
          <a:lstStyle/>
          <a:p>
            <a:endParaRPr/>
          </a:p>
        </p:txBody>
      </p:sp>
      <p:sp>
        <p:nvSpPr>
          <p:cNvPr id="910" name="Shape 910"/>
          <p:cNvSpPr>
            <a:spLocks noGrp="1"/>
          </p:cNvSpPr>
          <p:nvPr>
            <p:ph type="body" sz="quarter" idx="1"/>
          </p:nvPr>
        </p:nvSpPr>
        <p:spPr>
          <a:prstGeom prst="rect">
            <a:avLst/>
          </a:prstGeom>
        </p:spPr>
        <p:txBody>
          <a:bodyPr/>
          <a:lstStyle/>
          <a:p>
            <a:pPr marL="228600" indent="-228600">
              <a:lnSpc>
                <a:spcPct val="80000"/>
              </a:lnSpc>
              <a:buSzPct val="100000"/>
              <a:buAutoNum type="arabicPeriod"/>
              <a:defRPr sz="400"/>
            </a:pPr>
            <a:r>
              <a:t>Reduced Reimbursement: </a:t>
            </a:r>
          </a:p>
          <a:p>
            <a:pPr marL="285750" indent="-285750">
              <a:lnSpc>
                <a:spcPct val="80000"/>
              </a:lnSpc>
              <a:buSzPct val="100000"/>
              <a:buFont typeface="Arial"/>
              <a:buChar char="•"/>
              <a:defRPr sz="500" b="1"/>
            </a:pPr>
            <a:r>
              <a:t>Site Neutral Payments -</a:t>
            </a:r>
            <a:r>
              <a:rPr sz="400" b="0"/>
              <a:t>In November, CMS finalized a proposal to reduce Medicare payments for clinic visits at off-campus hospital clinics to 40 percent of the OPPS rate be phased in over two years and beginning CY19</a:t>
            </a:r>
            <a:endParaRPr sz="400"/>
          </a:p>
          <a:p>
            <a:pPr marL="285750" indent="-285750">
              <a:lnSpc>
                <a:spcPct val="80000"/>
              </a:lnSpc>
              <a:buSzPct val="100000"/>
              <a:buFont typeface="Arial"/>
              <a:buChar char="•"/>
              <a:defRPr sz="400"/>
            </a:pPr>
            <a:r>
              <a:t>The clinic visit is the most common service billed under the OPPS, and CMS estimates the payment proposal would save the Medicare program and Medicare recipients a combined $760 million in 2019. (Beckers)</a:t>
            </a:r>
          </a:p>
          <a:p>
            <a:pPr marL="285750" indent="-285750">
              <a:lnSpc>
                <a:spcPct val="80000"/>
              </a:lnSpc>
              <a:buSzPct val="100000"/>
              <a:buFont typeface="Arial"/>
              <a:buChar char="•"/>
              <a:defRPr sz="400"/>
            </a:pPr>
            <a:r>
              <a:t>This change is projected to reduce OPPS payments by 1.2 percent, which would largely offset the 1.25 percent payment rate increase under the proposed rule. (Beckers)</a:t>
            </a:r>
          </a:p>
          <a:p>
            <a:pPr marL="742950" lvl="1" indent="-285750">
              <a:lnSpc>
                <a:spcPct val="80000"/>
              </a:lnSpc>
              <a:buSzPct val="100000"/>
              <a:buFont typeface="Arial"/>
              <a:buChar char="•"/>
              <a:defRPr sz="400"/>
            </a:pPr>
            <a:r>
              <a:t>PHS threat of -$9.3M in CY19 (Gov. Affairs)</a:t>
            </a:r>
          </a:p>
          <a:p>
            <a:pPr marL="285750" indent="-285750">
              <a:lnSpc>
                <a:spcPct val="80000"/>
              </a:lnSpc>
              <a:buSzPct val="100000"/>
              <a:buFont typeface="Arial"/>
              <a:buChar char="•"/>
              <a:defRPr sz="500" b="1"/>
            </a:pPr>
            <a:r>
              <a:t>340B Program- </a:t>
            </a:r>
            <a:r>
              <a:rPr sz="400" b="0"/>
              <a:t>In addition to site neutral payment changes, CMS finalized a proposal to increase the number of hospitals and other facilities affected by the nearly 30% payment cuts for physician-administered drugs; </a:t>
            </a:r>
            <a:endParaRPr sz="400"/>
          </a:p>
          <a:p>
            <a:pPr marL="742950" lvl="1" indent="-285750">
              <a:lnSpc>
                <a:spcPct val="80000"/>
              </a:lnSpc>
              <a:buSzPct val="100000"/>
              <a:buFont typeface="Arial"/>
              <a:buChar char="•"/>
              <a:defRPr sz="400"/>
            </a:pPr>
            <a:r>
              <a:t>PHS threat may affect BWH’s new off-campus PBDs</a:t>
            </a:r>
          </a:p>
          <a:p>
            <a:pPr marL="285750" indent="-285750">
              <a:lnSpc>
                <a:spcPct val="80000"/>
              </a:lnSpc>
              <a:buSzPct val="100000"/>
              <a:buFont typeface="Arial"/>
              <a:buChar char="•"/>
              <a:defRPr sz="500" b="1"/>
            </a:pPr>
            <a:r>
              <a:t>Medicare Physician Payment Cuts- </a:t>
            </a:r>
            <a:r>
              <a:rPr sz="400" b="0"/>
              <a:t>Medicare will pay doctors 3 percent less in 2019 than they receive now for administering drugs in Medicare Part B that have just entered the US market (for at least the first three months)</a:t>
            </a:r>
            <a:endParaRPr sz="400"/>
          </a:p>
          <a:p>
            <a:pPr marL="171450" indent="-171450">
              <a:lnSpc>
                <a:spcPct val="80000"/>
              </a:lnSpc>
              <a:spcBef>
                <a:spcPts val="200"/>
              </a:spcBef>
              <a:buSzPct val="100000"/>
              <a:buFont typeface="Arial"/>
              <a:buChar char="•"/>
              <a:defRPr sz="400"/>
            </a:pPr>
            <a:r>
              <a:t>Bipartisan support of </a:t>
            </a:r>
            <a:r>
              <a:rPr b="1"/>
              <a:t>Medicare Advantage</a:t>
            </a:r>
          </a:p>
          <a:p>
            <a:pPr marL="628650" lvl="1" indent="-171450">
              <a:lnSpc>
                <a:spcPct val="80000"/>
              </a:lnSpc>
              <a:spcBef>
                <a:spcPts val="200"/>
              </a:spcBef>
              <a:buSzPct val="100000"/>
              <a:buFont typeface="Arial"/>
              <a:buChar char="•"/>
              <a:defRPr sz="400" b="1"/>
            </a:pPr>
            <a:r>
              <a:t>Flexible and innovative benefits </a:t>
            </a:r>
            <a:r>
              <a:rPr b="0"/>
              <a:t>including in-home and care giver support services </a:t>
            </a:r>
          </a:p>
          <a:p>
            <a:pPr marL="628650" lvl="1" indent="-171450">
              <a:lnSpc>
                <a:spcPct val="80000"/>
              </a:lnSpc>
              <a:spcBef>
                <a:spcPts val="200"/>
              </a:spcBef>
              <a:buSzPct val="100000"/>
              <a:buFont typeface="Arial"/>
              <a:buChar char="•"/>
              <a:defRPr sz="400" b="1"/>
            </a:pPr>
            <a:r>
              <a:t>Lower premiums in 2019</a:t>
            </a:r>
          </a:p>
          <a:p>
            <a:pPr marL="628650" lvl="1" indent="-171450">
              <a:lnSpc>
                <a:spcPct val="80000"/>
              </a:lnSpc>
              <a:spcBef>
                <a:spcPts val="200"/>
              </a:spcBef>
              <a:buSzPct val="100000"/>
              <a:buFont typeface="Arial"/>
              <a:buChar char="•"/>
              <a:defRPr sz="400"/>
            </a:pPr>
            <a:r>
              <a:t>Both factors helping to drive enrollment growth </a:t>
            </a:r>
          </a:p>
          <a:p>
            <a:pPr marL="171450" indent="-171450">
              <a:lnSpc>
                <a:spcPct val="80000"/>
              </a:lnSpc>
              <a:buSzPct val="100000"/>
              <a:buFont typeface="Arial"/>
              <a:buChar char="•"/>
              <a:defRPr sz="400"/>
            </a:pPr>
            <a:r>
              <a:t>Extended </a:t>
            </a:r>
            <a:r>
              <a:rPr b="1"/>
              <a:t>site neutral payments </a:t>
            </a:r>
          </a:p>
          <a:p>
            <a:pPr marL="628650" lvl="1" indent="-171450">
              <a:lnSpc>
                <a:spcPct val="80000"/>
              </a:lnSpc>
              <a:buSzPct val="100000"/>
              <a:buFont typeface="Arial"/>
              <a:buChar char="•"/>
              <a:defRPr sz="400"/>
            </a:pPr>
            <a:r>
              <a:t>Further eroding protections for grandfathered sites </a:t>
            </a:r>
          </a:p>
          <a:p>
            <a:pPr marL="171450" indent="-171450">
              <a:lnSpc>
                <a:spcPct val="80000"/>
              </a:lnSpc>
              <a:buSzPct val="100000"/>
              <a:buFont typeface="Arial"/>
              <a:buChar char="•"/>
              <a:defRPr sz="400"/>
            </a:pPr>
            <a:r>
              <a:t>Expansion of covered </a:t>
            </a:r>
            <a:r>
              <a:rPr b="1"/>
              <a:t>telehealth </a:t>
            </a:r>
            <a:r>
              <a:t>services </a:t>
            </a:r>
          </a:p>
          <a:p>
            <a:pPr marL="628650" lvl="1" indent="-171450">
              <a:lnSpc>
                <a:spcPct val="80000"/>
              </a:lnSpc>
              <a:buSzPct val="100000"/>
              <a:buFont typeface="Arial"/>
              <a:buChar char="•"/>
              <a:defRPr sz="400"/>
            </a:pPr>
            <a:r>
              <a:t>Virtual check-ins, remote evaluation, and brief communication check-ins via phone or other devices </a:t>
            </a:r>
          </a:p>
          <a:p>
            <a:pPr marL="285750" indent="-285750">
              <a:lnSpc>
                <a:spcPct val="80000"/>
              </a:lnSpc>
              <a:buSzPct val="100000"/>
              <a:buFont typeface="Arial"/>
              <a:buChar char="•"/>
            </a:pPr>
            <a:endParaRPr/>
          </a:p>
          <a:p>
            <a:pPr marL="285750" indent="-285750">
              <a:lnSpc>
                <a:spcPct val="80000"/>
              </a:lnSpc>
              <a:buSzPct val="100000"/>
              <a:buFont typeface="Arial"/>
              <a:buChar char="•"/>
              <a:defRPr sz="400"/>
            </a:pPr>
            <a:r>
              <a:t>allowing private-sector vendors to negotiate prices for drugs and compete for physician practice and hospital business </a:t>
            </a:r>
          </a:p>
          <a:p>
            <a:pPr>
              <a:lnSpc>
                <a:spcPct val="80000"/>
              </a:lnSpc>
              <a:defRPr sz="400"/>
            </a:pPr>
            <a:r>
              <a:t>2. Move to VBC:</a:t>
            </a:r>
          </a:p>
          <a:p>
            <a:pPr marL="285750" indent="-285750">
              <a:lnSpc>
                <a:spcPct val="80000"/>
              </a:lnSpc>
              <a:buSzPct val="100000"/>
              <a:buFont typeface="Arial"/>
              <a:buChar char="•"/>
              <a:defRPr sz="400"/>
            </a:pPr>
            <a:r>
              <a:t>As CMS continues to exert downward pressure on healthcare costs, changes to the risk model are inevitable.</a:t>
            </a:r>
          </a:p>
          <a:p>
            <a:pPr marL="742950" lvl="1" indent="-285750">
              <a:lnSpc>
                <a:spcPct val="80000"/>
              </a:lnSpc>
              <a:buSzPct val="100000"/>
              <a:buFont typeface="Arial"/>
              <a:buChar char="•"/>
              <a:defRPr sz="400"/>
            </a:pPr>
            <a:r>
              <a:t>Moving from the maximum incentive  FFS Prospective Payment Models to Health Risk Payment Models (Global Capitation) are the future</a:t>
            </a:r>
          </a:p>
          <a:p>
            <a:pPr marL="742950" lvl="1" indent="-285750">
              <a:lnSpc>
                <a:spcPct val="80000"/>
              </a:lnSpc>
              <a:buSzPct val="100000"/>
              <a:buFont typeface="Arial"/>
              <a:buChar char="•"/>
              <a:defRPr sz="400"/>
            </a:pPr>
            <a:r>
              <a:t>P4P for Hospitals, SNFs, and Docs </a:t>
            </a:r>
            <a:r>
              <a:rPr>
                <a:latin typeface="Wingdings"/>
                <a:ea typeface="Wingdings"/>
                <a:cs typeface="Wingdings"/>
                <a:sym typeface="Wingdings"/>
              </a:rPr>
              <a:t> </a:t>
            </a:r>
            <a:r>
              <a:t>Medicare Episode incentives </a:t>
            </a:r>
            <a:r>
              <a:rPr>
                <a:latin typeface="Wingdings"/>
                <a:ea typeface="Wingdings"/>
                <a:cs typeface="Wingdings"/>
                <a:sym typeface="Wingdings"/>
              </a:rPr>
              <a:t></a:t>
            </a:r>
            <a:r>
              <a:t> Medicare Shared Savings (ACO’s) </a:t>
            </a:r>
            <a:r>
              <a:rPr>
                <a:latin typeface="Wingdings"/>
                <a:ea typeface="Wingdings"/>
                <a:cs typeface="Wingdings"/>
                <a:sym typeface="Wingdings"/>
              </a:rPr>
              <a:t></a:t>
            </a:r>
            <a:r>
              <a:t> Medicare Capitation (MA part C)</a:t>
            </a:r>
          </a:p>
          <a:p>
            <a:pPr marL="285750" indent="-285750">
              <a:lnSpc>
                <a:spcPct val="80000"/>
              </a:lnSpc>
              <a:buSzPct val="100000"/>
              <a:buFont typeface="Arial"/>
              <a:buChar char="•"/>
              <a:defRPr sz="1400" u="sng"/>
            </a:pPr>
            <a:endParaRPr/>
          </a:p>
          <a:p>
            <a:pPr marL="285750" indent="-285750">
              <a:lnSpc>
                <a:spcPct val="80000"/>
              </a:lnSpc>
              <a:buSzPct val="100000"/>
              <a:buFont typeface="Arial"/>
              <a:buChar char="•"/>
              <a:defRPr sz="500" u="sng"/>
            </a:pPr>
            <a:r>
              <a:t>Medicare Advantage</a:t>
            </a:r>
            <a:endParaRPr sz="400"/>
          </a:p>
          <a:p>
            <a:pPr marL="285750" indent="-285750">
              <a:lnSpc>
                <a:spcPct val="80000"/>
              </a:lnSpc>
              <a:buSzPct val="100000"/>
              <a:buFont typeface="Arial"/>
              <a:buChar char="•"/>
              <a:defRPr sz="500"/>
            </a:pPr>
            <a:r>
              <a:t>MA enrollment is projected to increase to an from the current enrollment of 20.2 million to 22.6 million in 2019, an 11.5% increase compared to 2018.</a:t>
            </a:r>
            <a:endParaRPr sz="400"/>
          </a:p>
          <a:p>
            <a:pPr marL="285750" indent="-285750">
              <a:lnSpc>
                <a:spcPct val="80000"/>
              </a:lnSpc>
              <a:buSzPct val="100000"/>
              <a:buFont typeface="Arial"/>
              <a:buChar char="•"/>
              <a:defRPr sz="500" u="sng"/>
            </a:pPr>
            <a:r>
              <a:t>Medicare Advantage</a:t>
            </a:r>
            <a:endParaRPr sz="400"/>
          </a:p>
          <a:p>
            <a:pPr marL="285750" indent="-285750">
              <a:lnSpc>
                <a:spcPct val="80000"/>
              </a:lnSpc>
              <a:buSzPct val="100000"/>
              <a:buFont typeface="Arial"/>
              <a:buChar char="•"/>
              <a:defRPr sz="500"/>
            </a:pPr>
            <a:r>
              <a:t>An expected 36% of Medicare beneficiaries are expected to enroll in MA plans in 2019 (an all time high)</a:t>
            </a:r>
            <a:endParaRPr sz="400"/>
          </a:p>
          <a:p>
            <a:pPr marL="285750" indent="-285750">
              <a:lnSpc>
                <a:spcPct val="80000"/>
              </a:lnSpc>
              <a:buSzPct val="100000"/>
              <a:buFont typeface="Arial"/>
              <a:buChar char="•"/>
              <a:defRPr sz="500"/>
            </a:pPr>
            <a:r>
              <a:t>MA premiums in 2019 is estimated to decrease by 6% to $28.00, from an average of $29.81 in 2018.</a:t>
            </a:r>
            <a:endParaRPr sz="400"/>
          </a:p>
          <a:p>
            <a:pPr marL="285750" indent="-285750">
              <a:lnSpc>
                <a:spcPct val="80000"/>
              </a:lnSpc>
              <a:buSzPct val="100000"/>
              <a:buFont typeface="Arial"/>
              <a:buChar char="•"/>
              <a:defRPr sz="500"/>
            </a:pPr>
            <a:r>
              <a:t>MA will be offering approx. 600 more plans in 2019 (from 3,100 to 3,700)</a:t>
            </a:r>
            <a:endParaRPr sz="400"/>
          </a:p>
          <a:p>
            <a:pPr marL="742950" lvl="1" indent="-285750">
              <a:lnSpc>
                <a:spcPct val="80000"/>
              </a:lnSpc>
              <a:buSzPct val="100000"/>
              <a:buFont typeface="Arial"/>
              <a:buChar char="•"/>
              <a:defRPr sz="500"/>
            </a:pPr>
            <a:r>
              <a:rPr u="sng">
                <a:solidFill>
                  <a:srgbClr val="0000FF"/>
                </a:solidFill>
                <a:uFill>
                  <a:solidFill>
                    <a:srgbClr val="0000FF"/>
                  </a:solidFill>
                </a:uFill>
                <a:hlinkClick r:id="rId3"/>
              </a:rPr>
              <a:t>https://www.cms.gov</a:t>
            </a:r>
            <a:endParaRPr sz="1400"/>
          </a:p>
          <a:p>
            <a:pPr marL="285750" indent="-285750">
              <a:lnSpc>
                <a:spcPct val="80000"/>
              </a:lnSpc>
              <a:buSzPct val="100000"/>
              <a:buFont typeface="Arial"/>
              <a:buChar char="•"/>
              <a:defRPr sz="500" b="1"/>
            </a:pPr>
            <a:r>
              <a:t>Total number of Medicare Beneficiaries are expected to increase from ~47.7 million to ~81 million by 2030</a:t>
            </a:r>
            <a:endParaRPr sz="400"/>
          </a:p>
          <a:p>
            <a:pPr marL="285750" indent="-285750">
              <a:lnSpc>
                <a:spcPct val="80000"/>
              </a:lnSpc>
              <a:buSzPct val="100000"/>
              <a:buFont typeface="Arial"/>
              <a:buChar char="•"/>
              <a:defRPr sz="500"/>
            </a:pPr>
            <a:r>
              <a:t>Annual funding Deficit is expected to increase from ~311 million to ~912 million by 2030</a:t>
            </a:r>
            <a:endParaRPr sz="400"/>
          </a:p>
          <a:p>
            <a:pPr marL="285750" indent="-285750">
              <a:lnSpc>
                <a:spcPct val="80000"/>
              </a:lnSpc>
              <a:buSzPct val="100000"/>
              <a:buFont typeface="Arial"/>
              <a:buChar char="•"/>
              <a:defRPr sz="500" b="1"/>
            </a:pPr>
            <a:r>
              <a:t>Funding Deficit as % of Total Federal Tax Revenues is expected to jump from ~14% to ~41% by 2030</a:t>
            </a:r>
            <a:endParaRPr sz="400"/>
          </a:p>
          <a:p>
            <a:pPr marL="285750" indent="-285750">
              <a:lnSpc>
                <a:spcPct val="80000"/>
              </a:lnSpc>
              <a:buSzPct val="100000"/>
              <a:buFont typeface="Arial"/>
              <a:buChar char="•"/>
              <a:defRPr sz="500"/>
            </a:pPr>
            <a:r>
              <a:t>Funding Deficit as % of Total Federal Budget is expected to jump from ~9% to ~26% by 2030</a:t>
            </a:r>
            <a:endParaRPr sz="400"/>
          </a:p>
          <a:p>
            <a:pPr>
              <a:lnSpc>
                <a:spcPct val="80000"/>
              </a:lnSpc>
            </a:pPr>
            <a:endParaRPr sz="400"/>
          </a:p>
          <a:p>
            <a:pPr marL="171450" indent="-171450">
              <a:lnSpc>
                <a:spcPct val="80000"/>
              </a:lnSpc>
              <a:buSzPct val="100000"/>
              <a:buFont typeface="Arial"/>
              <a:buChar char="•"/>
              <a:defRPr sz="400"/>
            </a:pPr>
            <a:r>
              <a:t>Telehealth Takeaways</a:t>
            </a:r>
          </a:p>
          <a:p>
            <a:pPr marL="628650" lvl="1" indent="-171450">
              <a:lnSpc>
                <a:spcPct val="80000"/>
              </a:lnSpc>
              <a:buSzPct val="100000"/>
              <a:buFont typeface="Arial"/>
              <a:buChar char="•"/>
              <a:defRPr sz="400"/>
            </a:pPr>
            <a:r>
              <a:t>Less treatment time required to qualify for reimbursement. CPT 99091 requires at least 30 minutes per 30-day period, whereas CPT 994X9 requires only 20 minutes per calendar month.  The new code is much easier to track on a monthly basis, and requires 33 percent less time.</a:t>
            </a:r>
          </a:p>
          <a:p>
            <a:pPr marL="628650" lvl="1" indent="-171450">
              <a:lnSpc>
                <a:spcPct val="80000"/>
              </a:lnSpc>
              <a:buSzPct val="100000"/>
              <a:buFont typeface="Arial"/>
              <a:buChar char="•"/>
              <a:defRPr sz="400"/>
            </a:pPr>
            <a:r>
              <a:t>Separate payment for initial set-up and patient education. CPT 99091 does not offer additional reimbursement for the time spent setting up the RPM equipment or educating the patient on its use.  The new codes offer separate reimbursement for the work associated with onboarding a new patient, setting up the RPM equipment and training the patient on same. This is a very helpful move to further incentivize providers to start using these technologies with their patients. In addition, this separate payment is different from how Medicare reimburses Durable Medical Equipment (DME) suppliers (e.g., CPAP, oxygen, etc.). CMS requires the DME supplier to set up the equipment at the patient’s home and educate the patient on how to use the equipment, but does not offer separate payment for that work.</a:t>
            </a:r>
          </a:p>
          <a:p>
            <a:pPr marL="628650" lvl="1" indent="-171450">
              <a:lnSpc>
                <a:spcPct val="80000"/>
              </a:lnSpc>
              <a:buSzPct val="100000"/>
              <a:buFont typeface="Arial"/>
              <a:buChar char="•"/>
              <a:defRPr sz="400"/>
            </a:pPr>
            <a:r>
              <a:t>Clinical staff allowed. CPT 99091 is limited only to “physicians and qualified health care professionals” and does not expressly allow the RPM service to be delivered by clinical staff (e.g., RNs, medical assistants, etc.). This means the physician or qualified health care professional must perform the full 30 minutes per 30-day period, which is a lot of time for these highly trained professionals. For some providers, this is too resource-intensive to justify the $58.68 per month reimbursement rate.  The new code allows RPM services to be performed by clinical staff.</a:t>
            </a:r>
          </a:p>
          <a:p>
            <a:pPr marL="171450" indent="-171450">
              <a:lnSpc>
                <a:spcPct val="80000"/>
              </a:lnSpc>
              <a:buSzPct val="100000"/>
              <a:buFont typeface="Arial"/>
              <a:buChar char="•"/>
              <a:defRPr sz="400"/>
            </a:pPr>
            <a:r>
              <a:t>Changes to TKR requirements</a:t>
            </a:r>
          </a:p>
          <a:p>
            <a:pPr marL="628650" lvl="1" indent="-171450">
              <a:lnSpc>
                <a:spcPct val="80000"/>
              </a:lnSpc>
              <a:buSzPct val="100000"/>
              <a:buFont typeface="Arial"/>
              <a:buChar char="•"/>
              <a:defRPr sz="400"/>
            </a:pPr>
            <a:r>
              <a:t>In the 2018 Outpatient Prospective Payment System Final Rule, CMS made an unprecedented change by removing total knee replacement (TKR) from the Medicare inpatient-only list.</a:t>
            </a:r>
          </a:p>
          <a:p>
            <a:pPr marL="628650" lvl="1" indent="-171450">
              <a:lnSpc>
                <a:spcPct val="80000"/>
              </a:lnSpc>
              <a:buSzPct val="100000"/>
              <a:buFont typeface="Arial"/>
              <a:buChar char="•"/>
              <a:defRPr sz="400"/>
            </a:pPr>
            <a:r>
              <a:t>If a TKR is performed as outpatient rather than inpatient, a community hospital with little or no medical education would see a decline in payment of 25 percent, while a academic medical center would see declines up to 60 percent.</a:t>
            </a:r>
          </a:p>
          <a:p>
            <a:pPr marL="628650" lvl="1" indent="-171450">
              <a:lnSpc>
                <a:spcPct val="80000"/>
              </a:lnSpc>
              <a:buSzPct val="100000"/>
              <a:buFont typeface="Arial"/>
              <a:buChar char="•"/>
              <a:defRPr sz="400"/>
            </a:pPr>
            <a:r>
              <a:t>The first fact to understand in this analysis is that CMS still requires that all TKRs performed on fee-for-service Medicare beneficiaries be performed in a hospital. They are not (yet) allowing patients to have TKRs performed in ambulatory surgery centers (ASCs). That means we are solely debating the difference between an inpatient TKR in a hospital and an outpatient TKR in a hospital.</a:t>
            </a:r>
          </a:p>
          <a:p>
            <a:pPr>
              <a:lnSpc>
                <a:spcPct val="80000"/>
              </a:lnSpc>
            </a:pPr>
            <a:endParaRPr/>
          </a:p>
          <a:p>
            <a:pPr>
              <a:lnSpc>
                <a:spcPct val="80000"/>
              </a:lnSpc>
            </a:pPr>
            <a:endParaRPr/>
          </a:p>
          <a:p>
            <a:pPr>
              <a:lnSpc>
                <a:spcPct val="80000"/>
              </a:lnSpc>
            </a:pPr>
            <a:endParaRPr/>
          </a:p>
          <a:p>
            <a:pPr>
              <a:lnSpc>
                <a:spcPct val="80000"/>
              </a:lnSpc>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Shape 943"/>
          <p:cNvSpPr>
            <a:spLocks noGrp="1" noRot="1" noChangeAspect="1"/>
          </p:cNvSpPr>
          <p:nvPr>
            <p:ph type="sldImg"/>
          </p:nvPr>
        </p:nvSpPr>
        <p:spPr>
          <a:prstGeom prst="rect">
            <a:avLst/>
          </a:prstGeom>
        </p:spPr>
        <p:txBody>
          <a:bodyPr/>
          <a:lstStyle/>
          <a:p>
            <a:endParaRPr/>
          </a:p>
        </p:txBody>
      </p:sp>
      <p:sp>
        <p:nvSpPr>
          <p:cNvPr id="944" name="Shape 944"/>
          <p:cNvSpPr>
            <a:spLocks noGrp="1"/>
          </p:cNvSpPr>
          <p:nvPr>
            <p:ph type="body" sz="quarter" idx="1"/>
          </p:nvPr>
        </p:nvSpPr>
        <p:spPr>
          <a:prstGeom prst="rect">
            <a:avLst/>
          </a:prstGeom>
        </p:spPr>
        <p:txBody>
          <a:bodyPr/>
          <a:lstStyle/>
          <a:p>
            <a:pPr>
              <a:lnSpc>
                <a:spcPct val="80000"/>
              </a:lnSpc>
              <a:defRPr sz="900"/>
            </a:pPr>
            <a:r>
              <a:t>Healthcare reform:</a:t>
            </a:r>
          </a:p>
          <a:p>
            <a:pPr marL="171450" indent="-171450">
              <a:lnSpc>
                <a:spcPct val="80000"/>
              </a:lnSpc>
              <a:buSzPct val="100000"/>
              <a:buFont typeface="Arial"/>
              <a:buChar char="•"/>
              <a:defRPr sz="900"/>
            </a:pPr>
            <a:r>
              <a:t>At the state level, the House and Senate failed to advance major health care legislation this year, as the two branches were unable to forge a compromise before the formal legislative session ended on July 31</a:t>
            </a:r>
            <a:r>
              <a:rPr baseline="30000"/>
              <a:t>st</a:t>
            </a:r>
            <a:r>
              <a:t>.  However, we expect that they will revisit this topic when the next legislative session begins in January, 2019.  Policymakers are likely to continue to focus on provider price variation and providing financial support to struggling community hospitals.  Source: PHS Government Affairs </a:t>
            </a:r>
          </a:p>
          <a:p>
            <a:pPr marL="171450" indent="-171450">
              <a:lnSpc>
                <a:spcPct val="80000"/>
              </a:lnSpc>
              <a:buSzPct val="100000"/>
              <a:buFont typeface="Arial"/>
              <a:buChar char="•"/>
              <a:defRPr sz="900"/>
            </a:pPr>
            <a:r>
              <a:t>The 2018 session failed to reconcile the Senate and House bills.  The focus of these bills included a focus on trying to find a way to financially stabilize community hospitals in the short term with assessments on insurers and large hospitals.</a:t>
            </a:r>
          </a:p>
          <a:p>
            <a:pPr marL="171450" indent="-171450">
              <a:lnSpc>
                <a:spcPct val="80000"/>
              </a:lnSpc>
              <a:buSzPct val="100000"/>
              <a:buFont typeface="Arial"/>
              <a:buChar char="•"/>
              <a:defRPr sz="900"/>
            </a:pPr>
            <a:r>
              <a:t>House Speaker Robert DeLeo has commented that upcoming negotiations would include a look at MassHealth reform Source: Boston Business Journal 10/16/2018</a:t>
            </a:r>
          </a:p>
          <a:p>
            <a:pPr>
              <a:lnSpc>
                <a:spcPct val="80000"/>
              </a:lnSpc>
              <a:defRPr sz="900"/>
            </a:pPr>
            <a:r>
              <a:t> </a:t>
            </a:r>
          </a:p>
          <a:p>
            <a:pPr>
              <a:lnSpc>
                <a:spcPct val="80000"/>
              </a:lnSpc>
              <a:defRPr sz="900"/>
            </a:pPr>
            <a:r>
              <a:t>DPH Approval for Service or Site Expansion (Determination of Need):</a:t>
            </a:r>
          </a:p>
          <a:p>
            <a:pPr marL="171450" indent="-171450">
              <a:lnSpc>
                <a:spcPct val="80000"/>
              </a:lnSpc>
              <a:buSzPct val="100000"/>
              <a:buFont typeface="Arial"/>
              <a:buChar char="•"/>
              <a:defRPr sz="900"/>
            </a:pPr>
            <a:r>
              <a:t>Determination of Need (DoN) was created to – </a:t>
            </a:r>
          </a:p>
          <a:p>
            <a:pPr marL="628650" lvl="1" indent="-171450">
              <a:lnSpc>
                <a:spcPct val="80000"/>
              </a:lnSpc>
              <a:buSzPct val="100000"/>
              <a:buFont typeface="Arial"/>
              <a:buChar char="•"/>
              <a:defRPr sz="900"/>
            </a:pPr>
            <a:r>
              <a:t>Reduce/control </a:t>
            </a:r>
            <a:r>
              <a:rPr u="sng"/>
              <a:t>health care costs</a:t>
            </a:r>
            <a:r>
              <a:t> by constraining supply in a planned manner;</a:t>
            </a:r>
          </a:p>
          <a:p>
            <a:pPr marL="628650" lvl="1" indent="-171450">
              <a:lnSpc>
                <a:spcPct val="80000"/>
              </a:lnSpc>
              <a:buSzPct val="100000"/>
              <a:buFont typeface="Arial"/>
              <a:buChar char="•"/>
              <a:defRPr sz="900"/>
            </a:pPr>
            <a:r>
              <a:t>Improve </a:t>
            </a:r>
            <a:r>
              <a:rPr u="sng"/>
              <a:t>quality</a:t>
            </a:r>
            <a:r>
              <a:t> of care provided by assuring providers have a high value of services; and</a:t>
            </a:r>
          </a:p>
          <a:p>
            <a:pPr marL="628650" lvl="1" indent="-171450">
              <a:lnSpc>
                <a:spcPct val="80000"/>
              </a:lnSpc>
              <a:buSzPct val="100000"/>
              <a:buFont typeface="Arial"/>
              <a:buChar char="•"/>
              <a:defRPr sz="900"/>
            </a:pPr>
            <a:r>
              <a:t>Equalize </a:t>
            </a:r>
            <a:r>
              <a:rPr u="sng"/>
              <a:t>access</a:t>
            </a:r>
            <a:r>
              <a:t> to care by promoting a geographic allocation of resources.</a:t>
            </a:r>
          </a:p>
          <a:p>
            <a:pPr marL="171450" indent="-171450">
              <a:lnSpc>
                <a:spcPct val="80000"/>
              </a:lnSpc>
              <a:buSzPct val="100000"/>
              <a:buFont typeface="Arial"/>
              <a:buChar char="•"/>
              <a:defRPr sz="900"/>
            </a:pPr>
            <a:r>
              <a:t>2018 Proposed changes (to be finalized December, at the earliest):</a:t>
            </a:r>
          </a:p>
          <a:p>
            <a:pPr marL="628650" lvl="1" indent="-171450">
              <a:lnSpc>
                <a:spcPct val="80000"/>
              </a:lnSpc>
              <a:buSzPct val="100000"/>
              <a:buFont typeface="Arial"/>
              <a:buChar char="•"/>
              <a:defRPr sz="900"/>
            </a:pPr>
            <a:r>
              <a:t>Delay in DoN review of projects: Proposed new definition of filing date that will impact/extend four month review clock</a:t>
            </a:r>
          </a:p>
          <a:p>
            <a:pPr marL="628650" lvl="1" indent="-171450">
              <a:lnSpc>
                <a:spcPct val="80000"/>
              </a:lnSpc>
              <a:buSzPct val="100000"/>
              <a:buFont typeface="Arial"/>
              <a:buChar char="•"/>
              <a:defRPr sz="900"/>
            </a:pPr>
            <a:r>
              <a:t>New rules to require ‘Mega’ applications: Proposed requirement for licensed facilities to file a single application for all projects (including those at the main campus and any satellites) that meet DoN thresholds, when consolidated over the course of the federal fiscal year. This concept would replace the current aggregation policy and the 18-month rolling clock.</a:t>
            </a:r>
          </a:p>
          <a:p>
            <a:pPr marL="171450" indent="-171450">
              <a:lnSpc>
                <a:spcPct val="80000"/>
              </a:lnSpc>
              <a:buSzPct val="100000"/>
              <a:buFont typeface="Arial"/>
              <a:buChar char="•"/>
              <a:defRPr sz="900"/>
            </a:pPr>
            <a:r>
              <a:t>Threats to PHS:</a:t>
            </a:r>
          </a:p>
          <a:p>
            <a:pPr marL="628650" lvl="1" indent="-171450">
              <a:lnSpc>
                <a:spcPct val="80000"/>
              </a:lnSpc>
              <a:buSzPct val="100000"/>
              <a:buFont typeface="Arial"/>
              <a:buChar char="•"/>
              <a:defRPr sz="900"/>
            </a:pPr>
            <a:r>
              <a:t>administrative burden</a:t>
            </a:r>
          </a:p>
          <a:p>
            <a:pPr marL="628650" lvl="1" indent="-171450">
              <a:lnSpc>
                <a:spcPct val="80000"/>
              </a:lnSpc>
              <a:buSzPct val="100000"/>
              <a:buFont typeface="Arial"/>
              <a:buChar char="•"/>
              <a:defRPr sz="900"/>
            </a:pPr>
            <a:r>
              <a:t>Consolidated application will delay ability to file and move projects forward;</a:t>
            </a:r>
          </a:p>
          <a:p>
            <a:pPr marL="628650" lvl="1" indent="-171450">
              <a:lnSpc>
                <a:spcPct val="80000"/>
              </a:lnSpc>
              <a:buSzPct val="100000"/>
              <a:buFont typeface="Arial"/>
              <a:buChar char="•"/>
              <a:defRPr sz="900"/>
            </a:pPr>
            <a:r>
              <a:t>DPH attempting to lengthen review process; and</a:t>
            </a:r>
          </a:p>
          <a:p>
            <a:pPr marL="628650" lvl="1" indent="-171450">
              <a:lnSpc>
                <a:spcPct val="80000"/>
              </a:lnSpc>
              <a:buSzPct val="100000"/>
              <a:buFont typeface="Arial"/>
              <a:buChar char="•"/>
              <a:defRPr sz="900"/>
            </a:pPr>
            <a:r>
              <a:t>Retroactive application of consolidated filing requirement provides no notice to allow providers to plan to meet requirement, ultimately delaying projects in 2019 (construction jobs access)</a:t>
            </a:r>
          </a:p>
          <a:p>
            <a:pPr marL="628650" lvl="1" indent="-171450">
              <a:lnSpc>
                <a:spcPct val="80000"/>
              </a:lnSpc>
              <a:buSzPct val="100000"/>
              <a:buFont typeface="Arial"/>
              <a:buChar char="•"/>
              <a:defRPr sz="900"/>
            </a:pPr>
            <a:r>
              <a:t>Proposed changes have the potential to slow down hospital construction projects across the state.</a:t>
            </a:r>
          </a:p>
          <a:p>
            <a:pPr marL="628650" lvl="1" indent="-171450">
              <a:lnSpc>
                <a:spcPct val="80000"/>
              </a:lnSpc>
              <a:buSzPct val="100000"/>
              <a:buFont typeface="Arial"/>
              <a:buChar char="•"/>
              <a:defRPr sz="900"/>
            </a:pPr>
            <a:r>
              <a:t>The new proposed DoN changes have the potential to inhibit a hospital’s ability to go to the bond market.</a:t>
            </a:r>
          </a:p>
          <a:p>
            <a:pPr marL="171450" indent="-171450">
              <a:lnSpc>
                <a:spcPct val="80000"/>
              </a:lnSpc>
              <a:buSzPct val="100000"/>
              <a:buFont typeface="Arial"/>
              <a:buChar cha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Shape 1093"/>
          <p:cNvSpPr>
            <a:spLocks noGrp="1" noRot="1" noChangeAspect="1"/>
          </p:cNvSpPr>
          <p:nvPr>
            <p:ph type="sldImg"/>
          </p:nvPr>
        </p:nvSpPr>
        <p:spPr>
          <a:prstGeom prst="rect">
            <a:avLst/>
          </a:prstGeom>
        </p:spPr>
        <p:txBody>
          <a:bodyPr/>
          <a:lstStyle/>
          <a:p>
            <a:endParaRPr/>
          </a:p>
        </p:txBody>
      </p:sp>
      <p:sp>
        <p:nvSpPr>
          <p:cNvPr id="1094" name="Shape 1094"/>
          <p:cNvSpPr>
            <a:spLocks noGrp="1"/>
          </p:cNvSpPr>
          <p:nvPr>
            <p:ph type="body" sz="quarter" idx="1"/>
          </p:nvPr>
        </p:nvSpPr>
        <p:spPr>
          <a:prstGeom prst="rect">
            <a:avLst/>
          </a:prstGeom>
        </p:spPr>
        <p:txBody>
          <a:bodyPr/>
          <a:lstStyle/>
          <a:p>
            <a:pPr marL="171450" indent="-171450">
              <a:lnSpc>
                <a:spcPct val="90000"/>
              </a:lnSpc>
              <a:buSzPct val="100000"/>
              <a:buFont typeface="Arial"/>
              <a:buChar char="•"/>
              <a:defRPr sz="800"/>
            </a:pPr>
            <a:r>
              <a:t>Historically, private equity firms have stayed away from the healthcare – but this is no longer true.</a:t>
            </a:r>
            <a:endParaRPr sz="1000"/>
          </a:p>
          <a:p>
            <a:pPr marL="171450" indent="-171450">
              <a:lnSpc>
                <a:spcPct val="90000"/>
              </a:lnSpc>
              <a:buSzPct val="100000"/>
              <a:buFont typeface="Arial"/>
              <a:buChar char="•"/>
              <a:defRPr sz="800"/>
            </a:pPr>
            <a:r>
              <a:t>Several big name PE firms – including KKR, Summit Partners, and Cerberus – have been very active in acquiring hospitals, health systems, and physician groups.</a:t>
            </a:r>
            <a:endParaRPr sz="1000"/>
          </a:p>
          <a:p>
            <a:pPr marL="628650" lvl="1" indent="-171450">
              <a:lnSpc>
                <a:spcPct val="90000"/>
              </a:lnSpc>
              <a:buSzPct val="100000"/>
              <a:buFont typeface="Arial"/>
              <a:buChar char="•"/>
              <a:defRPr sz="800" b="1"/>
            </a:pPr>
            <a:r>
              <a:t>KKR</a:t>
            </a:r>
            <a:r>
              <a:rPr b="0"/>
              <a:t> purchased </a:t>
            </a:r>
            <a:r>
              <a:t>Envision Healthcare </a:t>
            </a:r>
            <a:r>
              <a:rPr b="0"/>
              <a:t>$9.9 billion in June 2018</a:t>
            </a:r>
            <a:endParaRPr sz="1000"/>
          </a:p>
          <a:p>
            <a:pPr marL="1085850" lvl="2" indent="-171450">
              <a:lnSpc>
                <a:spcPct val="90000"/>
              </a:lnSpc>
              <a:buSzPct val="100000"/>
              <a:buFont typeface="Arial"/>
              <a:buChar char="•"/>
              <a:defRPr sz="800"/>
            </a:pPr>
            <a:r>
              <a:t>Envision is the nation's largest physician staffing firm with 25,000 physicians and other medical practitioners who staff hospital departments, including the emergency room, radiology, anesthesiology and neonatology</a:t>
            </a:r>
            <a:endParaRPr sz="1000"/>
          </a:p>
          <a:p>
            <a:pPr marL="628650" lvl="1" indent="-171450">
              <a:lnSpc>
                <a:spcPct val="90000"/>
              </a:lnSpc>
              <a:buSzPct val="100000"/>
              <a:buFont typeface="Arial"/>
              <a:buChar char="•"/>
              <a:defRPr sz="800" b="1"/>
            </a:pPr>
            <a:r>
              <a:t>KKR</a:t>
            </a:r>
            <a:r>
              <a:rPr b="0"/>
              <a:t> acquired </a:t>
            </a:r>
            <a:r>
              <a:t>Covenant Surgical Partners </a:t>
            </a:r>
            <a:r>
              <a:rPr b="0"/>
              <a:t>in Aug 2017 for $195 million</a:t>
            </a:r>
            <a:endParaRPr sz="1000"/>
          </a:p>
          <a:p>
            <a:pPr marL="1085850" lvl="2" indent="-171450">
              <a:lnSpc>
                <a:spcPct val="90000"/>
              </a:lnSpc>
              <a:buSzPct val="100000"/>
              <a:buFont typeface="Arial"/>
              <a:buChar char="•"/>
              <a:defRPr sz="800"/>
            </a:pPr>
            <a:r>
              <a:t>Covenant is an operator of ambulatory surgery centers and physician practices with 37 facilities located across 17 states</a:t>
            </a:r>
            <a:endParaRPr sz="1000"/>
          </a:p>
          <a:p>
            <a:pPr marL="628650" lvl="1" indent="-171450">
              <a:lnSpc>
                <a:spcPct val="90000"/>
              </a:lnSpc>
              <a:buSzPct val="100000"/>
              <a:buFont typeface="Arial"/>
              <a:buChar char="•"/>
              <a:defRPr sz="800" b="1"/>
            </a:pPr>
            <a:r>
              <a:t>Steward Health Care </a:t>
            </a:r>
            <a:r>
              <a:rPr b="0"/>
              <a:t>(backed by </a:t>
            </a:r>
            <a:r>
              <a:t>Cerberus Capital Management</a:t>
            </a:r>
            <a:r>
              <a:rPr b="0"/>
              <a:t>) acquired </a:t>
            </a:r>
            <a:r>
              <a:t>IASIS Healthcare </a:t>
            </a:r>
            <a:r>
              <a:rPr b="0"/>
              <a:t>in 2017 for $2 billion</a:t>
            </a:r>
            <a:endParaRPr sz="1000"/>
          </a:p>
          <a:p>
            <a:pPr marL="1085850" lvl="2" indent="-171450">
              <a:lnSpc>
                <a:spcPct val="90000"/>
              </a:lnSpc>
              <a:buSzPct val="100000"/>
              <a:buFont typeface="Arial"/>
              <a:buChar char="•"/>
              <a:defRPr sz="800"/>
            </a:pPr>
            <a:r>
              <a:t>IASIS owns or leases 17 acute care hospital facilities and one behavioral health hospital facility with a total of 3,581 licensed beds</a:t>
            </a:r>
            <a:endParaRPr sz="1000"/>
          </a:p>
          <a:p>
            <a:pPr marL="628650" lvl="1" indent="-171450">
              <a:lnSpc>
                <a:spcPct val="90000"/>
              </a:lnSpc>
              <a:buSzPct val="100000"/>
              <a:buFont typeface="Arial"/>
              <a:buChar char="•"/>
              <a:defRPr sz="800" b="1"/>
            </a:pPr>
            <a:r>
              <a:t>Summit Partners </a:t>
            </a:r>
            <a:r>
              <a:rPr b="0"/>
              <a:t>bought Sound Inpatient Physicians Holdings (Jointly with Optum) for $2.15 billion in June 2018</a:t>
            </a:r>
            <a:endParaRPr sz="1000"/>
          </a:p>
          <a:p>
            <a:pPr marL="1085850" lvl="2" indent="-171450">
              <a:lnSpc>
                <a:spcPct val="90000"/>
              </a:lnSpc>
              <a:buSzPct val="100000"/>
              <a:buFont typeface="Arial"/>
              <a:buChar char="•"/>
              <a:defRPr sz="800"/>
            </a:pPr>
            <a:r>
              <a:t>Sound Physicians is a physician staffing company with more than 2,000 hospitalist, intensivist, emergency medicine and transitional care providers</a:t>
            </a:r>
            <a:endParaRPr sz="1000"/>
          </a:p>
          <a:p>
            <a:pPr marL="628650" lvl="1" indent="-171450">
              <a:lnSpc>
                <a:spcPct val="90000"/>
              </a:lnSpc>
              <a:buSzPct val="100000"/>
              <a:buFont typeface="Arial"/>
              <a:buChar char="•"/>
              <a:defRPr sz="800" b="1"/>
            </a:pPr>
            <a:r>
              <a:t>Summit Partners</a:t>
            </a:r>
            <a:r>
              <a:rPr b="0"/>
              <a:t> invested $250 million (not a controlling interest) in 2016 in DuPage Medical Group</a:t>
            </a:r>
            <a:endParaRPr sz="1000"/>
          </a:p>
          <a:p>
            <a:pPr marL="1085850" lvl="2" indent="-171450">
              <a:lnSpc>
                <a:spcPct val="90000"/>
              </a:lnSpc>
              <a:buSzPct val="100000"/>
              <a:buFont typeface="Arial"/>
              <a:buChar char="•"/>
              <a:defRPr sz="800"/>
            </a:pPr>
            <a:r>
              <a:t>DuPage is the largest independent physician group in Illinois. </a:t>
            </a:r>
            <a:endParaRPr sz="1000"/>
          </a:p>
          <a:p>
            <a:pPr marL="171450" indent="-171450">
              <a:lnSpc>
                <a:spcPct val="90000"/>
              </a:lnSpc>
              <a:buSzPct val="100000"/>
              <a:buFont typeface="Arial"/>
              <a:buChar char="•"/>
              <a:defRPr sz="1000"/>
            </a:pPr>
            <a:r>
              <a:t>Magnitude of mega-mergers:</a:t>
            </a:r>
          </a:p>
          <a:p>
            <a:pPr marL="628650" lvl="1" indent="-171450">
              <a:lnSpc>
                <a:spcPct val="90000"/>
              </a:lnSpc>
              <a:buSzPct val="100000"/>
              <a:buFont typeface="Arial"/>
              <a:buChar char="•"/>
              <a:defRPr sz="1000"/>
            </a:pPr>
            <a:r>
              <a:t>Dignity Health / Catholic Health Initiatives – combined: 22,200 hospital beds</a:t>
            </a:r>
          </a:p>
          <a:p>
            <a:pPr marL="628650" lvl="1" indent="-171450">
              <a:lnSpc>
                <a:spcPct val="90000"/>
              </a:lnSpc>
              <a:buSzPct val="100000"/>
              <a:buFont typeface="Arial"/>
              <a:buChar char="•"/>
              <a:defRPr sz="1000"/>
            </a:pPr>
            <a:r>
              <a:t>Advocate Health Care / Aurora Health Care – combined 4.2 million patients</a:t>
            </a:r>
          </a:p>
          <a:p>
            <a:pPr marL="628650" lvl="1" indent="-171450">
              <a:lnSpc>
                <a:spcPct val="90000"/>
              </a:lnSpc>
              <a:buSzPct val="100000"/>
              <a:buFont typeface="Arial"/>
              <a:buChar char="•"/>
              <a:defRPr sz="1000"/>
            </a:pPr>
            <a:r>
              <a:t>Beth Israel Deaconess / Lahey Health – combined 197 care locations</a:t>
            </a:r>
          </a:p>
          <a:p>
            <a:pPr marL="628650" lvl="1" indent="-171450">
              <a:lnSpc>
                <a:spcPct val="90000"/>
              </a:lnSpc>
              <a:buSzPct val="100000"/>
              <a:buFont typeface="Arial"/>
              <a:buChar char="•"/>
              <a:defRPr sz="1000"/>
            </a:pPr>
            <a:r>
              <a:t>Partners / Care New England – combined: 4,700 hospital beds</a:t>
            </a:r>
          </a:p>
          <a:p>
            <a:pPr marL="628650" lvl="1" indent="-171450">
              <a:lnSpc>
                <a:spcPct val="90000"/>
              </a:lnSpc>
              <a:buSzPct val="100000"/>
              <a:buFont typeface="Arial"/>
              <a:buChar char="•"/>
              <a:defRPr sz="1000"/>
            </a:pPr>
            <a:r>
              <a:t>Maine Medical Center / 6 hospitals – combined 19,000 employees</a:t>
            </a:r>
          </a:p>
          <a:p>
            <a:pPr marL="628650" lvl="1" indent="-171450">
              <a:lnSpc>
                <a:spcPct val="90000"/>
              </a:lnSpc>
              <a:buSzPct val="100000"/>
              <a:buFont typeface="Arial"/>
              <a:buChar char="•"/>
              <a:defRPr sz="1000"/>
            </a:pPr>
            <a:r>
              <a:t>Hartford / St. Vincent’s – combined 7 acute care hospitals</a:t>
            </a:r>
          </a:p>
          <a:p>
            <a:pPr marL="628650" lvl="1" indent="-171450">
              <a:lnSpc>
                <a:spcPct val="90000"/>
              </a:lnSpc>
              <a:buSzPct val="100000"/>
              <a:buFont typeface="Arial"/>
              <a:buChar char="•"/>
              <a:defRPr sz="1000"/>
            </a:pPr>
            <a:r>
              <a:t>Yale New-Haven / Milford Hospital – combined 2,800 beds</a:t>
            </a:r>
          </a:p>
          <a:p>
            <a:pPr marL="628650" lvl="1" indent="-171450">
              <a:lnSpc>
                <a:spcPct val="90000"/>
              </a:lnSpc>
              <a:buSzPct val="100000"/>
              <a:buFont typeface="Arial"/>
              <a:buChar char="•"/>
              <a:defRPr sz="1000"/>
            </a:pPr>
            <a:r>
              <a:t>Health Quest / W. Conn Health – combined 1.5 million patients</a:t>
            </a:r>
          </a:p>
          <a:p>
            <a:pPr marL="628650" lvl="1" indent="-171450">
              <a:lnSpc>
                <a:spcPct val="90000"/>
              </a:lnSpc>
              <a:buSzPct val="100000"/>
              <a:buFont typeface="Arial"/>
              <a:buChar char="•"/>
              <a:defRPr sz="1000"/>
            </a:pPr>
            <a:r>
              <a:t>Greenville Health / Palmetto Health – combined 22 hospitals</a:t>
            </a:r>
          </a:p>
          <a:p>
            <a:pPr marL="628650" lvl="1" indent="-171450">
              <a:lnSpc>
                <a:spcPct val="90000"/>
              </a:lnSpc>
              <a:buSzPct val="100000"/>
              <a:buFont typeface="Arial"/>
              <a:buChar char="•"/>
              <a:defRPr sz="1000"/>
            </a:pPr>
            <a:r>
              <a:t>Presence Health / Ascension – combined 2,750 care sites</a:t>
            </a:r>
          </a:p>
          <a:p>
            <a:pPr marL="628650" lvl="1" indent="-171450">
              <a:lnSpc>
                <a:spcPct val="90000"/>
              </a:lnSpc>
              <a:buSzPct val="100000"/>
              <a:buFont typeface="Arial"/>
              <a:buChar char="•"/>
            </a:pPr>
            <a:endParaRPr/>
          </a:p>
          <a:p>
            <a:pPr marL="628650" lvl="1" indent="-171450">
              <a:lnSpc>
                <a:spcPct val="90000"/>
              </a:lnSpc>
              <a:buSzPct val="100000"/>
              <a:buFont typeface="Arial"/>
              <a:buChar char="•"/>
            </a:pPr>
            <a:endParaRPr/>
          </a:p>
          <a:p>
            <a:pPr marL="628650" lvl="1" indent="-171450">
              <a:lnSpc>
                <a:spcPct val="90000"/>
              </a:lnSpc>
              <a:buSzPct val="100000"/>
              <a:buFont typeface="Arial"/>
              <a:buChar cha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 name="Shape 1369"/>
          <p:cNvSpPr>
            <a:spLocks noGrp="1" noRot="1" noChangeAspect="1"/>
          </p:cNvSpPr>
          <p:nvPr>
            <p:ph type="sldImg"/>
          </p:nvPr>
        </p:nvSpPr>
        <p:spPr>
          <a:prstGeom prst="rect">
            <a:avLst/>
          </a:prstGeom>
        </p:spPr>
        <p:txBody>
          <a:bodyPr/>
          <a:lstStyle/>
          <a:p>
            <a:endParaRPr/>
          </a:p>
        </p:txBody>
      </p:sp>
      <p:sp>
        <p:nvSpPr>
          <p:cNvPr id="1370" name="Shape 1370"/>
          <p:cNvSpPr>
            <a:spLocks noGrp="1"/>
          </p:cNvSpPr>
          <p:nvPr>
            <p:ph type="body" sz="quarter" idx="1"/>
          </p:nvPr>
        </p:nvSpPr>
        <p:spPr>
          <a:prstGeom prst="rect">
            <a:avLst/>
          </a:prstGeom>
        </p:spPr>
        <p:txBody>
          <a:bodyPr/>
          <a:lstStyle/>
          <a:p>
            <a:pPr>
              <a:lnSpc>
                <a:spcPct val="80000"/>
              </a:lnSpc>
              <a:defRPr sz="400" b="1" u="sng"/>
            </a:pPr>
            <a:r>
              <a:t>Implications for PHS</a:t>
            </a:r>
            <a:r>
              <a:rPr u="none"/>
              <a:t>:</a:t>
            </a:r>
          </a:p>
          <a:p>
            <a:pPr marL="171450" indent="-171450">
              <a:lnSpc>
                <a:spcPct val="80000"/>
              </a:lnSpc>
              <a:buSzPct val="100000"/>
              <a:buFont typeface="Arial"/>
              <a:buChar char="•"/>
              <a:defRPr sz="400" b="1"/>
            </a:pPr>
            <a:r>
              <a:t>Patient outcome and quality of care will remain integral to patient experience; however, increasing focus on ability to provide a frictionless experience  </a:t>
            </a:r>
          </a:p>
          <a:p>
            <a:pPr marL="171450" indent="-171450">
              <a:lnSpc>
                <a:spcPct val="80000"/>
              </a:lnSpc>
              <a:buSzPct val="100000"/>
              <a:buFont typeface="Arial"/>
              <a:buChar char="•"/>
              <a:defRPr sz="400" b="1"/>
            </a:pPr>
            <a:r>
              <a:t>New entrants will continue to challenge and redefine the evolving health care experience</a:t>
            </a:r>
          </a:p>
          <a:p>
            <a:pPr>
              <a:lnSpc>
                <a:spcPct val="80000"/>
              </a:lnSpc>
              <a:defRPr sz="400" b="1"/>
            </a:pPr>
            <a:endParaRPr/>
          </a:p>
          <a:p>
            <a:pPr>
              <a:lnSpc>
                <a:spcPct val="80000"/>
              </a:lnSpc>
              <a:defRPr sz="400" u="sng"/>
            </a:pPr>
            <a:r>
              <a:rPr>
                <a:solidFill>
                  <a:srgbClr val="0000FF"/>
                </a:solidFill>
                <a:uFill>
                  <a:solidFill>
                    <a:srgbClr val="0000FF"/>
                  </a:solidFill>
                </a:uFill>
                <a:hlinkClick r:id="rId3"/>
              </a:rPr>
              <a:t>https://health.oliverwyman.com/2018/01/healthcare_is_ripef.html</a:t>
            </a:r>
          </a:p>
          <a:p>
            <a:pPr lvl="1" indent="457200">
              <a:lnSpc>
                <a:spcPct val="80000"/>
              </a:lnSpc>
              <a:defRPr sz="400"/>
            </a:pPr>
            <a:r>
              <a:t>Consumers are beginning to expect their MDs and health plans to offer the same convenience and personalization as other service industries </a:t>
            </a:r>
          </a:p>
          <a:p>
            <a:pPr>
              <a:lnSpc>
                <a:spcPct val="80000"/>
              </a:lnSpc>
              <a:defRPr sz="400" u="sng"/>
            </a:pPr>
            <a:r>
              <a:rPr>
                <a:solidFill>
                  <a:srgbClr val="0000FF"/>
                </a:solidFill>
                <a:uFill>
                  <a:solidFill>
                    <a:srgbClr val="0000FF"/>
                  </a:solidFill>
                </a:uFill>
                <a:hlinkClick r:id="rId4"/>
              </a:rPr>
              <a:t>https://khn.org/news/spurred-by-convenience-millennials-often-spurn-the-family-doctor-model/</a:t>
            </a:r>
          </a:p>
          <a:p>
            <a:pPr lvl="1" indent="457200">
              <a:lnSpc>
                <a:spcPct val="80000"/>
              </a:lnSpc>
              <a:defRPr sz="400"/>
            </a:pPr>
            <a:r>
              <a:t>Speed and convenience is valued higher</a:t>
            </a:r>
          </a:p>
          <a:p>
            <a:pPr lvl="1" indent="457200">
              <a:lnSpc>
                <a:spcPct val="80000"/>
              </a:lnSpc>
              <a:defRPr sz="400"/>
            </a:pPr>
            <a:r>
              <a:t>digital tools that enable people to communicate with their doctors and make appointments via their smartphones</a:t>
            </a:r>
          </a:p>
          <a:p>
            <a:pPr lvl="1" indent="457200">
              <a:lnSpc>
                <a:spcPct val="80000"/>
              </a:lnSpc>
              <a:defRPr sz="400"/>
            </a:pPr>
            <a:r>
              <a:t>Same-day appointments</a:t>
            </a:r>
          </a:p>
          <a:p>
            <a:pPr lvl="1" indent="457200">
              <a:lnSpc>
                <a:spcPct val="80000"/>
              </a:lnSpc>
              <a:defRPr sz="400"/>
            </a:pPr>
            <a:r>
              <a:t>Walk-in Clinics</a:t>
            </a:r>
          </a:p>
          <a:p>
            <a:pPr>
              <a:lnSpc>
                <a:spcPct val="80000"/>
              </a:lnSpc>
              <a:defRPr sz="400"/>
            </a:pPr>
            <a:r>
              <a:t>The above trends are drivers for ambulatory, urgent care and walk-in clinics</a:t>
            </a:r>
          </a:p>
          <a:p>
            <a:pPr lvl="1" indent="457200">
              <a:lnSpc>
                <a:spcPct val="80000"/>
              </a:lnSpc>
              <a:defRPr sz="400"/>
            </a:pPr>
            <a:r>
              <a:t>Generational shift in PCP enrollment supports this:</a:t>
            </a:r>
          </a:p>
          <a:p>
            <a:pPr lvl="2" indent="914400">
              <a:lnSpc>
                <a:spcPct val="80000"/>
              </a:lnSpc>
              <a:defRPr sz="400"/>
            </a:pPr>
            <a:r>
              <a:t>45 percent of 18- to 29-year-olds had no primary care provider </a:t>
            </a:r>
          </a:p>
          <a:p>
            <a:pPr lvl="2" indent="914400">
              <a:lnSpc>
                <a:spcPct val="80000"/>
              </a:lnSpc>
              <a:defRPr sz="400"/>
            </a:pPr>
            <a:r>
              <a:t>compared with 28 percent of those 30 to 49</a:t>
            </a:r>
          </a:p>
          <a:p>
            <a:pPr lvl="2" indent="914400">
              <a:lnSpc>
                <a:spcPct val="80000"/>
              </a:lnSpc>
              <a:defRPr sz="400"/>
            </a:pPr>
            <a:r>
              <a:t>18 percent of those 50 to 64</a:t>
            </a:r>
          </a:p>
          <a:p>
            <a:pPr lvl="2" indent="914400">
              <a:lnSpc>
                <a:spcPct val="80000"/>
              </a:lnSpc>
              <a:defRPr sz="400"/>
            </a:pPr>
            <a:r>
              <a:t>12 percent age 65 and older</a:t>
            </a:r>
          </a:p>
          <a:p>
            <a:pPr lvl="2" indent="914400">
              <a:lnSpc>
                <a:spcPct val="80000"/>
              </a:lnSpc>
              <a:defRPr sz="400" u="sng"/>
            </a:pPr>
            <a:r>
              <a:rPr>
                <a:solidFill>
                  <a:srgbClr val="0000FF"/>
                </a:solidFill>
                <a:uFill>
                  <a:solidFill>
                    <a:srgbClr val="0000FF"/>
                  </a:solidFill>
                </a:uFill>
                <a:hlinkClick r:id="rId4"/>
              </a:rPr>
              <a:t>https://khn.org/news/spurred-by-convenience-millennials-often-spurn-the-family-doctor-model/</a:t>
            </a:r>
          </a:p>
          <a:p>
            <a:pPr>
              <a:lnSpc>
                <a:spcPct val="80000"/>
              </a:lnSpc>
              <a:defRPr sz="400"/>
            </a:pPr>
            <a:r>
              <a:t>Current state of Telehealth – consumer vs. provider </a:t>
            </a:r>
          </a:p>
          <a:p>
            <a:pPr lvl="2" indent="914400">
              <a:lnSpc>
                <a:spcPct val="80000"/>
              </a:lnSpc>
              <a:defRPr sz="400" u="sng"/>
            </a:pPr>
            <a:r>
              <a:rPr>
                <a:solidFill>
                  <a:srgbClr val="0000FF"/>
                </a:solidFill>
                <a:uFill>
                  <a:solidFill>
                    <a:srgbClr val="0000FF"/>
                  </a:solidFill>
                </a:uFill>
                <a:hlinkClick r:id="rId5"/>
              </a:rPr>
              <a:t>https://www2.deloitte.com/insights/us/en/multimedia/infographics/virtual-health-care-survey-infographic.html?id=us:2pm:3ta:di4630:awa:lshc:091718:ad1:bombora:desktop:businessinsider</a:t>
            </a:r>
            <a:r>
              <a:rPr u="none"/>
              <a:t> </a:t>
            </a:r>
          </a:p>
          <a:p>
            <a:pPr>
              <a:lnSpc>
                <a:spcPct val="80000"/>
              </a:lnSpc>
              <a:defRPr sz="400"/>
            </a:pPr>
            <a:r>
              <a:t>Digital Assistance – companies like Amazon, google, Apple (this doesn’t seem to fit)</a:t>
            </a:r>
          </a:p>
          <a:p>
            <a:pPr lvl="2" indent="914400">
              <a:lnSpc>
                <a:spcPct val="80000"/>
              </a:lnSpc>
              <a:defRPr sz="400" u="sng"/>
            </a:pPr>
            <a:r>
              <a:rPr>
                <a:solidFill>
                  <a:srgbClr val="0000FF"/>
                </a:solidFill>
                <a:uFill>
                  <a:solidFill>
                    <a:srgbClr val="0000FF"/>
                  </a:solidFill>
                </a:uFill>
                <a:hlinkClick r:id="rId6"/>
              </a:rPr>
              <a:t>https://intel.sg2.com/-/media/Webinar_PDFs/2018/Sg2-Webinar_Disrupters-to-Watch-in-2018.ashx</a:t>
            </a:r>
            <a:r>
              <a:rPr u="none"/>
              <a:t>    </a:t>
            </a:r>
          </a:p>
          <a:p>
            <a:pPr lvl="3" indent="1371600">
              <a:lnSpc>
                <a:spcPct val="80000"/>
              </a:lnSpc>
              <a:defRPr sz="400"/>
            </a:pPr>
            <a:r>
              <a:t>Increases provider/patient ratio</a:t>
            </a:r>
          </a:p>
          <a:p>
            <a:pPr lvl="3" indent="1371600">
              <a:lnSpc>
                <a:spcPct val="80000"/>
              </a:lnSpc>
              <a:defRPr sz="400"/>
            </a:pPr>
            <a:r>
              <a:t>patients report vital sign data</a:t>
            </a:r>
          </a:p>
          <a:p>
            <a:pPr lvl="3" indent="1371600">
              <a:lnSpc>
                <a:spcPct val="80000"/>
              </a:lnSpc>
              <a:defRPr sz="400"/>
            </a:pPr>
            <a:r>
              <a:t>Provide reminders for medication and exercise</a:t>
            </a:r>
          </a:p>
          <a:p>
            <a:pPr lvl="3" indent="1371600">
              <a:lnSpc>
                <a:spcPct val="80000"/>
              </a:lnSpc>
              <a:defRPr sz="400"/>
            </a:pPr>
            <a:r>
              <a:t>Facilitate patients to call for caregiver help and coordinate transportation </a:t>
            </a:r>
          </a:p>
          <a:p>
            <a:pPr lvl="3" indent="1371600">
              <a:lnSpc>
                <a:spcPct val="80000"/>
              </a:lnSpc>
              <a:defRPr sz="400"/>
            </a:pPr>
            <a:r>
              <a:t>Use hardware to facilitate virtual visits</a:t>
            </a:r>
          </a:p>
          <a:p>
            <a:pPr lvl="3" indent="1371600">
              <a:lnSpc>
                <a:spcPct val="80000"/>
              </a:lnSpc>
              <a:defRPr sz="400"/>
            </a:pPr>
            <a:r>
              <a:t>Reduction in loneliness </a:t>
            </a:r>
          </a:p>
          <a:p>
            <a:pPr lvl="3" indent="1371600">
              <a:lnSpc>
                <a:spcPct val="80000"/>
              </a:lnSpc>
              <a:defRPr sz="400"/>
            </a:pPr>
            <a:r>
              <a:t>Elimination of redundancy for caregivers and improvement in caregiver productivity</a:t>
            </a:r>
          </a:p>
          <a:p>
            <a:pPr lvl="3" indent="1371600">
              <a:lnSpc>
                <a:spcPct val="80000"/>
              </a:lnSpc>
              <a:defRPr sz="400"/>
            </a:pPr>
            <a:r>
              <a:t>Daily medical reports</a:t>
            </a:r>
          </a:p>
          <a:p>
            <a:pPr lvl="3" indent="1371600">
              <a:lnSpc>
                <a:spcPct val="80000"/>
              </a:lnSpc>
              <a:defRPr sz="400"/>
            </a:pPr>
            <a:r>
              <a:t>Patient facing tasks (appointment scheduling)</a:t>
            </a:r>
          </a:p>
          <a:p>
            <a:pPr lvl="3" indent="1371600">
              <a:lnSpc>
                <a:spcPct val="80000"/>
              </a:lnSpc>
              <a:defRPr sz="400"/>
            </a:pPr>
            <a:r>
              <a:t>Physician facing tasks (EHR input)</a:t>
            </a:r>
          </a:p>
          <a:p>
            <a:pPr lvl="3" indent="1371600">
              <a:lnSpc>
                <a:spcPct val="80000"/>
              </a:lnSpc>
              <a:defRPr sz="400"/>
            </a:pPr>
            <a:r>
              <a:t>Administrative: streamline claims processing, allowing for claims to be submitted faster and more accurately, lowering reimbursement denials, delays and appeals</a:t>
            </a:r>
          </a:p>
          <a:p>
            <a:pPr lvl="3" indent="1371600">
              <a:lnSpc>
                <a:spcPct val="80000"/>
              </a:lnSpc>
              <a:defRPr sz="400"/>
            </a:pPr>
            <a:r>
              <a:t>Pricing low, barriers to adoption are low</a:t>
            </a:r>
          </a:p>
          <a:p>
            <a:pPr>
              <a:lnSpc>
                <a:spcPct val="80000"/>
              </a:lnSpc>
              <a:defRPr sz="400"/>
            </a:pPr>
            <a:r>
              <a:t>Large employers are investing in on-site clinics to promote ease of access (</a:t>
            </a:r>
            <a:r>
              <a:rPr b="1"/>
              <a:t>but also to implement employee-based population health programs – will be highlighted in the Hyperlocalization slide</a:t>
            </a:r>
            <a:r>
              <a:t>)</a:t>
            </a:r>
          </a:p>
          <a:p>
            <a:pPr lvl="1" indent="457200">
              <a:lnSpc>
                <a:spcPct val="80000"/>
              </a:lnSpc>
              <a:defRPr sz="400"/>
            </a:pPr>
            <a:r>
              <a:t>Apple Employee Clinics (AC Wellness) – Primary care clinics with wellness professionals (NPs, nutritionists and exercise specialist)</a:t>
            </a:r>
          </a:p>
          <a:p>
            <a:pPr lvl="2" indent="914400">
              <a:lnSpc>
                <a:spcPct val="80000"/>
              </a:lnSpc>
              <a:defRPr sz="400" i="1" u="sng"/>
            </a:pPr>
            <a:r>
              <a:rPr>
                <a:solidFill>
                  <a:srgbClr val="0000FF"/>
                </a:solidFill>
                <a:uFill>
                  <a:solidFill>
                    <a:srgbClr val="0000FF"/>
                  </a:solidFill>
                </a:uFill>
                <a:hlinkClick r:id="rId7"/>
              </a:rPr>
              <a:t>https://www.cnbc.com/2018/08/02/apples-first-hires-for-its-clinics-are-delivering-care-and-not-just-.html</a:t>
            </a:r>
          </a:p>
          <a:p>
            <a:pPr lvl="1" indent="457200">
              <a:lnSpc>
                <a:spcPct val="80000"/>
              </a:lnSpc>
              <a:defRPr sz="400" i="1"/>
            </a:pPr>
            <a:r>
              <a:t>Amazon is reportedly launching a primary care clinic for a small number of employees at its headquarters in Seattle</a:t>
            </a:r>
          </a:p>
          <a:p>
            <a:pPr lvl="2" indent="914400">
              <a:lnSpc>
                <a:spcPct val="80000"/>
              </a:lnSpc>
              <a:defRPr sz="400" i="1" u="sng"/>
            </a:pPr>
            <a:r>
              <a:rPr>
                <a:solidFill>
                  <a:srgbClr val="0000FF"/>
                </a:solidFill>
                <a:uFill>
                  <a:solidFill>
                    <a:srgbClr val="0000FF"/>
                  </a:solidFill>
                </a:uFill>
                <a:hlinkClick r:id="rId8"/>
              </a:rPr>
              <a:t>https://www.beckershospitalreview.com/finance/amazon-apple-join-growing-list-of-companies-opening-on-site-clinics-for-employees.html</a:t>
            </a:r>
            <a:r>
              <a:rPr u="none"/>
              <a:t> </a:t>
            </a:r>
          </a:p>
          <a:p>
            <a:pPr lvl="1" indent="457200">
              <a:lnSpc>
                <a:spcPct val="80000"/>
              </a:lnSpc>
              <a:defRPr sz="400" i="1"/>
            </a:pPr>
            <a:r>
              <a:t>Microsoft – employee health plan called Health Connect Plan: “partnering with insurer Premera Blue Cross and service provider Eastside Health Network to create the Health Connect Plan”</a:t>
            </a:r>
          </a:p>
          <a:p>
            <a:pPr lvl="2" indent="914400">
              <a:lnSpc>
                <a:spcPct val="80000"/>
              </a:lnSpc>
              <a:defRPr sz="400" i="1" u="sng"/>
            </a:pPr>
            <a:r>
              <a:rPr>
                <a:solidFill>
                  <a:srgbClr val="0000FF"/>
                </a:solidFill>
                <a:uFill>
                  <a:solidFill>
                    <a:srgbClr val="0000FF"/>
                  </a:solidFill>
                </a:uFill>
                <a:hlinkClick r:id="rId9"/>
              </a:rPr>
              <a:t>https://www.hrdive.com/news/microsofts-new-health-plan-is-focused-on-a-better-patient-experience/540573/</a:t>
            </a:r>
            <a:r>
              <a:rPr u="none"/>
              <a:t> </a:t>
            </a:r>
          </a:p>
          <a:p>
            <a:pPr lvl="1" indent="457200">
              <a:lnSpc>
                <a:spcPct val="80000"/>
              </a:lnSpc>
              <a:defRPr sz="400" i="1"/>
            </a:pPr>
            <a:r>
              <a:t>Tesla - employee-exclusive health clinics; staffed by physicians and nurses who offer "immediate first-class healthcare,"</a:t>
            </a:r>
          </a:p>
          <a:p>
            <a:pPr lvl="2" indent="914400">
              <a:lnSpc>
                <a:spcPct val="80000"/>
              </a:lnSpc>
              <a:defRPr sz="400" i="1" u="sng"/>
            </a:pPr>
            <a:r>
              <a:rPr>
                <a:solidFill>
                  <a:srgbClr val="0000FF"/>
                </a:solidFill>
                <a:uFill>
                  <a:solidFill>
                    <a:srgbClr val="0000FF"/>
                  </a:solidFill>
                </a:uFill>
                <a:hlinkClick r:id="rId10"/>
              </a:rPr>
              <a:t>https://www.beckershospitalreview.com/hospital-management-administration/tesla-invests-in-health-clinic-for-employees.html</a:t>
            </a:r>
          </a:p>
          <a:p>
            <a:pPr>
              <a:lnSpc>
                <a:spcPct val="80000"/>
              </a:lnSpc>
              <a:defRPr sz="400" i="1" u="sng"/>
            </a:pPr>
            <a:r>
              <a:t>New Types of Care Models</a:t>
            </a:r>
            <a:r>
              <a:rPr u="none"/>
              <a:t>: Alternative Entry to Simple Care</a:t>
            </a:r>
          </a:p>
          <a:p>
            <a:pPr lvl="1" indent="457200">
              <a:lnSpc>
                <a:spcPct val="80000"/>
              </a:lnSpc>
              <a:defRPr sz="400"/>
            </a:pPr>
            <a:r>
              <a:t>OneMedical - technology-enabled primary care</a:t>
            </a:r>
          </a:p>
          <a:p>
            <a:pPr lvl="2" indent="914400">
              <a:lnSpc>
                <a:spcPct val="80000"/>
              </a:lnSpc>
              <a:defRPr sz="400" u="sng"/>
            </a:pPr>
            <a:r>
              <a:rPr>
                <a:solidFill>
                  <a:srgbClr val="0000FF"/>
                </a:solidFill>
                <a:uFill>
                  <a:solidFill>
                    <a:srgbClr val="0000FF"/>
                  </a:solidFill>
                </a:uFill>
                <a:hlinkClick r:id="rId11"/>
              </a:rPr>
              <a:t>https://www.onemedical.com/about/</a:t>
            </a:r>
            <a:r>
              <a:rPr u="none"/>
              <a:t> </a:t>
            </a:r>
          </a:p>
          <a:p>
            <a:pPr lvl="1" indent="457200">
              <a:lnSpc>
                <a:spcPct val="80000"/>
              </a:lnSpc>
              <a:defRPr sz="400"/>
            </a:pPr>
            <a:r>
              <a:t>American Well – telehealth platform for providers</a:t>
            </a:r>
          </a:p>
          <a:p>
            <a:pPr lvl="2" indent="914400">
              <a:lnSpc>
                <a:spcPct val="80000"/>
              </a:lnSpc>
              <a:defRPr sz="400" u="sng"/>
            </a:pPr>
            <a:r>
              <a:rPr>
                <a:solidFill>
                  <a:srgbClr val="0000FF"/>
                </a:solidFill>
                <a:uFill>
                  <a:solidFill>
                    <a:srgbClr val="0000FF"/>
                  </a:solidFill>
                </a:uFill>
                <a:hlinkClick r:id="rId12"/>
              </a:rPr>
              <a:t>https://www.americanwell.com/</a:t>
            </a:r>
            <a:r>
              <a:rPr u="none"/>
              <a:t> </a:t>
            </a:r>
          </a:p>
          <a:p>
            <a:pPr lvl="1" indent="457200">
              <a:lnSpc>
                <a:spcPct val="80000"/>
              </a:lnSpc>
              <a:defRPr sz="400"/>
            </a:pPr>
            <a:r>
              <a:t>CVS Minute Clinic</a:t>
            </a:r>
          </a:p>
          <a:p>
            <a:pPr lvl="2" indent="914400">
              <a:lnSpc>
                <a:spcPct val="80000"/>
              </a:lnSpc>
              <a:defRPr sz="400" u="sng"/>
            </a:pPr>
            <a:r>
              <a:rPr>
                <a:solidFill>
                  <a:srgbClr val="0000FF"/>
                </a:solidFill>
                <a:uFill>
                  <a:solidFill>
                    <a:srgbClr val="0000FF"/>
                  </a:solidFill>
                </a:uFill>
                <a:hlinkClick r:id="rId13"/>
              </a:rPr>
              <a:t>https://www.cvs.com/minuteclinic</a:t>
            </a:r>
            <a:r>
              <a:rPr u="none"/>
              <a:t> </a:t>
            </a:r>
          </a:p>
          <a:p>
            <a:pPr lvl="2" indent="914400">
              <a:lnSpc>
                <a:spcPct val="80000"/>
              </a:lnSpc>
              <a:defRPr sz="400"/>
            </a:pPr>
            <a:r>
              <a:t>Is target part of the minute clinic business venture?</a:t>
            </a:r>
          </a:p>
          <a:p>
            <a:pPr lvl="1" indent="457200">
              <a:lnSpc>
                <a:spcPct val="80000"/>
              </a:lnSpc>
              <a:defRPr sz="400"/>
            </a:pPr>
            <a:r>
              <a:t>CVS Health’s membership program “CarePass”</a:t>
            </a:r>
          </a:p>
          <a:p>
            <a:pPr lvl="2" indent="914400">
              <a:lnSpc>
                <a:spcPct val="80000"/>
              </a:lnSpc>
              <a:defRPr sz="400" u="sng"/>
            </a:pPr>
            <a:r>
              <a:rPr>
                <a:solidFill>
                  <a:srgbClr val="0000FF"/>
                </a:solidFill>
                <a:uFill>
                  <a:solidFill>
                    <a:srgbClr val="0000FF"/>
                  </a:solidFill>
                </a:uFill>
                <a:hlinkClick r:id="rId14"/>
              </a:rPr>
              <a:t>https://www.consumeraffairs.com/news/cvs-launches-membership-program-pilot-103118.html</a:t>
            </a:r>
            <a:r>
              <a:rPr u="none"/>
              <a:t> </a:t>
            </a:r>
          </a:p>
          <a:p>
            <a:pPr lvl="2" indent="914400">
              <a:lnSpc>
                <a:spcPct val="80000"/>
              </a:lnSpc>
              <a:defRPr sz="400"/>
            </a:pPr>
            <a:r>
              <a:t>provides discounts, free delivery on most medications and "eligible purchases" from the company's website, and $10 monthly to spend on most items in-store</a:t>
            </a:r>
          </a:p>
          <a:p>
            <a:pPr lvl="2" indent="914400">
              <a:lnSpc>
                <a:spcPct val="80000"/>
              </a:lnSpc>
              <a:defRPr sz="400"/>
            </a:pPr>
            <a:r>
              <a:t>Pilotted in 350 locations in the Boston area. </a:t>
            </a:r>
          </a:p>
          <a:p>
            <a:pPr lvl="2" indent="914400">
              <a:lnSpc>
                <a:spcPct val="80000"/>
              </a:lnSpc>
              <a:defRPr sz="400"/>
            </a:pPr>
            <a:r>
              <a:t>Subscribers pay $5 monthly or $48 for an annual subscription</a:t>
            </a:r>
          </a:p>
          <a:p>
            <a:pPr lvl="2" indent="914400">
              <a:lnSpc>
                <a:spcPct val="80000"/>
              </a:lnSpc>
              <a:defRPr sz="400"/>
            </a:pPr>
            <a:r>
              <a:t>Consumers who subscribe also get access to a pharmacist helpline and a 20 percent discount on all CVS-branded products.</a:t>
            </a:r>
          </a:p>
          <a:p>
            <a:pPr>
              <a:lnSpc>
                <a:spcPct val="80000"/>
              </a:lnSpc>
              <a:defRPr sz="400" u="sng"/>
            </a:pPr>
            <a:r>
              <a:t>New Entrants into Healthcare</a:t>
            </a:r>
            <a:r>
              <a:rPr u="none"/>
              <a:t>:</a:t>
            </a:r>
            <a:r>
              <a:rPr i="1" u="none"/>
              <a:t> Retail Front Door to Healthcare</a:t>
            </a:r>
          </a:p>
          <a:p>
            <a:pPr lvl="1" indent="457200">
              <a:lnSpc>
                <a:spcPct val="80000"/>
              </a:lnSpc>
              <a:defRPr sz="400" i="1"/>
            </a:pPr>
            <a:r>
              <a:t>CVS / Aetna</a:t>
            </a:r>
          </a:p>
          <a:p>
            <a:pPr lvl="1" indent="457200">
              <a:lnSpc>
                <a:spcPct val="80000"/>
              </a:lnSpc>
              <a:defRPr sz="400" i="1"/>
            </a:pPr>
            <a:r>
              <a:t>Walmart/Humana</a:t>
            </a:r>
          </a:p>
          <a:p>
            <a:pPr lvl="1" indent="457200">
              <a:lnSpc>
                <a:spcPct val="80000"/>
              </a:lnSpc>
              <a:defRPr sz="400" i="1"/>
            </a:pPr>
            <a:r>
              <a:t>Amazon/Pillback/Alexa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Shape 1435"/>
          <p:cNvSpPr>
            <a:spLocks noGrp="1" noRot="1" noChangeAspect="1"/>
          </p:cNvSpPr>
          <p:nvPr>
            <p:ph type="sldImg"/>
          </p:nvPr>
        </p:nvSpPr>
        <p:spPr>
          <a:prstGeom prst="rect">
            <a:avLst/>
          </a:prstGeom>
        </p:spPr>
        <p:txBody>
          <a:bodyPr/>
          <a:lstStyle/>
          <a:p>
            <a:endParaRPr/>
          </a:p>
        </p:txBody>
      </p:sp>
      <p:sp>
        <p:nvSpPr>
          <p:cNvPr id="1436" name="Shape 1436"/>
          <p:cNvSpPr>
            <a:spLocks noGrp="1"/>
          </p:cNvSpPr>
          <p:nvPr>
            <p:ph type="body" sz="quarter" idx="1"/>
          </p:nvPr>
        </p:nvSpPr>
        <p:spPr>
          <a:prstGeom prst="rect">
            <a:avLst/>
          </a:prstGeom>
        </p:spPr>
        <p:txBody>
          <a:bodyPr/>
          <a:lstStyle/>
          <a:p>
            <a:pPr>
              <a:lnSpc>
                <a:spcPct val="80000"/>
              </a:lnSpc>
              <a:defRPr sz="300" b="1" u="sng"/>
            </a:pPr>
            <a:r>
              <a:t>Implications for PHS</a:t>
            </a:r>
            <a:r>
              <a:rPr u="none"/>
              <a:t>:</a:t>
            </a:r>
          </a:p>
          <a:p>
            <a:pPr marL="171450" indent="-171450">
              <a:lnSpc>
                <a:spcPct val="80000"/>
              </a:lnSpc>
              <a:buSzPct val="100000"/>
              <a:buFont typeface="Arial"/>
              <a:buChar char="•"/>
              <a:defRPr sz="300" b="1"/>
            </a:pPr>
            <a:r>
              <a:t>Patient outcome and quality of care will remain integral to patient experience; however, increasing focus on ability to provide a personalized experience  </a:t>
            </a:r>
          </a:p>
          <a:p>
            <a:pPr marL="171450" indent="-171450">
              <a:lnSpc>
                <a:spcPct val="80000"/>
              </a:lnSpc>
              <a:buSzPct val="100000"/>
              <a:buFont typeface="Arial"/>
              <a:buChar char="•"/>
              <a:defRPr sz="300" b="1"/>
            </a:pPr>
            <a:r>
              <a:t>New entrants will continue to challenge and redefine the evolving health care experience</a:t>
            </a:r>
          </a:p>
          <a:p>
            <a:pPr marL="171450" indent="-171450">
              <a:lnSpc>
                <a:spcPct val="80000"/>
              </a:lnSpc>
              <a:buSzPct val="100000"/>
              <a:buFont typeface="Arial"/>
              <a:buChar char="•"/>
              <a:defRPr sz="300" b="1"/>
            </a:pPr>
            <a:endParaRPr/>
          </a:p>
          <a:p>
            <a:pPr>
              <a:lnSpc>
                <a:spcPct val="80000"/>
              </a:lnSpc>
              <a:defRPr sz="300" b="1"/>
            </a:pPr>
            <a:r>
              <a:t>Increased interest in healthcare</a:t>
            </a:r>
          </a:p>
          <a:p>
            <a:pPr lvl="1" indent="457200">
              <a:lnSpc>
                <a:spcPct val="80000"/>
              </a:lnSpc>
              <a:defRPr sz="300"/>
            </a:pPr>
            <a:r>
              <a:t>Big Tech Players</a:t>
            </a:r>
          </a:p>
          <a:p>
            <a:pPr lvl="2" indent="914400">
              <a:lnSpc>
                <a:spcPct val="80000"/>
              </a:lnSpc>
              <a:defRPr sz="300"/>
            </a:pPr>
            <a:r>
              <a:t>Google:</a:t>
            </a:r>
          </a:p>
          <a:p>
            <a:pPr lvl="3" indent="1371600">
              <a:lnSpc>
                <a:spcPct val="80000"/>
              </a:lnSpc>
              <a:defRPr sz="300"/>
            </a:pPr>
            <a:r>
              <a:t>Announced in the Spring that they will focus on healthcare in the next few years</a:t>
            </a:r>
          </a:p>
          <a:p>
            <a:pPr lvl="2" indent="914400">
              <a:lnSpc>
                <a:spcPct val="80000"/>
              </a:lnSpc>
              <a:defRPr sz="300"/>
            </a:pPr>
            <a:r>
              <a:t>Apple: </a:t>
            </a:r>
          </a:p>
          <a:p>
            <a:pPr lvl="3" indent="1371600">
              <a:lnSpc>
                <a:spcPct val="80000"/>
              </a:lnSpc>
              <a:defRPr sz="300"/>
            </a:pPr>
            <a:r>
              <a:rPr u="sng">
                <a:solidFill>
                  <a:srgbClr val="0000FF"/>
                </a:solidFill>
                <a:uFill>
                  <a:solidFill>
                    <a:srgbClr val="0000FF"/>
                  </a:solidFill>
                </a:uFill>
                <a:hlinkClick r:id="rId3"/>
              </a:rPr>
              <a:t>https://intel.sg2.com/-/media/Webinar_PDFs/2018/Sg2-Webinar_Disrupters-to-Watch-in-2018.ashx</a:t>
            </a:r>
            <a:r>
              <a:t> )</a:t>
            </a:r>
          </a:p>
          <a:p>
            <a:pPr lvl="3" indent="1371600">
              <a:lnSpc>
                <a:spcPct val="80000"/>
              </a:lnSpc>
              <a:defRPr sz="300"/>
            </a:pPr>
            <a:r>
              <a:t>Ecosystem development</a:t>
            </a:r>
          </a:p>
          <a:p>
            <a:pPr lvl="3" indent="1371600">
              <a:lnSpc>
                <a:spcPct val="80000"/>
              </a:lnSpc>
              <a:defRPr sz="300"/>
            </a:pPr>
            <a:r>
              <a:t>EHRs</a:t>
            </a:r>
          </a:p>
          <a:p>
            <a:pPr lvl="3" indent="1371600">
              <a:lnSpc>
                <a:spcPct val="80000"/>
              </a:lnSpc>
              <a:defRPr sz="300"/>
            </a:pPr>
            <a:r>
              <a:t>Augmented reality</a:t>
            </a:r>
          </a:p>
          <a:p>
            <a:pPr lvl="2" indent="914400">
              <a:lnSpc>
                <a:spcPct val="80000"/>
              </a:lnSpc>
              <a:defRPr sz="300"/>
            </a:pPr>
            <a:r>
              <a:t>Alphabet </a:t>
            </a:r>
          </a:p>
          <a:p>
            <a:pPr lvl="3" indent="1371600">
              <a:lnSpc>
                <a:spcPct val="80000"/>
              </a:lnSpc>
              <a:defRPr sz="300"/>
            </a:pPr>
            <a:r>
              <a:rPr u="sng">
                <a:solidFill>
                  <a:srgbClr val="0000FF"/>
                </a:solidFill>
                <a:uFill>
                  <a:solidFill>
                    <a:srgbClr val="0000FF"/>
                  </a:solidFill>
                </a:uFill>
                <a:hlinkClick r:id="rId3"/>
              </a:rPr>
              <a:t>https://intel.sg2.com/-/media/Webinar_PDFs/2018/Sg2-Webinar_Disrupters-to-Watch-in-2018.ashx </a:t>
            </a:r>
          </a:p>
          <a:p>
            <a:pPr lvl="3" indent="1371600">
              <a:lnSpc>
                <a:spcPct val="80000"/>
              </a:lnSpc>
              <a:defRPr sz="300"/>
            </a:pPr>
            <a:r>
              <a:t>Enhancements via Product Portfolio and Partnerships</a:t>
            </a:r>
          </a:p>
          <a:p>
            <a:pPr lvl="2" indent="914400">
              <a:lnSpc>
                <a:spcPct val="80000"/>
              </a:lnSpc>
              <a:defRPr sz="300"/>
            </a:pPr>
            <a:r>
              <a:t>Amazon:</a:t>
            </a:r>
          </a:p>
          <a:p>
            <a:pPr lvl="3" indent="1371600">
              <a:lnSpc>
                <a:spcPct val="80000"/>
              </a:lnSpc>
              <a:defRPr sz="300"/>
            </a:pPr>
            <a:r>
              <a:t>Partnership with Merck to develop digital voice-enabled solutions for people living with chronic diseases</a:t>
            </a:r>
          </a:p>
          <a:p>
            <a:pPr lvl="3" indent="1371600">
              <a:lnSpc>
                <a:spcPct val="80000"/>
              </a:lnSpc>
              <a:defRPr sz="300"/>
            </a:pPr>
            <a:r>
              <a:t>Recent entry into OTC and acquisition of medical device licenses</a:t>
            </a:r>
          </a:p>
          <a:p>
            <a:pPr lvl="3" indent="1371600">
              <a:lnSpc>
                <a:spcPct val="80000"/>
              </a:lnSpc>
              <a:defRPr sz="300"/>
            </a:pPr>
            <a:r>
              <a:t>Source: </a:t>
            </a:r>
            <a:r>
              <a:rPr u="sng">
                <a:solidFill>
                  <a:srgbClr val="0000FF"/>
                </a:solidFill>
                <a:uFill>
                  <a:solidFill>
                    <a:srgbClr val="0000FF"/>
                  </a:solidFill>
                </a:uFill>
                <a:hlinkClick r:id="rId4"/>
              </a:rPr>
              <a:t>https://health.oliverwyman.com/2017/12/infographic_amazon.html</a:t>
            </a:r>
          </a:p>
          <a:p>
            <a:pPr lvl="3" indent="1371600">
              <a:lnSpc>
                <a:spcPct val="80000"/>
              </a:lnSpc>
              <a:defRPr sz="300"/>
            </a:pPr>
            <a:r>
              <a:t>Amazon offers a platform and big data </a:t>
            </a:r>
          </a:p>
          <a:p>
            <a:pPr lvl="4" indent="1828800">
              <a:lnSpc>
                <a:spcPct val="80000"/>
              </a:lnSpc>
              <a:defRPr sz="300"/>
            </a:pPr>
            <a:r>
              <a:rPr u="sng">
                <a:solidFill>
                  <a:srgbClr val="0000FF"/>
                </a:solidFill>
                <a:uFill>
                  <a:solidFill>
                    <a:srgbClr val="0000FF"/>
                  </a:solidFill>
                </a:uFill>
                <a:hlinkClick r:id="rId3"/>
              </a:rPr>
              <a:t>https://intel.sg2.com/-/media/Webinar_PDFs/2018/Sg2-Webinar_Disrupters-to-Watch-in-2018.ashx</a:t>
            </a:r>
            <a:r>
              <a:t>  </a:t>
            </a:r>
          </a:p>
          <a:p>
            <a:pPr lvl="4" indent="1828800">
              <a:lnSpc>
                <a:spcPct val="80000"/>
              </a:lnSpc>
              <a:defRPr sz="300"/>
            </a:pPr>
            <a:r>
              <a:t>Consumer behavior and purchasing habits</a:t>
            </a:r>
          </a:p>
          <a:p>
            <a:pPr lvl="4" indent="1828800">
              <a:lnSpc>
                <a:spcPct val="80000"/>
              </a:lnSpc>
              <a:defRPr sz="300"/>
            </a:pPr>
            <a:r>
              <a:t>Echo platform and Alexa digital assistance</a:t>
            </a:r>
          </a:p>
          <a:p>
            <a:pPr lvl="4" indent="1828800">
              <a:lnSpc>
                <a:spcPct val="80000"/>
              </a:lnSpc>
              <a:defRPr sz="300"/>
            </a:pPr>
            <a:r>
              <a:t>Deep expertise in distribution infrastructure</a:t>
            </a:r>
          </a:p>
          <a:p>
            <a:pPr lvl="4" indent="1828800">
              <a:lnSpc>
                <a:spcPct val="80000"/>
              </a:lnSpc>
              <a:defRPr sz="300"/>
            </a:pPr>
            <a:r>
              <a:t>Brick and Morter access points through Whole Foods acquisition</a:t>
            </a:r>
          </a:p>
          <a:p>
            <a:pPr lvl="4" indent="1828800">
              <a:lnSpc>
                <a:spcPct val="80000"/>
              </a:lnSpc>
              <a:defRPr sz="300"/>
            </a:pPr>
            <a:r>
              <a:t>Big data and cloud computing services</a:t>
            </a:r>
          </a:p>
          <a:p>
            <a:pPr lvl="4" indent="1828800">
              <a:lnSpc>
                <a:spcPct val="80000"/>
              </a:lnSpc>
              <a:defRPr sz="300"/>
            </a:pPr>
            <a:r>
              <a:t>Amazon Scribe for transcription services</a:t>
            </a:r>
          </a:p>
          <a:p>
            <a:pPr lvl="4" indent="1828800">
              <a:lnSpc>
                <a:spcPct val="80000"/>
              </a:lnSpc>
              <a:defRPr sz="300"/>
            </a:pPr>
            <a:r>
              <a:t>Amazon Echo for inexpensive telemedicine applications platform</a:t>
            </a:r>
          </a:p>
          <a:p>
            <a:pPr lvl="4" indent="1828800">
              <a:lnSpc>
                <a:spcPct val="80000"/>
              </a:lnSpc>
              <a:defRPr sz="300"/>
            </a:pPr>
            <a:r>
              <a:t>Leverage supply chain distribution capabilities for shipping durable goods</a:t>
            </a:r>
          </a:p>
          <a:p>
            <a:pPr lvl="4" indent="1828800">
              <a:lnSpc>
                <a:spcPct val="80000"/>
              </a:lnSpc>
              <a:defRPr sz="300"/>
            </a:pPr>
            <a:r>
              <a:t>PHR platform development</a:t>
            </a:r>
          </a:p>
          <a:p>
            <a:pPr lvl="4" indent="1828800">
              <a:lnSpc>
                <a:spcPct val="80000"/>
              </a:lnSpc>
              <a:defRPr sz="300"/>
            </a:pPr>
            <a:r>
              <a:t>Cerner/Amazon deal for HealtheIntent</a:t>
            </a:r>
          </a:p>
          <a:p>
            <a:pPr>
              <a:lnSpc>
                <a:spcPct val="80000"/>
              </a:lnSpc>
              <a:defRPr sz="300"/>
            </a:pPr>
            <a:r>
              <a:t> </a:t>
            </a:r>
          </a:p>
          <a:p>
            <a:pPr>
              <a:lnSpc>
                <a:spcPct val="80000"/>
              </a:lnSpc>
              <a:defRPr sz="300" b="1"/>
            </a:pPr>
            <a:r>
              <a:t>Technological Advancements</a:t>
            </a:r>
          </a:p>
          <a:p>
            <a:pPr lvl="1" indent="457200">
              <a:lnSpc>
                <a:spcPct val="80000"/>
              </a:lnSpc>
              <a:defRPr sz="300"/>
            </a:pPr>
            <a:r>
              <a:t>Healthcare AI</a:t>
            </a:r>
          </a:p>
          <a:p>
            <a:pPr lvl="2" indent="914400">
              <a:lnSpc>
                <a:spcPct val="80000"/>
              </a:lnSpc>
              <a:defRPr sz="300"/>
            </a:pPr>
            <a:r>
              <a:rPr u="sng">
                <a:solidFill>
                  <a:srgbClr val="0000FF"/>
                </a:solidFill>
                <a:uFill>
                  <a:solidFill>
                    <a:srgbClr val="0000FF"/>
                  </a:solidFill>
                </a:uFill>
                <a:hlinkClick r:id="rId5"/>
              </a:rPr>
              <a:t>https://newsroom.clevelandclinic.org/2018/10/24/cleveland-clinic-unveils-top-10-medical-innovations-for-2019/ </a:t>
            </a:r>
          </a:p>
          <a:p>
            <a:pPr lvl="3" indent="1371600">
              <a:lnSpc>
                <a:spcPct val="80000"/>
              </a:lnSpc>
              <a:defRPr sz="300"/>
            </a:pPr>
            <a:r>
              <a:t>applications in decision support, image analysis and patient triage</a:t>
            </a:r>
          </a:p>
          <a:p>
            <a:pPr lvl="3" indent="1371600">
              <a:lnSpc>
                <a:spcPct val="80000"/>
              </a:lnSpc>
              <a:defRPr sz="300"/>
            </a:pPr>
            <a:r>
              <a:t>helping physicians make smarter decisions at the point of care, improving the ease and accuracy of viewing patient scans and reducing physician burnout</a:t>
            </a:r>
          </a:p>
          <a:p>
            <a:pPr lvl="1" indent="457200">
              <a:lnSpc>
                <a:spcPct val="80000"/>
              </a:lnSpc>
              <a:defRPr sz="300"/>
            </a:pPr>
            <a:r>
              <a:t>Telehealth</a:t>
            </a:r>
          </a:p>
          <a:p>
            <a:pPr lvl="2" indent="914400">
              <a:lnSpc>
                <a:spcPct val="80000"/>
              </a:lnSpc>
              <a:defRPr sz="300"/>
            </a:pPr>
            <a:r>
              <a:rPr u="sng">
                <a:solidFill>
                  <a:srgbClr val="0000FF"/>
                </a:solidFill>
                <a:uFill>
                  <a:solidFill>
                    <a:srgbClr val="0000FF"/>
                  </a:solidFill>
                </a:uFill>
                <a:hlinkClick r:id="rId6"/>
              </a:rPr>
              <a:t>https://www2.deloitte.com/insights/us/en/multimedia/infographics/virtual-health-care-survey-infographic.html?id=us:2pm:3ta:di4630:awa:lshc:091718:ad1:bombora:desktop:businessinsider </a:t>
            </a:r>
          </a:p>
          <a:p>
            <a:pPr lvl="1" indent="457200">
              <a:lnSpc>
                <a:spcPct val="80000"/>
              </a:lnSpc>
              <a:defRPr sz="300"/>
            </a:pPr>
            <a:r>
              <a:t>Gene Therapies </a:t>
            </a:r>
          </a:p>
          <a:p>
            <a:pPr lvl="2" indent="914400">
              <a:lnSpc>
                <a:spcPct val="80000"/>
              </a:lnSpc>
              <a:defRPr sz="300"/>
            </a:pPr>
            <a:r>
              <a:rPr u="sng">
                <a:solidFill>
                  <a:srgbClr val="0000FF"/>
                </a:solidFill>
                <a:uFill>
                  <a:solidFill>
                    <a:srgbClr val="0000FF"/>
                  </a:solidFill>
                </a:uFill>
                <a:hlinkClick r:id="rId3"/>
              </a:rPr>
              <a:t>https://intel.sg2.com/-/media/Webinar_PDFs/2018/Sg2-Webinar_Disrupters-to-Watch-in-2018.ashx</a:t>
            </a:r>
            <a:r>
              <a:t>   </a:t>
            </a:r>
          </a:p>
          <a:p>
            <a:pPr lvl="3" indent="1371600">
              <a:lnSpc>
                <a:spcPct val="80000"/>
              </a:lnSpc>
              <a:defRPr sz="300"/>
            </a:pPr>
            <a:r>
              <a:t>Will affect infusion and transfusions; volumes at risk</a:t>
            </a:r>
          </a:p>
          <a:p>
            <a:pPr lvl="3" indent="1371600">
              <a:lnSpc>
                <a:spcPct val="80000"/>
              </a:lnSpc>
              <a:defRPr sz="300"/>
            </a:pPr>
            <a:r>
              <a:t>Biologic drug market will offset pharmaceutical companies</a:t>
            </a:r>
          </a:p>
          <a:p>
            <a:pPr lvl="3" indent="1371600">
              <a:lnSpc>
                <a:spcPct val="80000"/>
              </a:lnSpc>
              <a:defRPr sz="300"/>
            </a:pPr>
            <a:r>
              <a:t>High-cost cures will compromise margins for Payers</a:t>
            </a:r>
          </a:p>
          <a:p>
            <a:pPr lvl="3" indent="1371600">
              <a:lnSpc>
                <a:spcPct val="80000"/>
              </a:lnSpc>
              <a:defRPr sz="300"/>
            </a:pPr>
            <a:r>
              <a:t>“if every rare genetic disease had an FDA-approved drug, total costs would exceed $3.5 trillion – the total spent on US healthcare in 2017” </a:t>
            </a:r>
          </a:p>
          <a:p>
            <a:pPr lvl="4" indent="1828800">
              <a:lnSpc>
                <a:spcPct val="80000"/>
              </a:lnSpc>
              <a:defRPr sz="300"/>
            </a:pPr>
            <a:r>
              <a:t>Next steps:</a:t>
            </a:r>
          </a:p>
          <a:p>
            <a:pPr lvl="4" indent="1828800">
              <a:lnSpc>
                <a:spcPct val="80000"/>
              </a:lnSpc>
              <a:defRPr sz="300"/>
            </a:pPr>
            <a:r>
              <a:t>Identify which diseases might be “cured” first by gene therapy – analyze patient flow to identify what referrals/downstream revenues are at risk</a:t>
            </a:r>
          </a:p>
          <a:p>
            <a:pPr lvl="4" indent="1828800">
              <a:lnSpc>
                <a:spcPct val="80000"/>
              </a:lnSpc>
              <a:defRPr sz="300"/>
            </a:pPr>
            <a:r>
              <a:t>Strengthen referral networks</a:t>
            </a:r>
          </a:p>
          <a:p>
            <a:pPr lvl="4" indent="1828800">
              <a:lnSpc>
                <a:spcPct val="80000"/>
              </a:lnSpc>
              <a:defRPr sz="300"/>
            </a:pPr>
            <a:r>
              <a:t>Enact an enterprise wide precision medicine program to screen/ID candidates for gene therapy</a:t>
            </a:r>
          </a:p>
          <a:p>
            <a:pPr lvl="5" indent="2286000">
              <a:lnSpc>
                <a:spcPct val="80000"/>
              </a:lnSpc>
              <a:defRPr sz="300" b="1"/>
            </a:pPr>
            <a:r>
              <a:t>Bolster hematology and hepatology now – these specialties will be hit first</a:t>
            </a:r>
          </a:p>
          <a:p>
            <a:pPr lvl="4" indent="1828800">
              <a:lnSpc>
                <a:spcPct val="80000"/>
              </a:lnSpc>
              <a:defRPr sz="300" b="1"/>
            </a:pPr>
            <a:r>
              <a:t>Biologics, infusions and transfusions will be disrupted</a:t>
            </a:r>
          </a:p>
          <a:p>
            <a:pPr lvl="4" indent="1828800">
              <a:lnSpc>
                <a:spcPct val="80000"/>
              </a:lnSpc>
              <a:defRPr sz="300" b="1"/>
            </a:pPr>
            <a:r>
              <a:t>BMT-like therapies will experience growth opportunities</a:t>
            </a:r>
          </a:p>
          <a:p>
            <a:pPr lvl="1" indent="457200">
              <a:lnSpc>
                <a:spcPct val="80000"/>
              </a:lnSpc>
              <a:defRPr sz="300"/>
            </a:pPr>
            <a:r>
              <a:t>Digital Assistance – companies like Amazon, google, Apple</a:t>
            </a:r>
          </a:p>
          <a:p>
            <a:pPr lvl="2" indent="914400">
              <a:lnSpc>
                <a:spcPct val="80000"/>
              </a:lnSpc>
              <a:defRPr sz="300"/>
            </a:pPr>
            <a:r>
              <a:rPr u="sng">
                <a:solidFill>
                  <a:srgbClr val="0000FF"/>
                </a:solidFill>
                <a:uFill>
                  <a:solidFill>
                    <a:srgbClr val="0000FF"/>
                  </a:solidFill>
                </a:uFill>
                <a:hlinkClick r:id="rId3"/>
              </a:rPr>
              <a:t>https://intel.sg2.com/-/media/Webinar_PDFs/2018/Sg2-Webinar_Disrupters-to-Watch-in-2018.ashx</a:t>
            </a:r>
            <a:r>
              <a:t>    </a:t>
            </a:r>
          </a:p>
          <a:p>
            <a:pPr lvl="3" indent="1371600">
              <a:lnSpc>
                <a:spcPct val="80000"/>
              </a:lnSpc>
              <a:defRPr sz="300"/>
            </a:pPr>
            <a:r>
              <a:t>Increases provider/patient ratio</a:t>
            </a:r>
          </a:p>
          <a:p>
            <a:pPr lvl="3" indent="1371600">
              <a:lnSpc>
                <a:spcPct val="80000"/>
              </a:lnSpc>
              <a:defRPr sz="300"/>
            </a:pPr>
            <a:r>
              <a:t>patients report vital sign data</a:t>
            </a:r>
          </a:p>
          <a:p>
            <a:pPr lvl="3" indent="1371600">
              <a:lnSpc>
                <a:spcPct val="80000"/>
              </a:lnSpc>
              <a:defRPr sz="300"/>
            </a:pPr>
            <a:r>
              <a:t>Provide reminders for medication and exercise</a:t>
            </a:r>
          </a:p>
          <a:p>
            <a:pPr lvl="3" indent="1371600">
              <a:lnSpc>
                <a:spcPct val="80000"/>
              </a:lnSpc>
              <a:defRPr sz="300"/>
            </a:pPr>
            <a:r>
              <a:t>Facilitate patients to call for caregiver help and coordinate transportation </a:t>
            </a:r>
          </a:p>
          <a:p>
            <a:pPr lvl="3" indent="1371600">
              <a:lnSpc>
                <a:spcPct val="80000"/>
              </a:lnSpc>
              <a:defRPr sz="300"/>
            </a:pPr>
            <a:r>
              <a:t>Use hardware to facilitate virtual visits</a:t>
            </a:r>
          </a:p>
          <a:p>
            <a:pPr lvl="3" indent="1371600">
              <a:lnSpc>
                <a:spcPct val="80000"/>
              </a:lnSpc>
              <a:defRPr sz="300"/>
            </a:pPr>
            <a:r>
              <a:t>Reduction in loneliness </a:t>
            </a:r>
          </a:p>
          <a:p>
            <a:pPr lvl="3" indent="1371600">
              <a:lnSpc>
                <a:spcPct val="80000"/>
              </a:lnSpc>
              <a:defRPr sz="300"/>
            </a:pPr>
            <a:r>
              <a:t>Elimination of redundancy for caregivers and improvement in caregiver productivity</a:t>
            </a:r>
          </a:p>
          <a:p>
            <a:pPr lvl="3" indent="1371600">
              <a:lnSpc>
                <a:spcPct val="80000"/>
              </a:lnSpc>
              <a:defRPr sz="300"/>
            </a:pPr>
            <a:r>
              <a:t>Daily medical reports</a:t>
            </a:r>
          </a:p>
          <a:p>
            <a:pPr lvl="3" indent="1371600">
              <a:lnSpc>
                <a:spcPct val="80000"/>
              </a:lnSpc>
              <a:defRPr sz="300"/>
            </a:pPr>
            <a:r>
              <a:t>Patient facing tasks (appointment scheduling)</a:t>
            </a:r>
          </a:p>
          <a:p>
            <a:pPr lvl="3" indent="1371600">
              <a:lnSpc>
                <a:spcPct val="80000"/>
              </a:lnSpc>
              <a:defRPr sz="300"/>
            </a:pPr>
            <a:r>
              <a:t>Physician facing tasks (EHR input)</a:t>
            </a:r>
          </a:p>
          <a:p>
            <a:pPr lvl="3" indent="1371600">
              <a:lnSpc>
                <a:spcPct val="80000"/>
              </a:lnSpc>
              <a:defRPr sz="300"/>
            </a:pPr>
            <a:r>
              <a:t>Administrative: streamline claims processing, allowing for claims to be submitted faster and more accurately, lowering reimbursement denials, delays and appeals</a:t>
            </a:r>
          </a:p>
          <a:p>
            <a:pPr lvl="3" indent="1371600">
              <a:lnSpc>
                <a:spcPct val="80000"/>
              </a:lnSpc>
              <a:defRPr sz="300"/>
            </a:pPr>
            <a:r>
              <a:t>Pricing low, barriers to adoption are low</a:t>
            </a:r>
          </a:p>
          <a:p>
            <a:pPr lvl="1" indent="457200">
              <a:lnSpc>
                <a:spcPct val="80000"/>
              </a:lnSpc>
              <a:defRPr sz="300"/>
            </a:pPr>
            <a:r>
              <a:t>3D Printing</a:t>
            </a:r>
          </a:p>
          <a:p>
            <a:pPr lvl="2" indent="914400">
              <a:lnSpc>
                <a:spcPct val="80000"/>
              </a:lnSpc>
              <a:defRPr sz="300"/>
            </a:pPr>
            <a:r>
              <a:rPr u="sng">
                <a:solidFill>
                  <a:srgbClr val="0000FF"/>
                </a:solidFill>
                <a:uFill>
                  <a:solidFill>
                    <a:srgbClr val="0000FF"/>
                  </a:solidFill>
                </a:uFill>
                <a:hlinkClick r:id="rId5"/>
              </a:rPr>
              <a:t>https://newsroom.clevelandclinic.org/2018/10/24/cleveland-clinic-unveils-top-10-medical-innovations-for-2019/ </a:t>
            </a:r>
          </a:p>
          <a:p>
            <a:pPr lvl="2" indent="914400">
              <a:lnSpc>
                <a:spcPct val="80000"/>
              </a:lnSpc>
              <a:defRPr sz="300"/>
            </a:pPr>
            <a:r>
              <a:t>With 3D printing technology, medical devices can now be matched to the exact specifications of a patient. </a:t>
            </a:r>
          </a:p>
          <a:p>
            <a:pPr lvl="2" indent="914400">
              <a:lnSpc>
                <a:spcPct val="80000"/>
              </a:lnSpc>
              <a:defRPr sz="300"/>
            </a:pPr>
            <a:r>
              <a:t>Designed to be more compatible with an individual’s natural anatomy –  shown greater acceptance by the body, increased comfort and improved performance outcomes </a:t>
            </a:r>
          </a:p>
          <a:p>
            <a:pPr lvl="2" indent="914400">
              <a:lnSpc>
                <a:spcPct val="80000"/>
              </a:lnSpc>
              <a:defRPr sz="300"/>
            </a:pPr>
            <a:r>
              <a:t>minimizing the risk of complication. </a:t>
            </a:r>
          </a:p>
          <a:p>
            <a:pPr lvl="2" indent="914400">
              <a:lnSpc>
                <a:spcPct val="80000"/>
              </a:lnSpc>
              <a:defRPr sz="300"/>
            </a:pPr>
            <a:r>
              <a:t>external prosthetics, cranial/orthopedic implants, and customized airway stents</a:t>
            </a:r>
          </a:p>
          <a:p>
            <a:pPr>
              <a:lnSpc>
                <a:spcPct val="80000"/>
              </a:lnSpc>
              <a:defRPr b="1"/>
            </a:pPr>
            <a:endParaRPr/>
          </a:p>
          <a:p>
            <a:pPr>
              <a:lnSpc>
                <a:spcPct val="80000"/>
              </a:lnSpc>
              <a:defRPr sz="300" b="1"/>
            </a:pPr>
            <a:r>
              <a:t>TRENDS: Key Types of Disruptions</a:t>
            </a:r>
          </a:p>
          <a:p>
            <a:pPr>
              <a:lnSpc>
                <a:spcPct val="80000"/>
              </a:lnSpc>
              <a:defRPr sz="300" u="sng"/>
            </a:pPr>
            <a:r>
              <a:t>Improving Care Delivery/Consumerism</a:t>
            </a:r>
            <a:r>
              <a:rPr u="none"/>
              <a:t>:</a:t>
            </a:r>
            <a:r>
              <a:rPr i="1" u="none"/>
              <a:t> Personalized Health Engagement</a:t>
            </a:r>
          </a:p>
          <a:p>
            <a:pPr lvl="1" indent="457200">
              <a:lnSpc>
                <a:spcPct val="80000"/>
              </a:lnSpc>
              <a:defRPr sz="300"/>
            </a:pPr>
            <a:r>
              <a:t>Accolade – employer-based population health strategies and health plans</a:t>
            </a:r>
          </a:p>
          <a:p>
            <a:pPr lvl="2" indent="914400">
              <a:lnSpc>
                <a:spcPct val="80000"/>
              </a:lnSpc>
              <a:defRPr sz="300" i="1"/>
            </a:pPr>
            <a:r>
              <a:rPr u="sng">
                <a:solidFill>
                  <a:srgbClr val="0000FF"/>
                </a:solidFill>
                <a:uFill>
                  <a:solidFill>
                    <a:srgbClr val="0000FF"/>
                  </a:solidFill>
                </a:uFill>
                <a:hlinkClick r:id="rId7"/>
              </a:rPr>
              <a:t>https://www.accolade.com/</a:t>
            </a:r>
          </a:p>
          <a:p>
            <a:pPr lvl="1" indent="457200">
              <a:lnSpc>
                <a:spcPct val="80000"/>
              </a:lnSpc>
              <a:defRPr sz="300"/>
            </a:pPr>
            <a:r>
              <a:t>Redbrick Health – employer-based health engagement platform; wellness programs</a:t>
            </a:r>
          </a:p>
          <a:p>
            <a:pPr lvl="2" indent="914400">
              <a:lnSpc>
                <a:spcPct val="80000"/>
              </a:lnSpc>
              <a:defRPr sz="300" i="1"/>
            </a:pPr>
            <a:r>
              <a:rPr u="sng">
                <a:solidFill>
                  <a:srgbClr val="0000FF"/>
                </a:solidFill>
                <a:uFill>
                  <a:solidFill>
                    <a:srgbClr val="0000FF"/>
                  </a:solidFill>
                </a:uFill>
                <a:hlinkClick r:id="rId8"/>
              </a:rPr>
              <a:t>https://home.redbrickhealth.com/</a:t>
            </a:r>
          </a:p>
          <a:p>
            <a:pPr lvl="2" indent="914400">
              <a:lnSpc>
                <a:spcPct val="80000"/>
              </a:lnSpc>
              <a:defRPr sz="300" i="1"/>
            </a:pPr>
            <a:r>
              <a:t>Partnered with Virgin Pulse</a:t>
            </a:r>
          </a:p>
          <a:p>
            <a:pPr>
              <a:lnSpc>
                <a:spcPct val="80000"/>
              </a:lnSpc>
              <a:defRPr sz="300" u="sng"/>
            </a:pPr>
            <a:r>
              <a:t>Innovation in Payer Space</a:t>
            </a:r>
            <a:r>
              <a:rPr u="none"/>
              <a:t>:</a:t>
            </a:r>
            <a:r>
              <a:rPr i="1" u="none"/>
              <a:t> Tech-led payers/payers + PBM</a:t>
            </a:r>
          </a:p>
          <a:p>
            <a:pPr lvl="1" indent="457200">
              <a:lnSpc>
                <a:spcPct val="80000"/>
              </a:lnSpc>
              <a:defRPr sz="300"/>
            </a:pPr>
            <a:r>
              <a:t>Oscar Health – MDs on call, concierge service, no referrals, apps &amp; rewards</a:t>
            </a:r>
          </a:p>
          <a:p>
            <a:pPr lvl="2" indent="914400">
              <a:lnSpc>
                <a:spcPct val="80000"/>
              </a:lnSpc>
              <a:defRPr sz="300" i="1"/>
            </a:pPr>
            <a:r>
              <a:rPr u="sng">
                <a:solidFill>
                  <a:srgbClr val="0000FF"/>
                </a:solidFill>
                <a:uFill>
                  <a:solidFill>
                    <a:srgbClr val="0000FF"/>
                  </a:solidFill>
                </a:uFill>
                <a:hlinkClick r:id="rId9"/>
              </a:rPr>
              <a:t>https://www.hioscar.com/ny</a:t>
            </a:r>
          </a:p>
          <a:p>
            <a:pPr lvl="1" indent="457200">
              <a:lnSpc>
                <a:spcPct val="80000"/>
              </a:lnSpc>
              <a:defRPr sz="300"/>
            </a:pPr>
            <a:r>
              <a:t>Clover Health – no cost medicare advantage plans</a:t>
            </a:r>
          </a:p>
          <a:p>
            <a:pPr lvl="2" indent="914400">
              <a:lnSpc>
                <a:spcPct val="80000"/>
              </a:lnSpc>
              <a:defRPr sz="300" i="1"/>
            </a:pPr>
            <a:r>
              <a:rPr u="sng">
                <a:solidFill>
                  <a:srgbClr val="0000FF"/>
                </a:solidFill>
                <a:uFill>
                  <a:solidFill>
                    <a:srgbClr val="0000FF"/>
                  </a:solidFill>
                </a:uFill>
                <a:hlinkClick r:id="rId10"/>
              </a:rPr>
              <a:t>https://www.cloverhealth.com/en/why-clover/about-clover</a:t>
            </a:r>
          </a:p>
          <a:p>
            <a:pPr lvl="1" indent="457200">
              <a:lnSpc>
                <a:spcPct val="80000"/>
              </a:lnSpc>
              <a:defRPr sz="300"/>
            </a:pPr>
            <a:r>
              <a:t>Cigna/Express Scripts – joint insurers and pharmacy benefit managers</a:t>
            </a:r>
          </a:p>
          <a:p>
            <a:pPr lvl="2" indent="914400">
              <a:lnSpc>
                <a:spcPct val="80000"/>
              </a:lnSpc>
              <a:defRPr sz="300" i="1"/>
            </a:pPr>
            <a:r>
              <a:rPr u="sng">
                <a:solidFill>
                  <a:srgbClr val="0000FF"/>
                </a:solidFill>
                <a:uFill>
                  <a:solidFill>
                    <a:srgbClr val="0000FF"/>
                  </a:solidFill>
                </a:uFill>
                <a:hlinkClick r:id="rId11"/>
              </a:rPr>
              <a:t>https://www.advancinghealthcare.com/our-vision</a:t>
            </a:r>
          </a:p>
          <a:p>
            <a:pPr lvl="2" indent="914400">
              <a:lnSpc>
                <a:spcPct val="80000"/>
              </a:lnSpc>
              <a:defRPr sz="300" i="1"/>
            </a:pPr>
            <a:r>
              <a:rPr u="sng">
                <a:solidFill>
                  <a:srgbClr val="0000FF"/>
                </a:solidFill>
                <a:uFill>
                  <a:solidFill>
                    <a:srgbClr val="0000FF"/>
                  </a:solidFill>
                </a:uFill>
                <a:hlinkClick r:id="rId12"/>
              </a:rPr>
              <a:t>https://www.nytimes.com/2018/09/17/health/cigna-express-scripts-merger.html</a:t>
            </a:r>
          </a:p>
          <a:p>
            <a:pPr>
              <a:lnSpc>
                <a:spcPct val="80000"/>
              </a:lnSpc>
              <a:defRPr sz="300" b="1"/>
            </a:pPr>
            <a:endParaRPr u="sng">
              <a:solidFill>
                <a:srgbClr val="0000FF"/>
              </a:solidFill>
              <a:uFill>
                <a:solidFill>
                  <a:srgbClr val="0000FF"/>
                </a:solidFill>
              </a:uFill>
              <a:hlinkClick r:id="rId12"/>
            </a:endParaRPr>
          </a:p>
          <a:p>
            <a:pPr>
              <a:lnSpc>
                <a:spcPct val="80000"/>
              </a:lnSpc>
              <a:defRPr sz="300"/>
            </a:pPr>
            <a:endParaRPr u="sng">
              <a:solidFill>
                <a:srgbClr val="0000FF"/>
              </a:solidFill>
              <a:uFill>
                <a:solidFill>
                  <a:srgbClr val="0000FF"/>
                </a:solidFill>
              </a:uFill>
              <a:hlinkClick r:id="rId1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pic>
        <p:nvPicPr>
          <p:cNvPr id="14" name="Picture 2" descr="Picture 2"/>
          <p:cNvPicPr>
            <a:picLocks noChangeAspect="1"/>
          </p:cNvPicPr>
          <p:nvPr/>
        </p:nvPicPr>
        <p:blipFill>
          <a:blip r:embed="rId2">
            <a:extLst/>
          </a:blip>
          <a:stretch>
            <a:fillRect/>
          </a:stretch>
        </p:blipFill>
        <p:spPr>
          <a:xfrm>
            <a:off x="2743200" y="5846062"/>
            <a:ext cx="3325375" cy="1011939"/>
          </a:xfrm>
          <a:prstGeom prst="rect">
            <a:avLst/>
          </a:prstGeom>
          <a:ln w="12700">
            <a:miter lim="400000"/>
          </a:ln>
        </p:spPr>
      </p:pic>
      <p:sp>
        <p:nvSpPr>
          <p:cNvPr id="15"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3"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94"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95"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10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12"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13"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21"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122" name="Body Level One…"/>
          <p:cNvSpPr txBox="1">
            <a:spLocks noGrp="1"/>
          </p:cNvSpPr>
          <p:nvPr>
            <p:ph type="body" sz="half" idx="1"/>
          </p:nvPr>
        </p:nvSpPr>
        <p:spPr>
          <a:xfrm>
            <a:off x="514350" y="4443676"/>
            <a:ext cx="7886700" cy="1655762"/>
          </a:xfrm>
          <a:prstGeom prst="rect">
            <a:avLst/>
          </a:prstGeom>
        </p:spPr>
        <p:txBody>
          <a:bodyPr/>
          <a:lstStyle>
            <a:lvl1pPr marL="0" indent="0" defTabSz="685800">
              <a:lnSpc>
                <a:spcPct val="90000"/>
              </a:lnSpc>
              <a:buSzTx/>
              <a:buFontTx/>
              <a:buNone/>
              <a:defRPr sz="1800">
                <a:solidFill>
                  <a:srgbClr val="595959"/>
                </a:solidFill>
                <a:latin typeface="Arial"/>
                <a:ea typeface="Arial"/>
                <a:cs typeface="Arial"/>
                <a:sym typeface="Arial"/>
              </a:defRPr>
            </a:lvl1pPr>
            <a:lvl2pPr marL="0" indent="342900" defTabSz="685800">
              <a:lnSpc>
                <a:spcPct val="90000"/>
              </a:lnSpc>
              <a:buSzTx/>
              <a:buFontTx/>
              <a:buNone/>
              <a:defRPr sz="1800">
                <a:solidFill>
                  <a:srgbClr val="595959"/>
                </a:solidFill>
                <a:latin typeface="Arial"/>
                <a:ea typeface="Arial"/>
                <a:cs typeface="Arial"/>
                <a:sym typeface="Arial"/>
              </a:defRPr>
            </a:lvl2pPr>
            <a:lvl3pPr marL="0" indent="685800" defTabSz="685800">
              <a:lnSpc>
                <a:spcPct val="90000"/>
              </a:lnSpc>
              <a:buSzTx/>
              <a:buFontTx/>
              <a:buNone/>
              <a:defRPr sz="1800">
                <a:solidFill>
                  <a:srgbClr val="595959"/>
                </a:solidFill>
                <a:latin typeface="Arial"/>
                <a:ea typeface="Arial"/>
                <a:cs typeface="Arial"/>
                <a:sym typeface="Arial"/>
              </a:defRPr>
            </a:lvl3pPr>
            <a:lvl4pPr marL="0" indent="1028700" defTabSz="685800">
              <a:lnSpc>
                <a:spcPct val="90000"/>
              </a:lnSpc>
              <a:buSzTx/>
              <a:buFontTx/>
              <a:buNone/>
              <a:defRPr sz="1800">
                <a:solidFill>
                  <a:srgbClr val="595959"/>
                </a:solidFill>
                <a:latin typeface="Arial"/>
                <a:ea typeface="Arial"/>
                <a:cs typeface="Arial"/>
                <a:sym typeface="Arial"/>
              </a:defRPr>
            </a:lvl4pPr>
            <a:lvl5pPr marL="0" indent="1371600" defTabSz="685800">
              <a:lnSpc>
                <a:spcPct val="90000"/>
              </a:lnSpc>
              <a:buSzTx/>
              <a:buFontTx/>
              <a:buNone/>
              <a:defRPr sz="18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123" name="Picture 6" descr="Picture 6"/>
          <p:cNvPicPr>
            <a:picLocks noChangeAspect="1"/>
          </p:cNvPicPr>
          <p:nvPr/>
        </p:nvPicPr>
        <p:blipFill>
          <a:blip r:embed="rId2">
            <a:extLst/>
          </a:blip>
          <a:stretch>
            <a:fillRect/>
          </a:stretch>
        </p:blipFill>
        <p:spPr>
          <a:xfrm>
            <a:off x="-2289" y="-2288"/>
            <a:ext cx="9146290" cy="3014994"/>
          </a:xfrm>
          <a:prstGeom prst="rect">
            <a:avLst/>
          </a:prstGeom>
          <a:ln w="12700">
            <a:miter lim="400000"/>
          </a:ln>
        </p:spPr>
      </p:pic>
      <p:pic>
        <p:nvPicPr>
          <p:cNvPr id="124" name="Picture 7" descr="Picture 7"/>
          <p:cNvPicPr>
            <a:picLocks noChangeAspect="1"/>
          </p:cNvPicPr>
          <p:nvPr/>
        </p:nvPicPr>
        <p:blipFill>
          <a:blip r:embed="rId3">
            <a:extLst/>
          </a:blip>
          <a:stretch>
            <a:fillRect/>
          </a:stretch>
        </p:blipFill>
        <p:spPr>
          <a:xfrm>
            <a:off x="514350" y="709512"/>
            <a:ext cx="2770272" cy="1379641"/>
          </a:xfrm>
          <a:prstGeom prst="rect">
            <a:avLst/>
          </a:prstGeom>
          <a:ln w="12700">
            <a:miter lim="400000"/>
          </a:ln>
        </p:spPr>
      </p:pic>
      <p:sp>
        <p:nvSpPr>
          <p:cNvPr id="125" name="Title Text"/>
          <p:cNvSpPr txBox="1">
            <a:spLocks noGrp="1"/>
          </p:cNvSpPr>
          <p:nvPr>
            <p:ph type="title"/>
          </p:nvPr>
        </p:nvSpPr>
        <p:spPr>
          <a:xfrm>
            <a:off x="514350" y="3724505"/>
            <a:ext cx="7886700" cy="703281"/>
          </a:xfrm>
          <a:prstGeom prst="rect">
            <a:avLst/>
          </a:prstGeom>
        </p:spPr>
        <p:txBody>
          <a:bodyPr/>
          <a:lstStyle>
            <a:lvl1pPr algn="l" defTabSz="685800">
              <a:lnSpc>
                <a:spcPct val="90000"/>
              </a:lnSpc>
              <a:defRPr sz="3000" b="1">
                <a:solidFill>
                  <a:srgbClr val="595959"/>
                </a:solidFill>
                <a:latin typeface="Arial"/>
                <a:ea typeface="Arial"/>
                <a:cs typeface="Arial"/>
                <a:sym typeface="Arial"/>
              </a:defRPr>
            </a:lvl1pPr>
          </a:lstStyle>
          <a:p>
            <a:r>
              <a:t>Title Text</a:t>
            </a:r>
          </a:p>
        </p:txBody>
      </p:sp>
      <p:sp>
        <p:nvSpPr>
          <p:cNvPr id="12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33"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134" name="Title Text"/>
          <p:cNvSpPr txBox="1">
            <a:spLocks noGrp="1"/>
          </p:cNvSpPr>
          <p:nvPr>
            <p:ph type="title"/>
          </p:nvPr>
        </p:nvSpPr>
        <p:spPr>
          <a:xfrm>
            <a:off x="296578" y="288124"/>
            <a:ext cx="7886701" cy="597401"/>
          </a:xfrm>
          <a:prstGeom prst="rect">
            <a:avLst/>
          </a:prstGeom>
        </p:spPr>
        <p:txBody>
          <a:bodyPr/>
          <a:lstStyle>
            <a:lvl1pPr algn="l" defTabSz="685800">
              <a:lnSpc>
                <a:spcPct val="90000"/>
              </a:lnSpc>
              <a:defRPr sz="2500" b="1">
                <a:solidFill>
                  <a:srgbClr val="003087"/>
                </a:solidFill>
                <a:latin typeface="Arial"/>
                <a:ea typeface="Arial"/>
                <a:cs typeface="Arial"/>
                <a:sym typeface="Arial"/>
              </a:defRPr>
            </a:lvl1pPr>
          </a:lstStyle>
          <a:p>
            <a:r>
              <a:t>Title Text</a:t>
            </a:r>
          </a:p>
        </p:txBody>
      </p:sp>
      <p:sp>
        <p:nvSpPr>
          <p:cNvPr id="135" name="Body Level One…"/>
          <p:cNvSpPr txBox="1">
            <a:spLocks noGrp="1"/>
          </p:cNvSpPr>
          <p:nvPr>
            <p:ph type="body" idx="1"/>
          </p:nvPr>
        </p:nvSpPr>
        <p:spPr>
          <a:xfrm>
            <a:off x="296578" y="1086480"/>
            <a:ext cx="7886701" cy="4351338"/>
          </a:xfrm>
          <a:prstGeom prst="rect">
            <a:avLst/>
          </a:prstGeom>
        </p:spPr>
        <p:txBody>
          <a:bodyPr/>
          <a:lstStyle>
            <a:lvl1pPr marL="171450" indent="-171450" defTabSz="685800">
              <a:lnSpc>
                <a:spcPct val="90000"/>
              </a:lnSpc>
              <a:buClr>
                <a:srgbClr val="9D2235"/>
              </a:buClr>
              <a:buFontTx/>
              <a:buChar char="▪"/>
              <a:defRPr sz="2100">
                <a:solidFill>
                  <a:srgbClr val="595959"/>
                </a:solidFill>
                <a:latin typeface="Arial"/>
                <a:ea typeface="Arial"/>
                <a:cs typeface="Arial"/>
                <a:sym typeface="Arial"/>
              </a:defRPr>
            </a:lvl1pPr>
            <a:lvl2pPr marL="542925" indent="-200025" defTabSz="685800">
              <a:lnSpc>
                <a:spcPct val="90000"/>
              </a:lnSpc>
              <a:buClr>
                <a:srgbClr val="9D2235"/>
              </a:buClr>
              <a:buFontTx/>
              <a:buChar char="▪"/>
              <a:defRPr sz="2100">
                <a:solidFill>
                  <a:srgbClr val="595959"/>
                </a:solidFill>
                <a:latin typeface="Arial"/>
                <a:ea typeface="Arial"/>
                <a:cs typeface="Arial"/>
                <a:sym typeface="Arial"/>
              </a:defRPr>
            </a:lvl2pPr>
            <a:lvl3pPr marL="925830" indent="-240030" defTabSz="685800">
              <a:lnSpc>
                <a:spcPct val="90000"/>
              </a:lnSpc>
              <a:buClr>
                <a:srgbClr val="9D2235"/>
              </a:buClr>
              <a:buFontTx/>
              <a:buChar char="▪"/>
              <a:defRPr sz="2100">
                <a:solidFill>
                  <a:srgbClr val="595959"/>
                </a:solidFill>
                <a:latin typeface="Arial"/>
                <a:ea typeface="Arial"/>
                <a:cs typeface="Arial"/>
                <a:sym typeface="Arial"/>
              </a:defRPr>
            </a:lvl3pPr>
            <a:lvl4pPr marL="1305657" indent="-276957" defTabSz="685800">
              <a:lnSpc>
                <a:spcPct val="90000"/>
              </a:lnSpc>
              <a:buClr>
                <a:srgbClr val="9D2235"/>
              </a:buClr>
              <a:buFontTx/>
              <a:buChar char="▪"/>
              <a:defRPr sz="2100">
                <a:solidFill>
                  <a:srgbClr val="595959"/>
                </a:solidFill>
                <a:latin typeface="Arial"/>
                <a:ea typeface="Arial"/>
                <a:cs typeface="Arial"/>
                <a:sym typeface="Arial"/>
              </a:defRPr>
            </a:lvl4pPr>
            <a:lvl5pPr marL="1648557" indent="-276957" defTabSz="685800">
              <a:lnSpc>
                <a:spcPct val="90000"/>
              </a:lnSpc>
              <a:buClr>
                <a:srgbClr val="9D2235"/>
              </a:buClr>
              <a:buFontTx/>
              <a:buChar char="▪"/>
              <a:defRPr sz="21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pic>
        <p:nvPicPr>
          <p:cNvPr id="136" name="Picture 6" descr="Picture 6"/>
          <p:cNvPicPr>
            <a:picLocks noChangeAspect="1"/>
          </p:cNvPicPr>
          <p:nvPr/>
        </p:nvPicPr>
        <p:blipFill>
          <a:blip r:embed="rId2">
            <a:extLst/>
          </a:blip>
          <a:stretch>
            <a:fillRect/>
          </a:stretch>
        </p:blipFill>
        <p:spPr>
          <a:xfrm>
            <a:off x="7587253" y="5638774"/>
            <a:ext cx="1357024" cy="673127"/>
          </a:xfrm>
          <a:prstGeom prst="rect">
            <a:avLst/>
          </a:prstGeom>
          <a:ln w="12700">
            <a:miter lim="400000"/>
          </a:ln>
        </p:spPr>
      </p:pic>
      <p:sp>
        <p:nvSpPr>
          <p:cNvPr id="137"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rgbClr val="000000"/>
        </a:solidFill>
        <a:effectLst/>
      </p:bgPr>
    </p:bg>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296578" y="288124"/>
            <a:ext cx="7886701" cy="597401"/>
          </a:xfrm>
          <a:prstGeom prst="rect">
            <a:avLst/>
          </a:prstGeom>
        </p:spPr>
        <p:txBody>
          <a:bodyPr/>
          <a:lstStyle>
            <a:lvl1pPr algn="l" defTabSz="685800">
              <a:lnSpc>
                <a:spcPct val="90000"/>
              </a:lnSpc>
              <a:defRPr sz="2500" b="1">
                <a:solidFill>
                  <a:srgbClr val="003087"/>
                </a:solidFill>
                <a:latin typeface="Arial"/>
                <a:ea typeface="Arial"/>
                <a:cs typeface="Arial"/>
                <a:sym typeface="Arial"/>
              </a:defRPr>
            </a:lvl1pPr>
          </a:lstStyle>
          <a:p>
            <a:r>
              <a:t>Title Text</a:t>
            </a:r>
          </a:p>
        </p:txBody>
      </p:sp>
      <p:sp>
        <p:nvSpPr>
          <p:cNvPr id="145" name="Body Level One…"/>
          <p:cNvSpPr txBox="1">
            <a:spLocks noGrp="1"/>
          </p:cNvSpPr>
          <p:nvPr>
            <p:ph type="body" idx="1"/>
          </p:nvPr>
        </p:nvSpPr>
        <p:spPr>
          <a:xfrm>
            <a:off x="296578" y="1086480"/>
            <a:ext cx="7886701" cy="4351338"/>
          </a:xfrm>
          <a:prstGeom prst="rect">
            <a:avLst/>
          </a:prstGeom>
        </p:spPr>
        <p:txBody>
          <a:bodyPr/>
          <a:lstStyle>
            <a:lvl1pPr marL="171450" indent="-171450" defTabSz="685800">
              <a:lnSpc>
                <a:spcPct val="90000"/>
              </a:lnSpc>
              <a:buClr>
                <a:srgbClr val="9D2235"/>
              </a:buClr>
              <a:buFontTx/>
              <a:buChar char="▪"/>
              <a:defRPr sz="2100">
                <a:solidFill>
                  <a:srgbClr val="595959"/>
                </a:solidFill>
                <a:latin typeface="Arial"/>
                <a:ea typeface="Arial"/>
                <a:cs typeface="Arial"/>
                <a:sym typeface="Arial"/>
              </a:defRPr>
            </a:lvl1pPr>
            <a:lvl2pPr marL="542925" indent="-200025" defTabSz="685800">
              <a:lnSpc>
                <a:spcPct val="90000"/>
              </a:lnSpc>
              <a:buClr>
                <a:srgbClr val="9D2235"/>
              </a:buClr>
              <a:buFontTx/>
              <a:buChar char="▪"/>
              <a:defRPr sz="2100">
                <a:solidFill>
                  <a:srgbClr val="595959"/>
                </a:solidFill>
                <a:latin typeface="Arial"/>
                <a:ea typeface="Arial"/>
                <a:cs typeface="Arial"/>
                <a:sym typeface="Arial"/>
              </a:defRPr>
            </a:lvl2pPr>
            <a:lvl3pPr marL="925830" indent="-240030" defTabSz="685800">
              <a:lnSpc>
                <a:spcPct val="90000"/>
              </a:lnSpc>
              <a:buClr>
                <a:srgbClr val="9D2235"/>
              </a:buClr>
              <a:buFontTx/>
              <a:buChar char="▪"/>
              <a:defRPr sz="2100">
                <a:solidFill>
                  <a:srgbClr val="595959"/>
                </a:solidFill>
                <a:latin typeface="Arial"/>
                <a:ea typeface="Arial"/>
                <a:cs typeface="Arial"/>
                <a:sym typeface="Arial"/>
              </a:defRPr>
            </a:lvl3pPr>
            <a:lvl4pPr marL="1305657" indent="-276957" defTabSz="685800">
              <a:lnSpc>
                <a:spcPct val="90000"/>
              </a:lnSpc>
              <a:buClr>
                <a:srgbClr val="9D2235"/>
              </a:buClr>
              <a:buFontTx/>
              <a:buChar char="▪"/>
              <a:defRPr sz="2100">
                <a:solidFill>
                  <a:srgbClr val="595959"/>
                </a:solidFill>
                <a:latin typeface="Arial"/>
                <a:ea typeface="Arial"/>
                <a:cs typeface="Arial"/>
                <a:sym typeface="Arial"/>
              </a:defRPr>
            </a:lvl4pPr>
            <a:lvl5pPr marL="1648557" indent="-276957" defTabSz="685800">
              <a:lnSpc>
                <a:spcPct val="90000"/>
              </a:lnSpc>
              <a:buClr>
                <a:srgbClr val="9D2235"/>
              </a:buClr>
              <a:buFontTx/>
              <a:buChar char="▪"/>
              <a:defRPr sz="21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53"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154" name="Body Level One…"/>
          <p:cNvSpPr txBox="1">
            <a:spLocks noGrp="1"/>
          </p:cNvSpPr>
          <p:nvPr>
            <p:ph type="body" idx="1"/>
          </p:nvPr>
        </p:nvSpPr>
        <p:spPr>
          <a:xfrm>
            <a:off x="0" y="1"/>
            <a:ext cx="3894021" cy="6564429"/>
          </a:xfrm>
          <a:prstGeom prst="rect">
            <a:avLst/>
          </a:prstGeom>
        </p:spPr>
        <p:txBody>
          <a:bodyPr/>
          <a:lstStyle>
            <a:lvl1pPr marL="0" indent="0" defTabSz="685800">
              <a:lnSpc>
                <a:spcPct val="90000"/>
              </a:lnSpc>
              <a:buSzTx/>
              <a:buFontTx/>
              <a:buNone/>
              <a:defRPr sz="2100"/>
            </a:lvl1pPr>
            <a:lvl2pPr marL="542925" indent="-200025" defTabSz="685800">
              <a:lnSpc>
                <a:spcPct val="90000"/>
              </a:lnSpc>
              <a:buFontTx/>
              <a:buChar char="•"/>
              <a:defRPr sz="2100"/>
            </a:lvl2pPr>
            <a:lvl3pPr marL="925830" indent="-240030" defTabSz="685800">
              <a:lnSpc>
                <a:spcPct val="90000"/>
              </a:lnSpc>
              <a:buFontTx/>
              <a:defRPr sz="2100"/>
            </a:lvl3pPr>
            <a:lvl4pPr marL="1305657" indent="-276957" defTabSz="685800">
              <a:lnSpc>
                <a:spcPct val="90000"/>
              </a:lnSpc>
              <a:buFontTx/>
              <a:buChar char="•"/>
              <a:defRPr sz="2100"/>
            </a:lvl4pPr>
            <a:lvl5pPr marL="1648557" indent="-276957" defTabSz="685800">
              <a:lnSpc>
                <a:spcPct val="90000"/>
              </a:lnSpc>
              <a:buFontTx/>
              <a:buChar char="•"/>
              <a:defRPr sz="2100"/>
            </a:lvl5pPr>
          </a:lstStyle>
          <a:p>
            <a:r>
              <a:t>Body Level One</a:t>
            </a:r>
          </a:p>
          <a:p>
            <a:pPr lvl="1"/>
            <a:r>
              <a:t>Body Level Two</a:t>
            </a:r>
          </a:p>
          <a:p>
            <a:pPr lvl="2"/>
            <a:r>
              <a:t>Body Level Three</a:t>
            </a:r>
          </a:p>
          <a:p>
            <a:pPr lvl="3"/>
            <a:r>
              <a:t>Body Level Four</a:t>
            </a:r>
          </a:p>
          <a:p>
            <a:pPr lvl="4"/>
            <a:r>
              <a:t>Body Level Five</a:t>
            </a:r>
          </a:p>
        </p:txBody>
      </p:sp>
      <p:pic>
        <p:nvPicPr>
          <p:cNvPr id="155" name="Picture 7" descr="Picture 7"/>
          <p:cNvPicPr>
            <a:picLocks noChangeAspect="1"/>
          </p:cNvPicPr>
          <p:nvPr/>
        </p:nvPicPr>
        <p:blipFill>
          <a:blip r:embed="rId2">
            <a:extLst/>
          </a:blip>
          <a:stretch>
            <a:fillRect/>
          </a:stretch>
        </p:blipFill>
        <p:spPr>
          <a:xfrm>
            <a:off x="7587253" y="5638774"/>
            <a:ext cx="1357024" cy="673127"/>
          </a:xfrm>
          <a:prstGeom prst="rect">
            <a:avLst/>
          </a:prstGeom>
          <a:ln w="12700">
            <a:miter lim="400000"/>
          </a:ln>
        </p:spPr>
      </p:pic>
      <p:sp>
        <p:nvSpPr>
          <p:cNvPr id="156" name="Title Text"/>
          <p:cNvSpPr txBox="1">
            <a:spLocks noGrp="1"/>
          </p:cNvSpPr>
          <p:nvPr>
            <p:ph type="title"/>
          </p:nvPr>
        </p:nvSpPr>
        <p:spPr>
          <a:xfrm>
            <a:off x="4129840" y="288124"/>
            <a:ext cx="4814439" cy="597401"/>
          </a:xfrm>
          <a:prstGeom prst="rect">
            <a:avLst/>
          </a:prstGeom>
        </p:spPr>
        <p:txBody>
          <a:bodyPr/>
          <a:lstStyle>
            <a:lvl1pPr algn="l" defTabSz="685800">
              <a:lnSpc>
                <a:spcPct val="90000"/>
              </a:lnSpc>
              <a:defRPr sz="2500" b="1">
                <a:solidFill>
                  <a:srgbClr val="003087"/>
                </a:solidFill>
                <a:latin typeface="Arial"/>
                <a:ea typeface="Arial"/>
                <a:cs typeface="Arial"/>
                <a:sym typeface="Arial"/>
              </a:defRPr>
            </a:lvl1pPr>
          </a:lstStyle>
          <a:p>
            <a:r>
              <a:t>Title Text</a:t>
            </a:r>
          </a:p>
        </p:txBody>
      </p:sp>
      <p:sp>
        <p:nvSpPr>
          <p:cNvPr id="157"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4"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pic>
        <p:nvPicPr>
          <p:cNvPr id="165" name="Picture 4" descr="Picture 4"/>
          <p:cNvPicPr>
            <a:picLocks noChangeAspect="1"/>
          </p:cNvPicPr>
          <p:nvPr/>
        </p:nvPicPr>
        <p:blipFill>
          <a:blip r:embed="rId2">
            <a:extLst/>
          </a:blip>
          <a:stretch>
            <a:fillRect/>
          </a:stretch>
        </p:blipFill>
        <p:spPr>
          <a:xfrm>
            <a:off x="7587253" y="5638774"/>
            <a:ext cx="1357024" cy="673127"/>
          </a:xfrm>
          <a:prstGeom prst="rect">
            <a:avLst/>
          </a:prstGeom>
          <a:ln w="12700">
            <a:miter lim="400000"/>
          </a:ln>
        </p:spPr>
      </p:pic>
      <p:sp>
        <p:nvSpPr>
          <p:cNvPr id="166" name="Body Level One…"/>
          <p:cNvSpPr txBox="1">
            <a:spLocks noGrp="1"/>
          </p:cNvSpPr>
          <p:nvPr>
            <p:ph type="body" idx="1"/>
          </p:nvPr>
        </p:nvSpPr>
        <p:spPr>
          <a:xfrm>
            <a:off x="0" y="1"/>
            <a:ext cx="9144000" cy="6564429"/>
          </a:xfrm>
          <a:prstGeom prst="rect">
            <a:avLst/>
          </a:prstGeom>
        </p:spPr>
        <p:txBody>
          <a:bodyPr/>
          <a:lstStyle>
            <a:lvl1pPr marL="0" indent="0" defTabSz="685800">
              <a:lnSpc>
                <a:spcPct val="90000"/>
              </a:lnSpc>
              <a:buSzTx/>
              <a:buFontTx/>
              <a:buNone/>
              <a:defRPr sz="2100"/>
            </a:lvl1pPr>
            <a:lvl2pPr marL="542925" indent="-200025" defTabSz="685800">
              <a:lnSpc>
                <a:spcPct val="90000"/>
              </a:lnSpc>
              <a:buFontTx/>
              <a:buChar char="•"/>
              <a:defRPr sz="2100"/>
            </a:lvl2pPr>
            <a:lvl3pPr marL="925830" indent="-240030" defTabSz="685800">
              <a:lnSpc>
                <a:spcPct val="90000"/>
              </a:lnSpc>
              <a:buFontTx/>
              <a:defRPr sz="2100"/>
            </a:lvl3pPr>
            <a:lvl4pPr marL="1305657" indent="-276957" defTabSz="685800">
              <a:lnSpc>
                <a:spcPct val="90000"/>
              </a:lnSpc>
              <a:buFontTx/>
              <a:buChar char="•"/>
              <a:defRPr sz="2100"/>
            </a:lvl4pPr>
            <a:lvl5pPr marL="1648557" indent="-276957" defTabSz="685800">
              <a:lnSpc>
                <a:spcPct val="90000"/>
              </a:lnSpc>
              <a:buFontTx/>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174"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pic>
        <p:nvPicPr>
          <p:cNvPr id="175" name="Picture 4" descr="Picture 4"/>
          <p:cNvPicPr>
            <a:picLocks noChangeAspect="1"/>
          </p:cNvPicPr>
          <p:nvPr/>
        </p:nvPicPr>
        <p:blipFill>
          <a:blip r:embed="rId2">
            <a:extLst/>
          </a:blip>
          <a:stretch>
            <a:fillRect/>
          </a:stretch>
        </p:blipFill>
        <p:spPr>
          <a:xfrm>
            <a:off x="7587253" y="5638774"/>
            <a:ext cx="1357024" cy="673127"/>
          </a:xfrm>
          <a:prstGeom prst="rect">
            <a:avLst/>
          </a:prstGeom>
          <a:ln w="12700">
            <a:miter lim="400000"/>
          </a:ln>
        </p:spPr>
      </p:pic>
      <p:sp>
        <p:nvSpPr>
          <p:cNvPr id="176" name="Body Level One…"/>
          <p:cNvSpPr txBox="1">
            <a:spLocks noGrp="1"/>
          </p:cNvSpPr>
          <p:nvPr>
            <p:ph type="body" sz="half" idx="1"/>
          </p:nvPr>
        </p:nvSpPr>
        <p:spPr>
          <a:xfrm>
            <a:off x="548640" y="385011"/>
            <a:ext cx="3833261" cy="5101392"/>
          </a:xfrm>
          <a:prstGeom prst="rect">
            <a:avLst/>
          </a:prstGeom>
          <a:ln w="9525">
            <a:solidFill>
              <a:srgbClr val="808080"/>
            </a:solidFill>
            <a:round/>
          </a:ln>
        </p:spPr>
        <p:txBody>
          <a:bodyPr/>
          <a:lstStyle>
            <a:lvl1pPr marL="0" indent="0" defTabSz="685800">
              <a:lnSpc>
                <a:spcPct val="90000"/>
              </a:lnSpc>
              <a:buSzTx/>
              <a:buFontTx/>
              <a:buNone/>
              <a:defRPr sz="2100"/>
            </a:lvl1pPr>
            <a:lvl2pPr marL="542925" indent="-200025" defTabSz="685800">
              <a:lnSpc>
                <a:spcPct val="90000"/>
              </a:lnSpc>
              <a:buFontTx/>
              <a:buChar char="•"/>
              <a:defRPr sz="2100"/>
            </a:lvl2pPr>
            <a:lvl3pPr marL="925830" indent="-240030" defTabSz="685800">
              <a:lnSpc>
                <a:spcPct val="90000"/>
              </a:lnSpc>
              <a:buFontTx/>
              <a:defRPr sz="2100"/>
            </a:lvl3pPr>
            <a:lvl4pPr marL="1305657" indent="-276957" defTabSz="685800">
              <a:lnSpc>
                <a:spcPct val="90000"/>
              </a:lnSpc>
              <a:buFontTx/>
              <a:buChar char="•"/>
              <a:defRPr sz="2100"/>
            </a:lvl4pPr>
            <a:lvl5pPr marL="1648557" indent="-276957" defTabSz="685800">
              <a:lnSpc>
                <a:spcPct val="90000"/>
              </a:lnSpc>
              <a:buFontTx/>
              <a:buChar char="•"/>
              <a:defRPr sz="2100"/>
            </a:lvl5pPr>
          </a:lstStyle>
          <a:p>
            <a:r>
              <a:t>Body Level One</a:t>
            </a:r>
          </a:p>
          <a:p>
            <a:pPr lvl="1"/>
            <a:r>
              <a:t>Body Level Two</a:t>
            </a:r>
          </a:p>
          <a:p>
            <a:pPr lvl="2"/>
            <a:r>
              <a:t>Body Level Three</a:t>
            </a:r>
          </a:p>
          <a:p>
            <a:pPr lvl="3"/>
            <a:r>
              <a:t>Body Level Four</a:t>
            </a:r>
          </a:p>
          <a:p>
            <a:pPr lvl="4"/>
            <a:r>
              <a:t>Body Level Five</a:t>
            </a:r>
          </a:p>
        </p:txBody>
      </p:sp>
      <p:sp>
        <p:nvSpPr>
          <p:cNvPr id="177"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184"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185" name="Slide Number"/>
          <p:cNvSpPr txBox="1">
            <a:spLocks noGrp="1"/>
          </p:cNvSpPr>
          <p:nvPr>
            <p:ph type="sldNum" sz="quarter" idx="2"/>
          </p:nvPr>
        </p:nvSpPr>
        <p:spPr>
          <a:xfrm>
            <a:off x="8382768" y="6475414"/>
            <a:ext cx="132582" cy="127001"/>
          </a:xfrm>
          <a:prstGeom prst="rect">
            <a:avLst/>
          </a:prstGeom>
        </p:spPr>
        <p:txBody>
          <a:bodyPr lIns="0" tIns="0" rIns="0" bIns="0"/>
          <a:lstStyle>
            <a:lvl1pPr>
              <a:defRPr sz="9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Blank 0">
    <p:bg>
      <p:bgPr>
        <a:solidFill>
          <a:srgbClr val="000000"/>
        </a:solidFill>
        <a:effectLst/>
      </p:bgPr>
    </p:bg>
    <p:spTree>
      <p:nvGrpSpPr>
        <p:cNvPr id="1" name=""/>
        <p:cNvGrpSpPr/>
        <p:nvPr/>
      </p:nvGrpSpPr>
      <p:grpSpPr>
        <a:xfrm>
          <a:off x="0" y="0"/>
          <a:ext cx="0" cy="0"/>
          <a:chOff x="0" y="0"/>
          <a:chExt cx="0" cy="0"/>
        </a:xfrm>
      </p:grpSpPr>
      <p:sp>
        <p:nvSpPr>
          <p:cNvPr id="192" name="Slide Number"/>
          <p:cNvSpPr txBox="1">
            <a:spLocks noGrp="1"/>
          </p:cNvSpPr>
          <p:nvPr>
            <p:ph type="sldNum" sz="quarter" idx="2"/>
          </p:nvPr>
        </p:nvSpPr>
        <p:spPr>
          <a:xfrm>
            <a:off x="8382768" y="6475414"/>
            <a:ext cx="132582" cy="127001"/>
          </a:xfrm>
          <a:prstGeom prst="rect">
            <a:avLst/>
          </a:prstGeom>
        </p:spPr>
        <p:txBody>
          <a:bodyPr lIns="0" tIns="0" rIns="0" bIns="0"/>
          <a:lstStyle>
            <a:lvl1pPr>
              <a:defRPr sz="9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199"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200" name="Body Level One…"/>
          <p:cNvSpPr txBox="1">
            <a:spLocks noGrp="1"/>
          </p:cNvSpPr>
          <p:nvPr>
            <p:ph type="body" sz="quarter" idx="1"/>
          </p:nvPr>
        </p:nvSpPr>
        <p:spPr>
          <a:xfrm>
            <a:off x="430307" y="174568"/>
            <a:ext cx="5576047" cy="189116"/>
          </a:xfrm>
          <a:prstGeom prst="rect">
            <a:avLst/>
          </a:prstGeom>
        </p:spPr>
        <p:txBody>
          <a:bodyPr/>
          <a:lstStyle>
            <a:lvl1pPr marL="0" indent="0" defTabSz="685800">
              <a:lnSpc>
                <a:spcPct val="90000"/>
              </a:lnSpc>
              <a:buSzTx/>
              <a:buFontTx/>
              <a:buNone/>
              <a:defRPr sz="500">
                <a:solidFill>
                  <a:srgbClr val="DAE3F3"/>
                </a:solidFill>
              </a:defRPr>
            </a:lvl1pPr>
            <a:lvl2pPr marL="390525" indent="-47625" defTabSz="685800">
              <a:lnSpc>
                <a:spcPct val="90000"/>
              </a:lnSpc>
              <a:buFontTx/>
              <a:buChar char="•"/>
              <a:defRPr sz="500">
                <a:solidFill>
                  <a:srgbClr val="DAE3F3"/>
                </a:solidFill>
              </a:defRPr>
            </a:lvl2pPr>
            <a:lvl3pPr marL="742950" indent="-57150" defTabSz="685800">
              <a:lnSpc>
                <a:spcPct val="90000"/>
              </a:lnSpc>
              <a:buFontTx/>
              <a:defRPr sz="500">
                <a:solidFill>
                  <a:srgbClr val="DAE3F3"/>
                </a:solidFill>
              </a:defRPr>
            </a:lvl3pPr>
            <a:lvl4pPr marL="1094642" indent="-65942" defTabSz="685800">
              <a:lnSpc>
                <a:spcPct val="90000"/>
              </a:lnSpc>
              <a:buFontTx/>
              <a:buChar char="•"/>
              <a:defRPr sz="500">
                <a:solidFill>
                  <a:srgbClr val="DAE3F3"/>
                </a:solidFill>
              </a:defRPr>
            </a:lvl4pPr>
            <a:lvl5pPr marL="1437542" indent="-65942" defTabSz="685800">
              <a:lnSpc>
                <a:spcPct val="90000"/>
              </a:lnSpc>
              <a:buFontTx/>
              <a:buChar char="•"/>
              <a:defRPr sz="500">
                <a:solidFill>
                  <a:srgbClr val="DAE3F3"/>
                </a:solidFill>
              </a:defRPr>
            </a:lvl5pPr>
          </a:lstStyle>
          <a:p>
            <a:r>
              <a:t>Body Level One</a:t>
            </a:r>
          </a:p>
          <a:p>
            <a:pPr lvl="1"/>
            <a:r>
              <a:t>Body Level Two</a:t>
            </a:r>
          </a:p>
          <a:p>
            <a:pPr lvl="2"/>
            <a:r>
              <a:t>Body Level Three</a:t>
            </a:r>
          </a:p>
          <a:p>
            <a:pPr lvl="3"/>
            <a:r>
              <a:t>Body Level Four</a:t>
            </a:r>
          </a:p>
          <a:p>
            <a:pPr lvl="4"/>
            <a:r>
              <a:t>Body Level Five</a:t>
            </a:r>
          </a:p>
        </p:txBody>
      </p:sp>
      <p:sp>
        <p:nvSpPr>
          <p:cNvPr id="201"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3_Blank 0">
    <p:bg>
      <p:bgPr>
        <a:solidFill>
          <a:srgbClr val="000000"/>
        </a:solidFill>
        <a:effectLst/>
      </p:bgPr>
    </p:bg>
    <p:spTree>
      <p:nvGrpSpPr>
        <p:cNvPr id="1" name=""/>
        <p:cNvGrpSpPr/>
        <p:nvPr/>
      </p:nvGrpSpPr>
      <p:grpSpPr>
        <a:xfrm>
          <a:off x="0" y="0"/>
          <a:ext cx="0" cy="0"/>
          <a:chOff x="0" y="0"/>
          <a:chExt cx="0" cy="0"/>
        </a:xfrm>
      </p:grpSpPr>
      <p:sp>
        <p:nvSpPr>
          <p:cNvPr id="208" name="Body Level One…"/>
          <p:cNvSpPr txBox="1">
            <a:spLocks noGrp="1"/>
          </p:cNvSpPr>
          <p:nvPr>
            <p:ph type="body" sz="quarter" idx="1"/>
          </p:nvPr>
        </p:nvSpPr>
        <p:spPr>
          <a:xfrm>
            <a:off x="430307" y="174568"/>
            <a:ext cx="5576047" cy="189116"/>
          </a:xfrm>
          <a:prstGeom prst="rect">
            <a:avLst/>
          </a:prstGeom>
        </p:spPr>
        <p:txBody>
          <a:bodyPr/>
          <a:lstStyle>
            <a:lvl1pPr marL="0" indent="0" defTabSz="685800">
              <a:lnSpc>
                <a:spcPct val="90000"/>
              </a:lnSpc>
              <a:buSzTx/>
              <a:buFontTx/>
              <a:buNone/>
              <a:defRPr sz="500">
                <a:solidFill>
                  <a:srgbClr val="DAE3F3"/>
                </a:solidFill>
              </a:defRPr>
            </a:lvl1pPr>
            <a:lvl2pPr marL="390525" indent="-47625" defTabSz="685800">
              <a:lnSpc>
                <a:spcPct val="90000"/>
              </a:lnSpc>
              <a:buFontTx/>
              <a:buChar char="•"/>
              <a:defRPr sz="500">
                <a:solidFill>
                  <a:srgbClr val="DAE3F3"/>
                </a:solidFill>
              </a:defRPr>
            </a:lvl2pPr>
            <a:lvl3pPr marL="742950" indent="-57150" defTabSz="685800">
              <a:lnSpc>
                <a:spcPct val="90000"/>
              </a:lnSpc>
              <a:buFontTx/>
              <a:defRPr sz="500">
                <a:solidFill>
                  <a:srgbClr val="DAE3F3"/>
                </a:solidFill>
              </a:defRPr>
            </a:lvl3pPr>
            <a:lvl4pPr marL="1094642" indent="-65942" defTabSz="685800">
              <a:lnSpc>
                <a:spcPct val="90000"/>
              </a:lnSpc>
              <a:buFontTx/>
              <a:buChar char="•"/>
              <a:defRPr sz="500">
                <a:solidFill>
                  <a:srgbClr val="DAE3F3"/>
                </a:solidFill>
              </a:defRPr>
            </a:lvl4pPr>
            <a:lvl5pPr marL="1437542" indent="-65942" defTabSz="685800">
              <a:lnSpc>
                <a:spcPct val="90000"/>
              </a:lnSpc>
              <a:buFontTx/>
              <a:buChar char="•"/>
              <a:defRPr sz="500">
                <a:solidFill>
                  <a:srgbClr val="DAE3F3"/>
                </a:solidFill>
              </a:defRPr>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16" name="Rectangle 6"/>
          <p:cNvSpPr/>
          <p:nvPr/>
        </p:nvSpPr>
        <p:spPr>
          <a:xfrm>
            <a:off x="0" y="6566716"/>
            <a:ext cx="9144001" cy="291286"/>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217" name="Title Text"/>
          <p:cNvSpPr txBox="1">
            <a:spLocks noGrp="1"/>
          </p:cNvSpPr>
          <p:nvPr>
            <p:ph type="title"/>
          </p:nvPr>
        </p:nvSpPr>
        <p:spPr>
          <a:xfrm>
            <a:off x="722312" y="4406903"/>
            <a:ext cx="7772401" cy="1362076"/>
          </a:xfrm>
          <a:prstGeom prst="rect">
            <a:avLst/>
          </a:prstGeom>
        </p:spPr>
        <p:txBody>
          <a:bodyPr anchor="t"/>
          <a:lstStyle>
            <a:lvl1pPr algn="l" defTabSz="685800">
              <a:lnSpc>
                <a:spcPct val="90000"/>
              </a:lnSpc>
              <a:defRPr sz="3000" cap="all">
                <a:latin typeface="Calibri Light"/>
                <a:ea typeface="Calibri Light"/>
                <a:cs typeface="Calibri Light"/>
                <a:sym typeface="Calibri Light"/>
              </a:defRPr>
            </a:lvl1pPr>
          </a:lstStyle>
          <a:p>
            <a:r>
              <a:t>Title Text</a:t>
            </a:r>
          </a:p>
        </p:txBody>
      </p:sp>
      <p:sp>
        <p:nvSpPr>
          <p:cNvPr id="218" name="Body Level One…"/>
          <p:cNvSpPr txBox="1">
            <a:spLocks noGrp="1"/>
          </p:cNvSpPr>
          <p:nvPr>
            <p:ph type="body" sz="quarter" idx="1"/>
          </p:nvPr>
        </p:nvSpPr>
        <p:spPr>
          <a:xfrm>
            <a:off x="722312" y="2906713"/>
            <a:ext cx="7772401" cy="1500188"/>
          </a:xfrm>
          <a:prstGeom prst="rect">
            <a:avLst/>
          </a:prstGeom>
        </p:spPr>
        <p:txBody>
          <a:bodyPr anchor="b"/>
          <a:lstStyle>
            <a:lvl1pPr marL="0" indent="0" defTabSz="685800">
              <a:lnSpc>
                <a:spcPct val="90000"/>
              </a:lnSpc>
              <a:buSzTx/>
              <a:buFontTx/>
              <a:buNone/>
              <a:defRPr sz="1500"/>
            </a:lvl1pPr>
            <a:lvl2pPr marL="0" indent="342860" defTabSz="685800">
              <a:lnSpc>
                <a:spcPct val="90000"/>
              </a:lnSpc>
              <a:buSzTx/>
              <a:buFontTx/>
              <a:buNone/>
              <a:defRPr sz="1500"/>
            </a:lvl2pPr>
            <a:lvl3pPr marL="0" indent="685720" defTabSz="685800">
              <a:lnSpc>
                <a:spcPct val="90000"/>
              </a:lnSpc>
              <a:buSzTx/>
              <a:buFontTx/>
              <a:buNone/>
              <a:defRPr sz="1500"/>
            </a:lvl3pPr>
            <a:lvl4pPr marL="0" indent="1028580" defTabSz="685800">
              <a:lnSpc>
                <a:spcPct val="90000"/>
              </a:lnSpc>
              <a:buSzTx/>
              <a:buFontTx/>
              <a:buNone/>
              <a:defRPr sz="1500"/>
            </a:lvl4pPr>
            <a:lvl5pPr marL="0" indent="1371440" defTabSz="685800">
              <a:lnSpc>
                <a:spcPct val="90000"/>
              </a:lnSpc>
              <a:buSzTx/>
              <a:buFontTx/>
              <a:buNone/>
              <a:defRPr sz="1500"/>
            </a:lvl5p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0">
    <p:bg>
      <p:bgPr>
        <a:solidFill>
          <a:srgbClr val="000000"/>
        </a:solidFill>
        <a:effectLst/>
      </p:bgPr>
    </p:bg>
    <p:spTree>
      <p:nvGrpSpPr>
        <p:cNvPr id="1" name=""/>
        <p:cNvGrpSpPr/>
        <p:nvPr/>
      </p:nvGrpSpPr>
      <p:grpSpPr>
        <a:xfrm>
          <a:off x="0" y="0"/>
          <a:ext cx="0" cy="0"/>
          <a:chOff x="0" y="0"/>
          <a:chExt cx="0" cy="0"/>
        </a:xfrm>
      </p:grpSpPr>
      <p:sp>
        <p:nvSpPr>
          <p:cNvPr id="226" name="Title Text"/>
          <p:cNvSpPr txBox="1">
            <a:spLocks noGrp="1"/>
          </p:cNvSpPr>
          <p:nvPr>
            <p:ph type="title"/>
          </p:nvPr>
        </p:nvSpPr>
        <p:spPr>
          <a:xfrm>
            <a:off x="722312" y="4406903"/>
            <a:ext cx="7772401" cy="1362076"/>
          </a:xfrm>
          <a:prstGeom prst="rect">
            <a:avLst/>
          </a:prstGeom>
        </p:spPr>
        <p:txBody>
          <a:bodyPr anchor="t"/>
          <a:lstStyle>
            <a:lvl1pPr algn="l" defTabSz="685800">
              <a:lnSpc>
                <a:spcPct val="90000"/>
              </a:lnSpc>
              <a:defRPr sz="3000" cap="all">
                <a:latin typeface="Calibri Light"/>
                <a:ea typeface="Calibri Light"/>
                <a:cs typeface="Calibri Light"/>
                <a:sym typeface="Calibri Light"/>
              </a:defRPr>
            </a:lvl1pPr>
          </a:lstStyle>
          <a:p>
            <a:r>
              <a:t>Title Text</a:t>
            </a:r>
          </a:p>
        </p:txBody>
      </p:sp>
      <p:sp>
        <p:nvSpPr>
          <p:cNvPr id="227" name="Body Level One…"/>
          <p:cNvSpPr txBox="1">
            <a:spLocks noGrp="1"/>
          </p:cNvSpPr>
          <p:nvPr>
            <p:ph type="body" sz="quarter" idx="1"/>
          </p:nvPr>
        </p:nvSpPr>
        <p:spPr>
          <a:xfrm>
            <a:off x="722312" y="2906713"/>
            <a:ext cx="7772401" cy="1500188"/>
          </a:xfrm>
          <a:prstGeom prst="rect">
            <a:avLst/>
          </a:prstGeom>
        </p:spPr>
        <p:txBody>
          <a:bodyPr anchor="b"/>
          <a:lstStyle>
            <a:lvl1pPr marL="0" indent="0" defTabSz="685800">
              <a:lnSpc>
                <a:spcPct val="90000"/>
              </a:lnSpc>
              <a:buSzTx/>
              <a:buFontTx/>
              <a:buNone/>
              <a:defRPr sz="1500"/>
            </a:lvl1pPr>
            <a:lvl2pPr marL="0" indent="342860" defTabSz="685800">
              <a:lnSpc>
                <a:spcPct val="90000"/>
              </a:lnSpc>
              <a:buSzTx/>
              <a:buFontTx/>
              <a:buNone/>
              <a:defRPr sz="1500"/>
            </a:lvl2pPr>
            <a:lvl3pPr marL="0" indent="685720" defTabSz="685800">
              <a:lnSpc>
                <a:spcPct val="90000"/>
              </a:lnSpc>
              <a:buSzTx/>
              <a:buFontTx/>
              <a:buNone/>
              <a:defRPr sz="1500"/>
            </a:lvl3pPr>
            <a:lvl4pPr marL="0" indent="1028580" defTabSz="685800">
              <a:lnSpc>
                <a:spcPct val="90000"/>
              </a:lnSpc>
              <a:buSzTx/>
              <a:buFontTx/>
              <a:buNone/>
              <a:defRPr sz="1500"/>
            </a:lvl4pPr>
            <a:lvl5pPr marL="0" indent="1371440" defTabSz="685800">
              <a:lnSpc>
                <a:spcPct val="90000"/>
              </a:lnSpc>
              <a:buSzTx/>
              <a:buFontTx/>
              <a:buNone/>
              <a:defRPr sz="1500"/>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35"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pic>
        <p:nvPicPr>
          <p:cNvPr id="236" name="Picture 7" descr="Picture 7"/>
          <p:cNvPicPr>
            <a:picLocks noChangeAspect="1"/>
          </p:cNvPicPr>
          <p:nvPr/>
        </p:nvPicPr>
        <p:blipFill>
          <a:blip r:embed="rId2">
            <a:extLst/>
          </a:blip>
          <a:stretch>
            <a:fillRect/>
          </a:stretch>
        </p:blipFill>
        <p:spPr>
          <a:xfrm>
            <a:off x="-1588" y="-1588"/>
            <a:ext cx="9145589" cy="3014664"/>
          </a:xfrm>
          <a:prstGeom prst="rect">
            <a:avLst/>
          </a:prstGeom>
          <a:ln w="12700">
            <a:miter lim="400000"/>
          </a:ln>
        </p:spPr>
      </p:pic>
      <p:pic>
        <p:nvPicPr>
          <p:cNvPr id="237" name="Picture 8" descr="Picture 8"/>
          <p:cNvPicPr>
            <a:picLocks noChangeAspect="1"/>
          </p:cNvPicPr>
          <p:nvPr/>
        </p:nvPicPr>
        <p:blipFill>
          <a:blip r:embed="rId3">
            <a:extLst/>
          </a:blip>
          <a:stretch>
            <a:fillRect/>
          </a:stretch>
        </p:blipFill>
        <p:spPr>
          <a:xfrm>
            <a:off x="514350" y="709615"/>
            <a:ext cx="2770189" cy="1379538"/>
          </a:xfrm>
          <a:prstGeom prst="rect">
            <a:avLst/>
          </a:prstGeom>
          <a:ln w="12700">
            <a:miter lim="400000"/>
          </a:ln>
        </p:spPr>
      </p:pic>
      <p:sp>
        <p:nvSpPr>
          <p:cNvPr id="238" name="Body Level One…"/>
          <p:cNvSpPr txBox="1">
            <a:spLocks noGrp="1"/>
          </p:cNvSpPr>
          <p:nvPr>
            <p:ph type="body" sz="half" idx="1"/>
          </p:nvPr>
        </p:nvSpPr>
        <p:spPr>
          <a:xfrm>
            <a:off x="514350" y="4443676"/>
            <a:ext cx="7886700" cy="1655762"/>
          </a:xfrm>
          <a:prstGeom prst="rect">
            <a:avLst/>
          </a:prstGeom>
        </p:spPr>
        <p:txBody>
          <a:bodyPr/>
          <a:lstStyle>
            <a:lvl1pPr marL="0" indent="0" defTabSz="514350">
              <a:lnSpc>
                <a:spcPct val="90000"/>
              </a:lnSpc>
              <a:spcBef>
                <a:spcPts val="500"/>
              </a:spcBef>
              <a:buSzTx/>
              <a:buFontTx/>
              <a:buNone/>
              <a:defRPr sz="1400">
                <a:solidFill>
                  <a:srgbClr val="595959"/>
                </a:solidFill>
                <a:latin typeface="Arial"/>
                <a:ea typeface="Arial"/>
                <a:cs typeface="Arial"/>
                <a:sym typeface="Arial"/>
              </a:defRPr>
            </a:lvl1pPr>
            <a:lvl2pPr marL="0" indent="257175" defTabSz="514350">
              <a:lnSpc>
                <a:spcPct val="90000"/>
              </a:lnSpc>
              <a:spcBef>
                <a:spcPts val="500"/>
              </a:spcBef>
              <a:buSzTx/>
              <a:buFontTx/>
              <a:buNone/>
              <a:defRPr sz="1400">
                <a:solidFill>
                  <a:srgbClr val="595959"/>
                </a:solidFill>
                <a:latin typeface="Arial"/>
                <a:ea typeface="Arial"/>
                <a:cs typeface="Arial"/>
                <a:sym typeface="Arial"/>
              </a:defRPr>
            </a:lvl2pPr>
            <a:lvl3pPr marL="0" indent="514350" defTabSz="514350">
              <a:lnSpc>
                <a:spcPct val="90000"/>
              </a:lnSpc>
              <a:spcBef>
                <a:spcPts val="500"/>
              </a:spcBef>
              <a:buSzTx/>
              <a:buFontTx/>
              <a:buNone/>
              <a:defRPr sz="1400">
                <a:solidFill>
                  <a:srgbClr val="595959"/>
                </a:solidFill>
                <a:latin typeface="Arial"/>
                <a:ea typeface="Arial"/>
                <a:cs typeface="Arial"/>
                <a:sym typeface="Arial"/>
              </a:defRPr>
            </a:lvl3pPr>
            <a:lvl4pPr marL="0" indent="771525" defTabSz="514350">
              <a:lnSpc>
                <a:spcPct val="90000"/>
              </a:lnSpc>
              <a:spcBef>
                <a:spcPts val="500"/>
              </a:spcBef>
              <a:buSzTx/>
              <a:buFontTx/>
              <a:buNone/>
              <a:defRPr sz="1400">
                <a:solidFill>
                  <a:srgbClr val="595959"/>
                </a:solidFill>
                <a:latin typeface="Arial"/>
                <a:ea typeface="Arial"/>
                <a:cs typeface="Arial"/>
                <a:sym typeface="Arial"/>
              </a:defRPr>
            </a:lvl4pPr>
            <a:lvl5pPr marL="0" indent="1028700" defTabSz="514350">
              <a:lnSpc>
                <a:spcPct val="90000"/>
              </a:lnSpc>
              <a:spcBef>
                <a:spcPts val="500"/>
              </a:spcBef>
              <a:buSzTx/>
              <a:buFontTx/>
              <a:buNone/>
              <a:defRPr sz="14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39" name="Title Text"/>
          <p:cNvSpPr txBox="1">
            <a:spLocks noGrp="1"/>
          </p:cNvSpPr>
          <p:nvPr>
            <p:ph type="title"/>
          </p:nvPr>
        </p:nvSpPr>
        <p:spPr>
          <a:xfrm>
            <a:off x="514350" y="3724507"/>
            <a:ext cx="7886700" cy="703280"/>
          </a:xfrm>
          <a:prstGeom prst="rect">
            <a:avLst/>
          </a:prstGeom>
        </p:spPr>
        <p:txBody>
          <a:bodyPr/>
          <a:lstStyle>
            <a:lvl1pPr algn="l" defTabSz="514350">
              <a:lnSpc>
                <a:spcPct val="90000"/>
              </a:lnSpc>
              <a:defRPr sz="2200" b="1">
                <a:solidFill>
                  <a:srgbClr val="595959"/>
                </a:solidFill>
                <a:latin typeface="Arial"/>
                <a:ea typeface="Arial"/>
                <a:cs typeface="Arial"/>
                <a:sym typeface="Arial"/>
              </a:defRPr>
            </a:lvl1pPr>
          </a:lstStyle>
          <a:p>
            <a:r>
              <a:t>Title Text</a:t>
            </a:r>
          </a:p>
        </p:txBody>
      </p:sp>
      <p:sp>
        <p:nvSpPr>
          <p:cNvPr id="240"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47"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pic>
        <p:nvPicPr>
          <p:cNvPr id="248" name="Picture 7" descr="Picture 7"/>
          <p:cNvPicPr>
            <a:picLocks noChangeAspect="1"/>
          </p:cNvPicPr>
          <p:nvPr/>
        </p:nvPicPr>
        <p:blipFill>
          <a:blip r:embed="rId2">
            <a:extLst/>
          </a:blip>
          <a:stretch>
            <a:fillRect/>
          </a:stretch>
        </p:blipFill>
        <p:spPr>
          <a:xfrm>
            <a:off x="7586664" y="5638800"/>
            <a:ext cx="1357313" cy="673100"/>
          </a:xfrm>
          <a:prstGeom prst="rect">
            <a:avLst/>
          </a:prstGeom>
          <a:ln w="12700">
            <a:miter lim="400000"/>
          </a:ln>
        </p:spPr>
      </p:pic>
      <p:sp>
        <p:nvSpPr>
          <p:cNvPr id="249" name="Title Text"/>
          <p:cNvSpPr txBox="1">
            <a:spLocks noGrp="1"/>
          </p:cNvSpPr>
          <p:nvPr>
            <p:ph type="title"/>
          </p:nvPr>
        </p:nvSpPr>
        <p:spPr>
          <a:xfrm>
            <a:off x="296578" y="288125"/>
            <a:ext cx="7886701" cy="597402"/>
          </a:xfrm>
          <a:prstGeom prst="rect">
            <a:avLst/>
          </a:prstGeom>
        </p:spPr>
        <p:txBody>
          <a:bodyPr/>
          <a:lstStyle>
            <a:lvl1pPr algn="l" defTabSz="514350">
              <a:lnSpc>
                <a:spcPct val="90000"/>
              </a:lnSpc>
              <a:defRPr sz="1900" b="1">
                <a:solidFill>
                  <a:srgbClr val="003087"/>
                </a:solidFill>
                <a:latin typeface="Arial"/>
                <a:ea typeface="Arial"/>
                <a:cs typeface="Arial"/>
                <a:sym typeface="Arial"/>
              </a:defRPr>
            </a:lvl1pPr>
          </a:lstStyle>
          <a:p>
            <a:r>
              <a:t>Title Text</a:t>
            </a:r>
          </a:p>
        </p:txBody>
      </p:sp>
      <p:sp>
        <p:nvSpPr>
          <p:cNvPr id="250" name="Body Level One…"/>
          <p:cNvSpPr txBox="1">
            <a:spLocks noGrp="1"/>
          </p:cNvSpPr>
          <p:nvPr>
            <p:ph type="body" idx="1"/>
          </p:nvPr>
        </p:nvSpPr>
        <p:spPr>
          <a:xfrm>
            <a:off x="296578" y="1086480"/>
            <a:ext cx="7886701" cy="4351338"/>
          </a:xfrm>
          <a:prstGeom prst="rect">
            <a:avLst/>
          </a:prstGeom>
        </p:spPr>
        <p:txBody>
          <a:bodyPr/>
          <a:lstStyle>
            <a:lvl1pPr marL="128587" indent="-128587" defTabSz="514350">
              <a:lnSpc>
                <a:spcPct val="90000"/>
              </a:lnSpc>
              <a:spcBef>
                <a:spcPts val="500"/>
              </a:spcBef>
              <a:buClr>
                <a:srgbClr val="9D2235"/>
              </a:buClr>
              <a:buFontTx/>
              <a:buChar char="▪"/>
              <a:defRPr sz="1500">
                <a:solidFill>
                  <a:srgbClr val="595959"/>
                </a:solidFill>
                <a:latin typeface="Arial"/>
                <a:ea typeface="Arial"/>
                <a:cs typeface="Arial"/>
                <a:sym typeface="Arial"/>
              </a:defRPr>
            </a:lvl1pPr>
            <a:lvl2pPr marL="364331" indent="-107156" defTabSz="514350">
              <a:lnSpc>
                <a:spcPct val="90000"/>
              </a:lnSpc>
              <a:spcBef>
                <a:spcPts val="500"/>
              </a:spcBef>
              <a:buClr>
                <a:srgbClr val="9D2235"/>
              </a:buClr>
              <a:buFontTx/>
              <a:buChar char="▪"/>
              <a:defRPr sz="1500">
                <a:solidFill>
                  <a:srgbClr val="595959"/>
                </a:solidFill>
                <a:latin typeface="Arial"/>
                <a:ea typeface="Arial"/>
                <a:cs typeface="Arial"/>
                <a:sym typeface="Arial"/>
              </a:defRPr>
            </a:lvl2pPr>
            <a:lvl3pPr marL="689697" indent="-175347" defTabSz="514350">
              <a:lnSpc>
                <a:spcPct val="90000"/>
              </a:lnSpc>
              <a:spcBef>
                <a:spcPts val="500"/>
              </a:spcBef>
              <a:buClr>
                <a:srgbClr val="9D2235"/>
              </a:buClr>
              <a:buFontTx/>
              <a:buChar char="▪"/>
              <a:defRPr sz="1500">
                <a:solidFill>
                  <a:srgbClr val="595959"/>
                </a:solidFill>
                <a:latin typeface="Arial"/>
                <a:ea typeface="Arial"/>
                <a:cs typeface="Arial"/>
                <a:sym typeface="Arial"/>
              </a:defRPr>
            </a:lvl3pPr>
            <a:lvl4pPr marL="985838" indent="-214313" defTabSz="514350">
              <a:lnSpc>
                <a:spcPct val="90000"/>
              </a:lnSpc>
              <a:spcBef>
                <a:spcPts val="500"/>
              </a:spcBef>
              <a:buClr>
                <a:srgbClr val="9D2235"/>
              </a:buClr>
              <a:buFontTx/>
              <a:buChar char="▪"/>
              <a:defRPr sz="1500">
                <a:solidFill>
                  <a:srgbClr val="595959"/>
                </a:solidFill>
                <a:latin typeface="Arial"/>
                <a:ea typeface="Arial"/>
                <a:cs typeface="Arial"/>
                <a:sym typeface="Arial"/>
              </a:defRPr>
            </a:lvl4pPr>
            <a:lvl5pPr marL="1243013" indent="-214313" defTabSz="514350">
              <a:lnSpc>
                <a:spcPct val="90000"/>
              </a:lnSpc>
              <a:spcBef>
                <a:spcPts val="500"/>
              </a:spcBef>
              <a:buClr>
                <a:srgbClr val="9D2235"/>
              </a:buClr>
              <a:buFontTx/>
              <a:buChar char="▪"/>
              <a:defRPr sz="15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51"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58"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pic>
        <p:nvPicPr>
          <p:cNvPr id="259" name="Picture 7" descr="Picture 7"/>
          <p:cNvPicPr>
            <a:picLocks noChangeAspect="1"/>
          </p:cNvPicPr>
          <p:nvPr/>
        </p:nvPicPr>
        <p:blipFill>
          <a:blip r:embed="rId2">
            <a:extLst/>
          </a:blip>
          <a:stretch>
            <a:fillRect/>
          </a:stretch>
        </p:blipFill>
        <p:spPr>
          <a:xfrm>
            <a:off x="7586664" y="5638800"/>
            <a:ext cx="1357313" cy="673100"/>
          </a:xfrm>
          <a:prstGeom prst="rect">
            <a:avLst/>
          </a:prstGeom>
          <a:ln w="12700">
            <a:miter lim="400000"/>
          </a:ln>
        </p:spPr>
      </p:pic>
      <p:sp>
        <p:nvSpPr>
          <p:cNvPr id="260" name="Body Level One…"/>
          <p:cNvSpPr txBox="1">
            <a:spLocks noGrp="1"/>
          </p:cNvSpPr>
          <p:nvPr>
            <p:ph type="body" idx="1"/>
          </p:nvPr>
        </p:nvSpPr>
        <p:spPr>
          <a:xfrm>
            <a:off x="0" y="2"/>
            <a:ext cx="3894021" cy="6564430"/>
          </a:xfrm>
          <a:prstGeom prst="rect">
            <a:avLst/>
          </a:prstGeom>
        </p:spPr>
        <p:txBody>
          <a:bodyPr/>
          <a:lstStyle>
            <a:lvl1pPr marL="0" indent="0" defTabSz="514350">
              <a:lnSpc>
                <a:spcPct val="90000"/>
              </a:lnSpc>
              <a:spcBef>
                <a:spcPts val="500"/>
              </a:spcBef>
              <a:buSzTx/>
              <a:buFontTx/>
              <a:buNone/>
              <a:defRPr sz="1500"/>
            </a:lvl1pPr>
            <a:lvl2pPr marL="364331" indent="-107156" defTabSz="514350">
              <a:lnSpc>
                <a:spcPct val="90000"/>
              </a:lnSpc>
              <a:spcBef>
                <a:spcPts val="500"/>
              </a:spcBef>
              <a:buFontTx/>
              <a:buChar char="•"/>
              <a:defRPr sz="1500"/>
            </a:lvl2pPr>
            <a:lvl3pPr marL="689697" indent="-175347" defTabSz="514350">
              <a:lnSpc>
                <a:spcPct val="90000"/>
              </a:lnSpc>
              <a:spcBef>
                <a:spcPts val="500"/>
              </a:spcBef>
              <a:buFontTx/>
              <a:defRPr sz="1500"/>
            </a:lvl3pPr>
            <a:lvl4pPr marL="985838" indent="-214313" defTabSz="514350">
              <a:lnSpc>
                <a:spcPct val="90000"/>
              </a:lnSpc>
              <a:spcBef>
                <a:spcPts val="500"/>
              </a:spcBef>
              <a:buFontTx/>
              <a:buChar char="•"/>
              <a:defRPr sz="1500"/>
            </a:lvl4pPr>
            <a:lvl5pPr marL="1243013" indent="-214313" defTabSz="514350">
              <a:lnSpc>
                <a:spcPct val="90000"/>
              </a:lnSpc>
              <a:spcBef>
                <a:spcPts val="500"/>
              </a:spcBef>
              <a:buFontTx/>
              <a:buChar char="•"/>
              <a:defRPr sz="1500"/>
            </a:lvl5pPr>
          </a:lstStyle>
          <a:p>
            <a:r>
              <a:t>Body Level One</a:t>
            </a:r>
          </a:p>
          <a:p>
            <a:pPr lvl="1"/>
            <a:r>
              <a:t>Body Level Two</a:t>
            </a:r>
          </a:p>
          <a:p>
            <a:pPr lvl="2"/>
            <a:r>
              <a:t>Body Level Three</a:t>
            </a:r>
          </a:p>
          <a:p>
            <a:pPr lvl="3"/>
            <a:r>
              <a:t>Body Level Four</a:t>
            </a:r>
          </a:p>
          <a:p>
            <a:pPr lvl="4"/>
            <a:r>
              <a:t>Body Level Five</a:t>
            </a:r>
          </a:p>
        </p:txBody>
      </p:sp>
      <p:sp>
        <p:nvSpPr>
          <p:cNvPr id="261" name="Title Text"/>
          <p:cNvSpPr txBox="1">
            <a:spLocks noGrp="1"/>
          </p:cNvSpPr>
          <p:nvPr>
            <p:ph type="title"/>
          </p:nvPr>
        </p:nvSpPr>
        <p:spPr>
          <a:xfrm>
            <a:off x="4129840" y="288125"/>
            <a:ext cx="4814439" cy="597402"/>
          </a:xfrm>
          <a:prstGeom prst="rect">
            <a:avLst/>
          </a:prstGeom>
        </p:spPr>
        <p:txBody>
          <a:bodyPr/>
          <a:lstStyle>
            <a:lvl1pPr algn="l" defTabSz="514350">
              <a:lnSpc>
                <a:spcPct val="90000"/>
              </a:lnSpc>
              <a:defRPr sz="1900" b="1">
                <a:solidFill>
                  <a:srgbClr val="003087"/>
                </a:solidFill>
                <a:latin typeface="Arial"/>
                <a:ea typeface="Arial"/>
                <a:cs typeface="Arial"/>
                <a:sym typeface="Arial"/>
              </a:defRPr>
            </a:lvl1pPr>
          </a:lstStyle>
          <a:p>
            <a:r>
              <a:t>Title Text</a:t>
            </a:r>
          </a:p>
        </p:txBody>
      </p:sp>
      <p:sp>
        <p:nvSpPr>
          <p:cNvPr id="262"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69"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pic>
        <p:nvPicPr>
          <p:cNvPr id="270" name="Picture 7" descr="Picture 7"/>
          <p:cNvPicPr>
            <a:picLocks noChangeAspect="1"/>
          </p:cNvPicPr>
          <p:nvPr/>
        </p:nvPicPr>
        <p:blipFill>
          <a:blip r:embed="rId2">
            <a:extLst/>
          </a:blip>
          <a:stretch>
            <a:fillRect/>
          </a:stretch>
        </p:blipFill>
        <p:spPr>
          <a:xfrm>
            <a:off x="7586664" y="5638800"/>
            <a:ext cx="1357313" cy="673100"/>
          </a:xfrm>
          <a:prstGeom prst="rect">
            <a:avLst/>
          </a:prstGeom>
          <a:ln w="12700">
            <a:miter lim="400000"/>
          </a:ln>
        </p:spPr>
      </p:pic>
      <p:sp>
        <p:nvSpPr>
          <p:cNvPr id="271" name="Body Level One…"/>
          <p:cNvSpPr txBox="1">
            <a:spLocks noGrp="1"/>
          </p:cNvSpPr>
          <p:nvPr>
            <p:ph type="body" idx="1"/>
          </p:nvPr>
        </p:nvSpPr>
        <p:spPr>
          <a:xfrm>
            <a:off x="0" y="2"/>
            <a:ext cx="9144000" cy="6564430"/>
          </a:xfrm>
          <a:prstGeom prst="rect">
            <a:avLst/>
          </a:prstGeom>
        </p:spPr>
        <p:txBody>
          <a:bodyPr/>
          <a:lstStyle>
            <a:lvl1pPr marL="0" indent="0" defTabSz="514350">
              <a:lnSpc>
                <a:spcPct val="90000"/>
              </a:lnSpc>
              <a:spcBef>
                <a:spcPts val="500"/>
              </a:spcBef>
              <a:buSzTx/>
              <a:buFontTx/>
              <a:buNone/>
              <a:defRPr sz="1500"/>
            </a:lvl1pPr>
            <a:lvl2pPr marL="364331" indent="-107156" defTabSz="514350">
              <a:lnSpc>
                <a:spcPct val="90000"/>
              </a:lnSpc>
              <a:spcBef>
                <a:spcPts val="500"/>
              </a:spcBef>
              <a:buFontTx/>
              <a:buChar char="•"/>
              <a:defRPr sz="1500"/>
            </a:lvl2pPr>
            <a:lvl3pPr marL="689697" indent="-175347" defTabSz="514350">
              <a:lnSpc>
                <a:spcPct val="90000"/>
              </a:lnSpc>
              <a:spcBef>
                <a:spcPts val="500"/>
              </a:spcBef>
              <a:buFontTx/>
              <a:defRPr sz="1500"/>
            </a:lvl3pPr>
            <a:lvl4pPr marL="985838" indent="-214313" defTabSz="514350">
              <a:lnSpc>
                <a:spcPct val="90000"/>
              </a:lnSpc>
              <a:spcBef>
                <a:spcPts val="500"/>
              </a:spcBef>
              <a:buFontTx/>
              <a:buChar char="•"/>
              <a:defRPr sz="1500"/>
            </a:lvl4pPr>
            <a:lvl5pPr marL="1243013" indent="-214313" defTabSz="514350">
              <a:lnSpc>
                <a:spcPct val="90000"/>
              </a:lnSpc>
              <a:spcBef>
                <a:spcPts val="500"/>
              </a:spcBef>
              <a:buFontTx/>
              <a:buChar char="•"/>
              <a:defRPr sz="1500"/>
            </a:lvl5pPr>
          </a:lstStyle>
          <a:p>
            <a:r>
              <a:t>Body Level One</a:t>
            </a:r>
          </a:p>
          <a:p>
            <a:pPr lvl="1"/>
            <a:r>
              <a:t>Body Level Two</a:t>
            </a:r>
          </a:p>
          <a:p>
            <a:pPr lvl="2"/>
            <a:r>
              <a:t>Body Level Three</a:t>
            </a:r>
          </a:p>
          <a:p>
            <a:pPr lvl="3"/>
            <a:r>
              <a:t>Body Level Four</a:t>
            </a:r>
          </a:p>
          <a:p>
            <a:pPr lvl="4"/>
            <a:r>
              <a:t>Body Level Five</a:t>
            </a:r>
          </a:p>
        </p:txBody>
      </p:sp>
      <p:sp>
        <p:nvSpPr>
          <p:cNvPr id="272"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79"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pic>
        <p:nvPicPr>
          <p:cNvPr id="280" name="Picture 7" descr="Picture 7"/>
          <p:cNvPicPr>
            <a:picLocks noChangeAspect="1"/>
          </p:cNvPicPr>
          <p:nvPr/>
        </p:nvPicPr>
        <p:blipFill>
          <a:blip r:embed="rId2">
            <a:extLst/>
          </a:blip>
          <a:stretch>
            <a:fillRect/>
          </a:stretch>
        </p:blipFill>
        <p:spPr>
          <a:xfrm>
            <a:off x="7586664" y="5638800"/>
            <a:ext cx="1357313" cy="673100"/>
          </a:xfrm>
          <a:prstGeom prst="rect">
            <a:avLst/>
          </a:prstGeom>
          <a:ln w="12700">
            <a:miter lim="400000"/>
          </a:ln>
        </p:spPr>
      </p:pic>
      <p:sp>
        <p:nvSpPr>
          <p:cNvPr id="281" name="Body Level One…"/>
          <p:cNvSpPr txBox="1">
            <a:spLocks noGrp="1"/>
          </p:cNvSpPr>
          <p:nvPr>
            <p:ph type="body" sz="half" idx="1"/>
          </p:nvPr>
        </p:nvSpPr>
        <p:spPr>
          <a:xfrm>
            <a:off x="548640" y="385011"/>
            <a:ext cx="3833261" cy="5101392"/>
          </a:xfrm>
          <a:prstGeom prst="rect">
            <a:avLst/>
          </a:prstGeom>
          <a:ln w="9525">
            <a:solidFill>
              <a:srgbClr val="808080"/>
            </a:solidFill>
            <a:round/>
          </a:ln>
        </p:spPr>
        <p:txBody>
          <a:bodyPr/>
          <a:lstStyle>
            <a:lvl1pPr marL="0" indent="0" defTabSz="514350">
              <a:lnSpc>
                <a:spcPct val="90000"/>
              </a:lnSpc>
              <a:spcBef>
                <a:spcPts val="500"/>
              </a:spcBef>
              <a:buSzTx/>
              <a:buFontTx/>
              <a:buNone/>
              <a:defRPr sz="1500"/>
            </a:lvl1pPr>
            <a:lvl2pPr marL="364331" indent="-107156" defTabSz="514350">
              <a:lnSpc>
                <a:spcPct val="90000"/>
              </a:lnSpc>
              <a:spcBef>
                <a:spcPts val="500"/>
              </a:spcBef>
              <a:buFontTx/>
              <a:buChar char="•"/>
              <a:defRPr sz="1500"/>
            </a:lvl2pPr>
            <a:lvl3pPr marL="689697" indent="-175347" defTabSz="514350">
              <a:lnSpc>
                <a:spcPct val="90000"/>
              </a:lnSpc>
              <a:spcBef>
                <a:spcPts val="500"/>
              </a:spcBef>
              <a:buFontTx/>
              <a:defRPr sz="1500"/>
            </a:lvl3pPr>
            <a:lvl4pPr marL="985838" indent="-214313" defTabSz="514350">
              <a:lnSpc>
                <a:spcPct val="90000"/>
              </a:lnSpc>
              <a:spcBef>
                <a:spcPts val="500"/>
              </a:spcBef>
              <a:buFontTx/>
              <a:buChar char="•"/>
              <a:defRPr sz="1500"/>
            </a:lvl4pPr>
            <a:lvl5pPr marL="1243013" indent="-214313" defTabSz="514350">
              <a:lnSpc>
                <a:spcPct val="90000"/>
              </a:lnSpc>
              <a:spcBef>
                <a:spcPts val="500"/>
              </a:spcBef>
              <a:buFontTx/>
              <a:buChar char="•"/>
              <a:defRPr sz="1500"/>
            </a:lvl5pPr>
          </a:lstStyle>
          <a:p>
            <a:r>
              <a:t>Body Level One</a:t>
            </a:r>
          </a:p>
          <a:p>
            <a:pPr lvl="1"/>
            <a:r>
              <a:t>Body Level Two</a:t>
            </a:r>
          </a:p>
          <a:p>
            <a:pPr lvl="2"/>
            <a:r>
              <a:t>Body Level Three</a:t>
            </a:r>
          </a:p>
          <a:p>
            <a:pPr lvl="3"/>
            <a:r>
              <a:t>Body Level Four</a:t>
            </a:r>
          </a:p>
          <a:p>
            <a:pPr lvl="4"/>
            <a:r>
              <a:t>Body Level Five</a:t>
            </a:r>
          </a:p>
        </p:txBody>
      </p:sp>
      <p:sp>
        <p:nvSpPr>
          <p:cNvPr id="282"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sp>
        <p:nvSpPr>
          <p:cNvPr id="289"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290" name="Slide Number"/>
          <p:cNvSpPr txBox="1">
            <a:spLocks noGrp="1"/>
          </p:cNvSpPr>
          <p:nvPr>
            <p:ph type="sldNum" sz="quarter" idx="2"/>
          </p:nvPr>
        </p:nvSpPr>
        <p:spPr>
          <a:xfrm>
            <a:off x="8388349" y="6475414"/>
            <a:ext cx="127001" cy="127001"/>
          </a:xfrm>
          <a:prstGeom prst="rect">
            <a:avLst/>
          </a:prstGeom>
        </p:spPr>
        <p:txBody>
          <a:bodyPr lIns="0" tIns="0" rIns="0" bIns="0"/>
          <a:lstStyle>
            <a:lvl1pPr>
              <a:defRPr sz="6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able Slide">
    <p:spTree>
      <p:nvGrpSpPr>
        <p:cNvPr id="1" name=""/>
        <p:cNvGrpSpPr/>
        <p:nvPr/>
      </p:nvGrpSpPr>
      <p:grpSpPr>
        <a:xfrm>
          <a:off x="0" y="0"/>
          <a:ext cx="0" cy="0"/>
          <a:chOff x="0" y="0"/>
          <a:chExt cx="0" cy="0"/>
        </a:xfrm>
      </p:grpSpPr>
      <p:sp>
        <p:nvSpPr>
          <p:cNvPr id="297" name="Rectangle 6"/>
          <p:cNvSpPr/>
          <p:nvPr/>
        </p:nvSpPr>
        <p:spPr>
          <a:xfrm>
            <a:off x="0" y="0"/>
            <a:ext cx="223840" cy="6858000"/>
          </a:xfrm>
          <a:prstGeom prst="rect">
            <a:avLst/>
          </a:prstGeom>
          <a:solidFill>
            <a:srgbClr val="000000"/>
          </a:solidFill>
          <a:ln w="12700">
            <a:miter lim="400000"/>
          </a:ln>
        </p:spPr>
        <p:txBody>
          <a:bodyPr lIns="45719" rIns="45719" anchor="ctr"/>
          <a:lstStyle/>
          <a:p>
            <a:pPr algn="ctr" defTabSz="257168">
              <a:defRPr sz="700">
                <a:solidFill>
                  <a:srgbClr val="FFFFFF"/>
                </a:solidFill>
              </a:defRPr>
            </a:pPr>
            <a:endParaRPr/>
          </a:p>
        </p:txBody>
      </p:sp>
      <p:sp>
        <p:nvSpPr>
          <p:cNvPr id="298" name="Rectangle 7"/>
          <p:cNvSpPr txBox="1"/>
          <p:nvPr/>
        </p:nvSpPr>
        <p:spPr>
          <a:xfrm rot="16200000">
            <a:off x="-342653" y="5729415"/>
            <a:ext cx="88882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385753">
              <a:spcBef>
                <a:spcPts val="100"/>
              </a:spcBef>
              <a:defRPr sz="200">
                <a:solidFill>
                  <a:srgbClr val="5F5F5F"/>
                </a:solidFill>
              </a:defRPr>
            </a:lvl1pPr>
          </a:lstStyle>
          <a:p>
            <a:r>
              <a:t>Copyright ©2013 The Nielsen Company. Confidential and proprietary.</a:t>
            </a:r>
          </a:p>
        </p:txBody>
      </p:sp>
      <p:sp>
        <p:nvSpPr>
          <p:cNvPr id="299" name="Slide Number"/>
          <p:cNvSpPr txBox="1">
            <a:spLocks noGrp="1"/>
          </p:cNvSpPr>
          <p:nvPr>
            <p:ph type="sldNum" sz="quarter" idx="2"/>
          </p:nvPr>
        </p:nvSpPr>
        <p:spPr>
          <a:xfrm>
            <a:off x="8884444" y="6606383"/>
            <a:ext cx="127001" cy="127001"/>
          </a:xfrm>
          <a:prstGeom prst="rect">
            <a:avLst/>
          </a:prstGeom>
        </p:spPr>
        <p:txBody>
          <a:bodyPr lIns="0" tIns="0" rIns="0" bIns="0"/>
          <a:lstStyle>
            <a:lvl1pPr algn="ctr" defTabSz="385753">
              <a:defRPr sz="300">
                <a:solidFill>
                  <a:srgbClr val="009DD9"/>
                </a:solidFill>
              </a:defRPr>
            </a:lvl1pPr>
          </a:lstStyle>
          <a:p>
            <a:fld id="{86CB4B4D-7CA3-9044-876B-883B54F8677D}" type="slidenum">
              <a:t>‹#›</a:t>
            </a:fld>
            <a:endParaRPr/>
          </a:p>
        </p:txBody>
      </p:sp>
      <p:pic>
        <p:nvPicPr>
          <p:cNvPr id="300" name="Picture 10" descr="Picture 10"/>
          <p:cNvPicPr>
            <a:picLocks noChangeAspect="1"/>
          </p:cNvPicPr>
          <p:nvPr/>
        </p:nvPicPr>
        <p:blipFill>
          <a:blip r:embed="rId2">
            <a:extLst/>
          </a:blip>
          <a:stretch>
            <a:fillRect/>
          </a:stretch>
        </p:blipFill>
        <p:spPr>
          <a:xfrm>
            <a:off x="8596314" y="0"/>
            <a:ext cx="254001" cy="342900"/>
          </a:xfrm>
          <a:prstGeom prst="rect">
            <a:avLst/>
          </a:prstGeom>
          <a:ln w="12700">
            <a:miter lim="400000"/>
          </a:ln>
        </p:spPr>
      </p:pic>
      <p:pic>
        <p:nvPicPr>
          <p:cNvPr id="301" name="Picture 11" descr="Picture 11"/>
          <p:cNvPicPr>
            <a:picLocks noChangeAspect="1"/>
          </p:cNvPicPr>
          <p:nvPr/>
        </p:nvPicPr>
        <p:blipFill>
          <a:blip r:embed="rId3">
            <a:extLst/>
          </a:blip>
          <a:stretch>
            <a:fillRect/>
          </a:stretch>
        </p:blipFill>
        <p:spPr>
          <a:xfrm>
            <a:off x="-7937" y="0"/>
            <a:ext cx="1752601" cy="698500"/>
          </a:xfrm>
          <a:prstGeom prst="rect">
            <a:avLst/>
          </a:prstGeom>
          <a:ln w="12700">
            <a:miter lim="400000"/>
          </a:ln>
        </p:spPr>
      </p:pic>
      <p:grpSp>
        <p:nvGrpSpPr>
          <p:cNvPr id="304" name="TextBox 13"/>
          <p:cNvGrpSpPr/>
          <p:nvPr/>
        </p:nvGrpSpPr>
        <p:grpSpPr>
          <a:xfrm>
            <a:off x="4999039" y="73025"/>
            <a:ext cx="3559176" cy="307975"/>
            <a:chOff x="0" y="0"/>
            <a:chExt cx="3559175" cy="307975"/>
          </a:xfrm>
        </p:grpSpPr>
        <p:sp>
          <p:nvSpPr>
            <p:cNvPr id="302" name="Rectangle"/>
            <p:cNvSpPr/>
            <p:nvPr/>
          </p:nvSpPr>
          <p:spPr>
            <a:xfrm>
              <a:off x="0" y="0"/>
              <a:ext cx="3559175" cy="307975"/>
            </a:xfrm>
            <a:prstGeom prst="rect">
              <a:avLst/>
            </a:prstGeom>
            <a:solidFill>
              <a:srgbClr val="FFFFFF"/>
            </a:solidFill>
            <a:ln w="12700" cap="flat">
              <a:noFill/>
              <a:miter lim="400000"/>
            </a:ln>
            <a:effectLst/>
          </p:spPr>
          <p:txBody>
            <a:bodyPr wrap="square" lIns="45719" tIns="45719" rIns="45719" bIns="45719" numCol="1" anchor="ctr">
              <a:noAutofit/>
            </a:bodyPr>
            <a:lstStyle/>
            <a:p>
              <a:pPr algn="r" defTabSz="257168"/>
              <a:endParaRPr/>
            </a:p>
          </p:txBody>
        </p:sp>
        <p:sp>
          <p:nvSpPr>
            <p:cNvPr id="303" name="STRATEGIC HEALTH PERSPECTIVES℠"/>
            <p:cNvSpPr txBox="1"/>
            <p:nvPr/>
          </p:nvSpPr>
          <p:spPr>
            <a:xfrm>
              <a:off x="2442569" y="69810"/>
              <a:ext cx="1116606" cy="1683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r" defTabSz="257168">
                <a:defRPr sz="500">
                  <a:solidFill>
                    <a:srgbClr val="009DD9"/>
                  </a:solidFill>
                </a:defRPr>
              </a:lvl1pPr>
            </a:lstStyle>
            <a:p>
              <a:r>
                <a:t>STRATEGIC HEALTH PERSPECTIVES℠</a:t>
              </a:r>
            </a:p>
          </p:txBody>
        </p:sp>
      </p:grpSp>
      <p:sp>
        <p:nvSpPr>
          <p:cNvPr id="305" name="Title Text"/>
          <p:cNvSpPr txBox="1">
            <a:spLocks noGrp="1"/>
          </p:cNvSpPr>
          <p:nvPr>
            <p:ph type="title"/>
          </p:nvPr>
        </p:nvSpPr>
        <p:spPr>
          <a:xfrm>
            <a:off x="628650" y="365127"/>
            <a:ext cx="7886700" cy="1325563"/>
          </a:xfrm>
          <a:prstGeom prst="rect">
            <a:avLst/>
          </a:prstGeom>
        </p:spPr>
        <p:txBody>
          <a:bodyPr/>
          <a:lstStyle>
            <a:lvl1pPr algn="l" defTabSz="514350">
              <a:lnSpc>
                <a:spcPct val="90000"/>
              </a:lnSpc>
              <a:defRPr sz="2400">
                <a:latin typeface="Calibri Light"/>
                <a:ea typeface="Calibri Light"/>
                <a:cs typeface="Calibri Light"/>
                <a:sym typeface="Calibri Light"/>
              </a:defRPr>
            </a:lvl1pPr>
          </a:lstStyle>
          <a:p>
            <a:r>
              <a:t>Title Text</a:t>
            </a:r>
          </a:p>
        </p:txBody>
      </p:sp>
      <p:sp>
        <p:nvSpPr>
          <p:cNvPr id="306" name="Body Level One…"/>
          <p:cNvSpPr txBox="1">
            <a:spLocks noGrp="1"/>
          </p:cNvSpPr>
          <p:nvPr>
            <p:ph type="body" sz="quarter" idx="1"/>
          </p:nvPr>
        </p:nvSpPr>
        <p:spPr>
          <a:xfrm>
            <a:off x="594359" y="1280166"/>
            <a:ext cx="8160324" cy="315120"/>
          </a:xfrm>
          <a:prstGeom prst="rect">
            <a:avLst/>
          </a:prstGeom>
        </p:spPr>
        <p:txBody>
          <a:bodyPr lIns="0" tIns="0" rIns="0" bIns="0"/>
          <a:lstStyle>
            <a:lvl1pPr marL="0" indent="0" defTabSz="514350">
              <a:lnSpc>
                <a:spcPct val="90000"/>
              </a:lnSpc>
              <a:spcBef>
                <a:spcPts val="0"/>
              </a:spcBef>
              <a:buSzTx/>
              <a:buFontTx/>
              <a:buNone/>
              <a:defRPr sz="700"/>
            </a:lvl1pPr>
            <a:lvl2pPr marL="0" indent="192876" defTabSz="514350">
              <a:lnSpc>
                <a:spcPct val="90000"/>
              </a:lnSpc>
              <a:spcBef>
                <a:spcPts val="0"/>
              </a:spcBef>
              <a:buSzTx/>
              <a:buFontTx/>
              <a:buNone/>
              <a:defRPr sz="700"/>
            </a:lvl2pPr>
            <a:lvl3pPr marL="0" indent="385753" defTabSz="514350">
              <a:lnSpc>
                <a:spcPct val="90000"/>
              </a:lnSpc>
              <a:spcBef>
                <a:spcPts val="0"/>
              </a:spcBef>
              <a:buSzTx/>
              <a:buFontTx/>
              <a:buNone/>
              <a:defRPr sz="700"/>
            </a:lvl3pPr>
            <a:lvl4pPr marL="0" indent="578629" defTabSz="514350">
              <a:lnSpc>
                <a:spcPct val="90000"/>
              </a:lnSpc>
              <a:spcBef>
                <a:spcPts val="0"/>
              </a:spcBef>
              <a:buSzTx/>
              <a:buFontTx/>
              <a:buNone/>
              <a:defRPr sz="700"/>
            </a:lvl4pPr>
            <a:lvl5pPr marL="0" indent="771506" defTabSz="514350">
              <a:lnSpc>
                <a:spcPct val="90000"/>
              </a:lnSpc>
              <a:spcBef>
                <a:spcPts val="0"/>
              </a:spcBef>
              <a:buSzTx/>
              <a:buFontTx/>
              <a:buNone/>
              <a:defRPr sz="700"/>
            </a:lvl5pPr>
          </a:lstStyle>
          <a:p>
            <a:r>
              <a:t>Body Level One</a:t>
            </a:r>
          </a:p>
          <a:p>
            <a:pPr lvl="1"/>
            <a:r>
              <a:t>Body Level Two</a:t>
            </a:r>
          </a:p>
          <a:p>
            <a:pPr lvl="2"/>
            <a:r>
              <a:t>Body Level Three</a:t>
            </a:r>
          </a:p>
          <a:p>
            <a:pPr lvl="3"/>
            <a:r>
              <a:t>Body Level Four</a:t>
            </a:r>
          </a:p>
          <a:p>
            <a:pPr lvl="4"/>
            <a:r>
              <a:t>Body Level Five</a:t>
            </a:r>
          </a:p>
        </p:txBody>
      </p:sp>
      <p:sp>
        <p:nvSpPr>
          <p:cNvPr id="307" name="Text Placeholder 2"/>
          <p:cNvSpPr>
            <a:spLocks noGrp="1"/>
          </p:cNvSpPr>
          <p:nvPr>
            <p:ph type="body" sz="quarter" idx="13"/>
          </p:nvPr>
        </p:nvSpPr>
        <p:spPr>
          <a:xfrm>
            <a:off x="594363" y="6373367"/>
            <a:ext cx="8165467" cy="365761"/>
          </a:xfrm>
          <a:prstGeom prst="rect">
            <a:avLst/>
          </a:prstGeom>
        </p:spPr>
        <p:txBody>
          <a:bodyPr lIns="0" tIns="0" rIns="0" bIns="0" anchor="b"/>
          <a:lstStyle/>
          <a:p>
            <a:pPr marL="0" indent="0" defTabSz="514350">
              <a:lnSpc>
                <a:spcPct val="90000"/>
              </a:lnSpc>
              <a:spcBef>
                <a:spcPts val="0"/>
              </a:spcBef>
              <a:buSzTx/>
              <a:buFontTx/>
              <a:buNone/>
              <a:defRPr sz="300"/>
            </a:pPr>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14"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315" name="Title Text"/>
          <p:cNvSpPr txBox="1">
            <a:spLocks noGrp="1"/>
          </p:cNvSpPr>
          <p:nvPr>
            <p:ph type="title"/>
          </p:nvPr>
        </p:nvSpPr>
        <p:spPr>
          <a:xfrm>
            <a:off x="722312" y="4406905"/>
            <a:ext cx="7772401" cy="1362076"/>
          </a:xfrm>
          <a:prstGeom prst="rect">
            <a:avLst/>
          </a:prstGeom>
        </p:spPr>
        <p:txBody>
          <a:bodyPr anchor="t"/>
          <a:lstStyle>
            <a:lvl1pPr algn="l" defTabSz="514350">
              <a:lnSpc>
                <a:spcPct val="90000"/>
              </a:lnSpc>
              <a:defRPr sz="2200" cap="all">
                <a:latin typeface="Calibri Light"/>
                <a:ea typeface="Calibri Light"/>
                <a:cs typeface="Calibri Light"/>
                <a:sym typeface="Calibri Light"/>
              </a:defRPr>
            </a:lvl1pPr>
          </a:lstStyle>
          <a:p>
            <a:r>
              <a:t>Title Text</a:t>
            </a:r>
          </a:p>
        </p:txBody>
      </p:sp>
      <p:sp>
        <p:nvSpPr>
          <p:cNvPr id="316" name="Body Level One…"/>
          <p:cNvSpPr txBox="1">
            <a:spLocks noGrp="1"/>
          </p:cNvSpPr>
          <p:nvPr>
            <p:ph type="body" sz="quarter" idx="1"/>
          </p:nvPr>
        </p:nvSpPr>
        <p:spPr>
          <a:xfrm>
            <a:off x="722312" y="2906713"/>
            <a:ext cx="7772401" cy="1500188"/>
          </a:xfrm>
          <a:prstGeom prst="rect">
            <a:avLst/>
          </a:prstGeom>
        </p:spPr>
        <p:txBody>
          <a:bodyPr anchor="b"/>
          <a:lstStyle>
            <a:lvl1pPr marL="0" indent="0" defTabSz="514350">
              <a:lnSpc>
                <a:spcPct val="90000"/>
              </a:lnSpc>
              <a:spcBef>
                <a:spcPts val="500"/>
              </a:spcBef>
              <a:buSzTx/>
              <a:buFontTx/>
              <a:buNone/>
              <a:defRPr sz="1100"/>
            </a:lvl1pPr>
            <a:lvl2pPr marL="0" indent="257145" defTabSz="514350">
              <a:lnSpc>
                <a:spcPct val="90000"/>
              </a:lnSpc>
              <a:spcBef>
                <a:spcPts val="500"/>
              </a:spcBef>
              <a:buSzTx/>
              <a:buFontTx/>
              <a:buNone/>
              <a:defRPr sz="1100"/>
            </a:lvl2pPr>
            <a:lvl3pPr marL="0" indent="514290" defTabSz="514350">
              <a:lnSpc>
                <a:spcPct val="90000"/>
              </a:lnSpc>
              <a:spcBef>
                <a:spcPts val="500"/>
              </a:spcBef>
              <a:buSzTx/>
              <a:buFontTx/>
              <a:buNone/>
              <a:defRPr sz="1100"/>
            </a:lvl3pPr>
            <a:lvl4pPr marL="0" indent="771434" defTabSz="514350">
              <a:lnSpc>
                <a:spcPct val="90000"/>
              </a:lnSpc>
              <a:spcBef>
                <a:spcPts val="500"/>
              </a:spcBef>
              <a:buSzTx/>
              <a:buFontTx/>
              <a:buNone/>
              <a:defRPr sz="1100"/>
            </a:lvl4pPr>
            <a:lvl5pPr marL="0" indent="1028580" defTabSz="514350">
              <a:lnSpc>
                <a:spcPct val="90000"/>
              </a:lnSpc>
              <a:spcBef>
                <a:spcPts val="500"/>
              </a:spcBef>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317"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ection Header 0">
    <p:spTree>
      <p:nvGrpSpPr>
        <p:cNvPr id="1" name=""/>
        <p:cNvGrpSpPr/>
        <p:nvPr/>
      </p:nvGrpSpPr>
      <p:grpSpPr>
        <a:xfrm>
          <a:off x="0" y="0"/>
          <a:ext cx="0" cy="0"/>
          <a:chOff x="0" y="0"/>
          <a:chExt cx="0" cy="0"/>
        </a:xfrm>
      </p:grpSpPr>
      <p:sp>
        <p:nvSpPr>
          <p:cNvPr id="324" name="Title Text"/>
          <p:cNvSpPr txBox="1">
            <a:spLocks noGrp="1"/>
          </p:cNvSpPr>
          <p:nvPr>
            <p:ph type="title"/>
          </p:nvPr>
        </p:nvSpPr>
        <p:spPr>
          <a:xfrm>
            <a:off x="722312" y="4406905"/>
            <a:ext cx="7772401" cy="1362076"/>
          </a:xfrm>
          <a:prstGeom prst="rect">
            <a:avLst/>
          </a:prstGeom>
        </p:spPr>
        <p:txBody>
          <a:bodyPr anchor="t"/>
          <a:lstStyle>
            <a:lvl1pPr algn="l" defTabSz="514350">
              <a:lnSpc>
                <a:spcPct val="90000"/>
              </a:lnSpc>
              <a:defRPr sz="2200" cap="all">
                <a:latin typeface="Calibri Light"/>
                <a:ea typeface="Calibri Light"/>
                <a:cs typeface="Calibri Light"/>
                <a:sym typeface="Calibri Light"/>
              </a:defRPr>
            </a:lvl1pPr>
          </a:lstStyle>
          <a:p>
            <a:r>
              <a:t>Title Text</a:t>
            </a:r>
          </a:p>
        </p:txBody>
      </p:sp>
      <p:sp>
        <p:nvSpPr>
          <p:cNvPr id="325" name="Body Level One…"/>
          <p:cNvSpPr txBox="1">
            <a:spLocks noGrp="1"/>
          </p:cNvSpPr>
          <p:nvPr>
            <p:ph type="body" sz="quarter" idx="1"/>
          </p:nvPr>
        </p:nvSpPr>
        <p:spPr>
          <a:xfrm>
            <a:off x="722312" y="2906713"/>
            <a:ext cx="7772401" cy="1500188"/>
          </a:xfrm>
          <a:prstGeom prst="rect">
            <a:avLst/>
          </a:prstGeom>
        </p:spPr>
        <p:txBody>
          <a:bodyPr anchor="b"/>
          <a:lstStyle>
            <a:lvl1pPr marL="0" indent="0" defTabSz="514350">
              <a:lnSpc>
                <a:spcPct val="90000"/>
              </a:lnSpc>
              <a:spcBef>
                <a:spcPts val="500"/>
              </a:spcBef>
              <a:buSzTx/>
              <a:buFontTx/>
              <a:buNone/>
              <a:defRPr sz="1100"/>
            </a:lvl1pPr>
            <a:lvl2pPr marL="0" indent="257145" defTabSz="514350">
              <a:lnSpc>
                <a:spcPct val="90000"/>
              </a:lnSpc>
              <a:spcBef>
                <a:spcPts val="500"/>
              </a:spcBef>
              <a:buSzTx/>
              <a:buFontTx/>
              <a:buNone/>
              <a:defRPr sz="1100"/>
            </a:lvl2pPr>
            <a:lvl3pPr marL="0" indent="514290" defTabSz="514350">
              <a:lnSpc>
                <a:spcPct val="90000"/>
              </a:lnSpc>
              <a:spcBef>
                <a:spcPts val="500"/>
              </a:spcBef>
              <a:buSzTx/>
              <a:buFontTx/>
              <a:buNone/>
              <a:defRPr sz="1100"/>
            </a:lvl3pPr>
            <a:lvl4pPr marL="0" indent="771434" defTabSz="514350">
              <a:lnSpc>
                <a:spcPct val="90000"/>
              </a:lnSpc>
              <a:spcBef>
                <a:spcPts val="500"/>
              </a:spcBef>
              <a:buSzTx/>
              <a:buFontTx/>
              <a:buNone/>
              <a:defRPr sz="1100"/>
            </a:lvl4pPr>
            <a:lvl5pPr marL="0" indent="1028580" defTabSz="514350">
              <a:lnSpc>
                <a:spcPct val="90000"/>
              </a:lnSpc>
              <a:spcBef>
                <a:spcPts val="500"/>
              </a:spcBef>
              <a:buSzTx/>
              <a:buFontTx/>
              <a:buNone/>
              <a:defRPr sz="1100"/>
            </a:lvl5pPr>
          </a:lstStyle>
          <a:p>
            <a:r>
              <a:t>Body Level One</a:t>
            </a:r>
          </a:p>
          <a:p>
            <a:pPr lvl="1"/>
            <a:r>
              <a:t>Body Level Two</a:t>
            </a:r>
          </a:p>
          <a:p>
            <a:pPr lvl="2"/>
            <a:r>
              <a:t>Body Level Three</a:t>
            </a:r>
          </a:p>
          <a:p>
            <a:pPr lvl="3"/>
            <a:r>
              <a:t>Body Level Four</a:t>
            </a:r>
          </a:p>
          <a:p>
            <a:pPr lvl="4"/>
            <a:r>
              <a:t>Body Level Five</a:t>
            </a:r>
          </a:p>
        </p:txBody>
      </p:sp>
      <p:sp>
        <p:nvSpPr>
          <p:cNvPr id="326"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sp>
        <p:nvSpPr>
          <p:cNvPr id="333"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334"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341" name="Rectangle 6"/>
          <p:cNvSpPr/>
          <p:nvPr/>
        </p:nvSpPr>
        <p:spPr>
          <a:xfrm>
            <a:off x="0" y="6567488"/>
            <a:ext cx="9144000" cy="290513"/>
          </a:xfrm>
          <a:prstGeom prst="rect">
            <a:avLst/>
          </a:prstGeom>
          <a:solidFill>
            <a:srgbClr val="9D2235"/>
          </a:solidFill>
          <a:ln w="12700">
            <a:miter lim="400000"/>
          </a:ln>
        </p:spPr>
        <p:txBody>
          <a:bodyPr lIns="45719" rIns="45719" anchor="ctr"/>
          <a:lstStyle/>
          <a:p>
            <a:pPr algn="ctr">
              <a:defRPr sz="1300">
                <a:solidFill>
                  <a:srgbClr val="FFFFFF"/>
                </a:solidFill>
              </a:defRPr>
            </a:pPr>
            <a:endParaRPr/>
          </a:p>
        </p:txBody>
      </p:sp>
      <p:sp>
        <p:nvSpPr>
          <p:cNvPr id="342" name="Body Level One…"/>
          <p:cNvSpPr txBox="1">
            <a:spLocks noGrp="1"/>
          </p:cNvSpPr>
          <p:nvPr>
            <p:ph type="body" sz="quarter" idx="1"/>
          </p:nvPr>
        </p:nvSpPr>
        <p:spPr>
          <a:xfrm>
            <a:off x="430307" y="174570"/>
            <a:ext cx="5576048" cy="189116"/>
          </a:xfrm>
          <a:prstGeom prst="rect">
            <a:avLst/>
          </a:prstGeom>
        </p:spPr>
        <p:txBody>
          <a:bodyPr/>
          <a:lstStyle>
            <a:lvl1pPr marL="0" indent="0" defTabSz="514350">
              <a:lnSpc>
                <a:spcPct val="90000"/>
              </a:lnSpc>
              <a:spcBef>
                <a:spcPts val="500"/>
              </a:spcBef>
              <a:buSzTx/>
              <a:buFontTx/>
              <a:buNone/>
              <a:defRPr sz="400">
                <a:solidFill>
                  <a:srgbClr val="DAE3F3"/>
                </a:solidFill>
              </a:defRPr>
            </a:lvl1pPr>
            <a:lvl2pPr marL="285750" indent="-28575" defTabSz="514350">
              <a:lnSpc>
                <a:spcPct val="90000"/>
              </a:lnSpc>
              <a:spcBef>
                <a:spcPts val="500"/>
              </a:spcBef>
              <a:buFontTx/>
              <a:buChar char="•"/>
              <a:defRPr sz="400">
                <a:solidFill>
                  <a:srgbClr val="DAE3F3"/>
                </a:solidFill>
              </a:defRPr>
            </a:lvl2pPr>
            <a:lvl3pPr marL="561109" indent="-46759" defTabSz="514350">
              <a:lnSpc>
                <a:spcPct val="90000"/>
              </a:lnSpc>
              <a:spcBef>
                <a:spcPts val="500"/>
              </a:spcBef>
              <a:buFontTx/>
              <a:defRPr sz="400">
                <a:solidFill>
                  <a:srgbClr val="DAE3F3"/>
                </a:solidFill>
              </a:defRPr>
            </a:lvl3pPr>
            <a:lvl4pPr marL="828675" indent="-57150" defTabSz="514350">
              <a:lnSpc>
                <a:spcPct val="90000"/>
              </a:lnSpc>
              <a:spcBef>
                <a:spcPts val="500"/>
              </a:spcBef>
              <a:buFontTx/>
              <a:buChar char="•"/>
              <a:defRPr sz="400">
                <a:solidFill>
                  <a:srgbClr val="DAE3F3"/>
                </a:solidFill>
              </a:defRPr>
            </a:lvl4pPr>
            <a:lvl5pPr marL="1085850" indent="-57150" defTabSz="514350">
              <a:lnSpc>
                <a:spcPct val="90000"/>
              </a:lnSpc>
              <a:spcBef>
                <a:spcPts val="500"/>
              </a:spcBef>
              <a:buFontTx/>
              <a:buChar char="•"/>
              <a:defRPr sz="400">
                <a:solidFill>
                  <a:srgbClr val="DAE3F3"/>
                </a:solidFill>
              </a:defRPr>
            </a:lvl5pPr>
          </a:lstStyle>
          <a:p>
            <a:r>
              <a:t>Body Level One</a:t>
            </a:r>
          </a:p>
          <a:p>
            <a:pPr lvl="1"/>
            <a:r>
              <a:t>Body Level Two</a:t>
            </a:r>
          </a:p>
          <a:p>
            <a:pPr lvl="2"/>
            <a:r>
              <a:t>Body Level Three</a:t>
            </a:r>
          </a:p>
          <a:p>
            <a:pPr lvl="3"/>
            <a:r>
              <a:t>Body Level Four</a:t>
            </a:r>
          </a:p>
          <a:p>
            <a:pPr lvl="4"/>
            <a:r>
              <a:t>Body Level Five</a:t>
            </a:r>
          </a:p>
        </p:txBody>
      </p:sp>
      <p:sp>
        <p:nvSpPr>
          <p:cNvPr id="343"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Cover">
    <p:spTree>
      <p:nvGrpSpPr>
        <p:cNvPr id="1" name=""/>
        <p:cNvGrpSpPr/>
        <p:nvPr/>
      </p:nvGrpSpPr>
      <p:grpSpPr>
        <a:xfrm>
          <a:off x="0" y="0"/>
          <a:ext cx="0" cy="0"/>
          <a:chOff x="0" y="0"/>
          <a:chExt cx="0" cy="0"/>
        </a:xfrm>
      </p:grpSpPr>
      <p:pic>
        <p:nvPicPr>
          <p:cNvPr id="350" name="Picture 11" descr="Picture 11"/>
          <p:cNvPicPr>
            <a:picLocks noChangeAspect="1"/>
          </p:cNvPicPr>
          <p:nvPr/>
        </p:nvPicPr>
        <p:blipFill>
          <a:blip r:embed="rId2">
            <a:extLst/>
          </a:blip>
          <a:stretch>
            <a:fillRect/>
          </a:stretch>
        </p:blipFill>
        <p:spPr>
          <a:xfrm>
            <a:off x="2057400" y="832103"/>
            <a:ext cx="5943613" cy="722378"/>
          </a:xfrm>
          <a:prstGeom prst="rect">
            <a:avLst/>
          </a:prstGeom>
          <a:ln w="12700">
            <a:miter lim="400000"/>
          </a:ln>
        </p:spPr>
      </p:pic>
      <p:sp>
        <p:nvSpPr>
          <p:cNvPr id="351" name="Rectangle 18"/>
          <p:cNvSpPr/>
          <p:nvPr/>
        </p:nvSpPr>
        <p:spPr>
          <a:xfrm>
            <a:off x="-2" y="-1"/>
            <a:ext cx="1433018" cy="6876290"/>
          </a:xfrm>
          <a:prstGeom prst="rect">
            <a:avLst/>
          </a:prstGeom>
          <a:solidFill>
            <a:srgbClr val="00496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352" name="Rectangle 19"/>
          <p:cNvSpPr/>
          <p:nvPr/>
        </p:nvSpPr>
        <p:spPr>
          <a:xfrm>
            <a:off x="1408331" y="-3"/>
            <a:ext cx="45720" cy="6876290"/>
          </a:xfrm>
          <a:prstGeom prst="rect">
            <a:avLst/>
          </a:prstGeom>
          <a:solidFill>
            <a:srgbClr val="008AB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353" name="Title Text"/>
          <p:cNvSpPr txBox="1">
            <a:spLocks noGrp="1"/>
          </p:cNvSpPr>
          <p:nvPr>
            <p:ph type="title"/>
          </p:nvPr>
        </p:nvSpPr>
        <p:spPr>
          <a:xfrm>
            <a:off x="3861880" y="2135188"/>
            <a:ext cx="4663738" cy="1188722"/>
          </a:xfrm>
          <a:prstGeom prst="rect">
            <a:avLst/>
          </a:prstGeom>
        </p:spPr>
        <p:txBody>
          <a:bodyPr/>
          <a:lstStyle>
            <a:lvl1pPr algn="l">
              <a:lnSpc>
                <a:spcPts val="3600"/>
              </a:lnSpc>
              <a:defRPr sz="2400" b="1">
                <a:solidFill>
                  <a:srgbClr val="595959"/>
                </a:solidFill>
                <a:latin typeface="Palatino Linotype"/>
                <a:ea typeface="Palatino Linotype"/>
                <a:cs typeface="Palatino Linotype"/>
                <a:sym typeface="Palatino Linotype"/>
              </a:defRPr>
            </a:lvl1pPr>
          </a:lstStyle>
          <a:p>
            <a:r>
              <a:t>Title Text</a:t>
            </a:r>
          </a:p>
        </p:txBody>
      </p:sp>
      <p:sp>
        <p:nvSpPr>
          <p:cNvPr id="354" name="Body Level One…"/>
          <p:cNvSpPr txBox="1">
            <a:spLocks noGrp="1"/>
          </p:cNvSpPr>
          <p:nvPr>
            <p:ph type="body" sz="quarter" idx="1"/>
          </p:nvPr>
        </p:nvSpPr>
        <p:spPr>
          <a:xfrm>
            <a:off x="3858767" y="3568422"/>
            <a:ext cx="4659102" cy="539240"/>
          </a:xfrm>
          <a:prstGeom prst="rect">
            <a:avLst/>
          </a:prstGeom>
        </p:spPr>
        <p:txBody>
          <a:bodyPr anchor="ctr"/>
          <a:lstStyle>
            <a:lvl1pPr marL="0" indent="0">
              <a:spcBef>
                <a:spcPts val="0"/>
              </a:spcBef>
              <a:buSzTx/>
              <a:buFontTx/>
              <a:buNone/>
              <a:defRPr sz="2000" b="1" i="1">
                <a:solidFill>
                  <a:srgbClr val="595959"/>
                </a:solidFill>
                <a:latin typeface="Palatino Linotype"/>
                <a:ea typeface="Palatino Linotype"/>
                <a:cs typeface="Palatino Linotype"/>
                <a:sym typeface="Palatino Linotype"/>
              </a:defRPr>
            </a:lvl1pPr>
            <a:lvl2pPr marL="0" indent="457200">
              <a:spcBef>
                <a:spcPts val="0"/>
              </a:spcBef>
              <a:buSzTx/>
              <a:buFontTx/>
              <a:buNone/>
              <a:defRPr sz="2000" b="1" i="1">
                <a:solidFill>
                  <a:srgbClr val="595959"/>
                </a:solidFill>
                <a:latin typeface="Palatino Linotype"/>
                <a:ea typeface="Palatino Linotype"/>
                <a:cs typeface="Palatino Linotype"/>
                <a:sym typeface="Palatino Linotype"/>
              </a:defRPr>
            </a:lvl2pPr>
            <a:lvl3pPr marL="0" indent="914400">
              <a:spcBef>
                <a:spcPts val="0"/>
              </a:spcBef>
              <a:buSzTx/>
              <a:buFontTx/>
              <a:buNone/>
              <a:defRPr sz="2000" b="1" i="1">
                <a:solidFill>
                  <a:srgbClr val="595959"/>
                </a:solidFill>
                <a:latin typeface="Palatino Linotype"/>
                <a:ea typeface="Palatino Linotype"/>
                <a:cs typeface="Palatino Linotype"/>
                <a:sym typeface="Palatino Linotype"/>
              </a:defRPr>
            </a:lvl3pPr>
            <a:lvl4pPr marL="0" indent="1371600">
              <a:spcBef>
                <a:spcPts val="0"/>
              </a:spcBef>
              <a:buSzTx/>
              <a:buFontTx/>
              <a:buNone/>
              <a:defRPr sz="2000" b="1" i="1">
                <a:solidFill>
                  <a:srgbClr val="595959"/>
                </a:solidFill>
                <a:latin typeface="Palatino Linotype"/>
                <a:ea typeface="Palatino Linotype"/>
                <a:cs typeface="Palatino Linotype"/>
                <a:sym typeface="Palatino Linotype"/>
              </a:defRPr>
            </a:lvl4pPr>
            <a:lvl5pPr marL="0" indent="1828800">
              <a:spcBef>
                <a:spcPts val="0"/>
              </a:spcBef>
              <a:buSzTx/>
              <a:buFontTx/>
              <a:buNone/>
              <a:defRPr sz="2000" b="1" i="1">
                <a:solidFill>
                  <a:srgbClr val="595959"/>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55" name="Text Placeholder 12"/>
          <p:cNvSpPr>
            <a:spLocks noGrp="1"/>
          </p:cNvSpPr>
          <p:nvPr>
            <p:ph type="body" sz="quarter" idx="13"/>
          </p:nvPr>
        </p:nvSpPr>
        <p:spPr>
          <a:xfrm>
            <a:off x="3858767" y="4391002"/>
            <a:ext cx="4663442" cy="1106426"/>
          </a:xfrm>
          <a:prstGeom prst="rect">
            <a:avLst/>
          </a:prstGeom>
        </p:spPr>
        <p:txBody>
          <a:bodyPr/>
          <a:lstStyle/>
          <a:p>
            <a:pPr marL="0" indent="0">
              <a:spcBef>
                <a:spcPts val="0"/>
              </a:spcBef>
              <a:buSzTx/>
              <a:buFontTx/>
              <a:buNone/>
              <a:defRPr sz="1400">
                <a:solidFill>
                  <a:srgbClr val="595959"/>
                </a:solidFill>
                <a:latin typeface="Palatino Linotype"/>
                <a:ea typeface="Palatino Linotype"/>
                <a:cs typeface="Palatino Linotype"/>
                <a:sym typeface="Palatino Linotype"/>
              </a:defRPr>
            </a:pPr>
            <a:endParaRPr/>
          </a:p>
        </p:txBody>
      </p:sp>
      <p:pic>
        <p:nvPicPr>
          <p:cNvPr id="356" name="Picture 21" descr="Picture 21"/>
          <p:cNvPicPr>
            <a:picLocks noChangeAspect="1"/>
          </p:cNvPicPr>
          <p:nvPr/>
        </p:nvPicPr>
        <p:blipFill>
          <a:blip r:embed="rId3">
            <a:extLst/>
          </a:blip>
          <a:stretch>
            <a:fillRect/>
          </a:stretch>
        </p:blipFill>
        <p:spPr>
          <a:xfrm>
            <a:off x="974597" y="5486382"/>
            <a:ext cx="908306" cy="908307"/>
          </a:xfrm>
          <a:prstGeom prst="rect">
            <a:avLst/>
          </a:prstGeom>
          <a:ln w="12700">
            <a:miter lim="400000"/>
          </a:ln>
        </p:spPr>
      </p:pic>
      <p:pic>
        <p:nvPicPr>
          <p:cNvPr id="357" name="Picture 24" descr="Picture 24"/>
          <p:cNvPicPr>
            <a:picLocks noChangeAspect="1"/>
          </p:cNvPicPr>
          <p:nvPr/>
        </p:nvPicPr>
        <p:blipFill>
          <a:blip r:embed="rId4">
            <a:extLst/>
          </a:blip>
          <a:stretch>
            <a:fillRect/>
          </a:stretch>
        </p:blipFill>
        <p:spPr>
          <a:xfrm>
            <a:off x="974846" y="1894222"/>
            <a:ext cx="911355" cy="993651"/>
          </a:xfrm>
          <a:prstGeom prst="rect">
            <a:avLst/>
          </a:prstGeom>
          <a:ln w="12700">
            <a:miter lim="400000"/>
          </a:ln>
        </p:spPr>
      </p:pic>
      <p:pic>
        <p:nvPicPr>
          <p:cNvPr id="358" name="Picture 16" descr="Picture 16"/>
          <p:cNvPicPr>
            <a:picLocks noChangeAspect="1"/>
          </p:cNvPicPr>
          <p:nvPr/>
        </p:nvPicPr>
        <p:blipFill>
          <a:blip r:embed="rId5">
            <a:extLst/>
          </a:blip>
          <a:stretch>
            <a:fillRect/>
          </a:stretch>
        </p:blipFill>
        <p:spPr>
          <a:xfrm>
            <a:off x="975854" y="4302552"/>
            <a:ext cx="908307" cy="908307"/>
          </a:xfrm>
          <a:prstGeom prst="rect">
            <a:avLst/>
          </a:prstGeom>
          <a:ln w="12700">
            <a:miter lim="400000"/>
          </a:ln>
        </p:spPr>
      </p:pic>
      <p:pic>
        <p:nvPicPr>
          <p:cNvPr id="359" name="Picture 17" descr="Picture 17"/>
          <p:cNvPicPr>
            <a:picLocks noChangeAspect="1"/>
          </p:cNvPicPr>
          <p:nvPr/>
        </p:nvPicPr>
        <p:blipFill>
          <a:blip r:embed="rId6">
            <a:extLst/>
          </a:blip>
          <a:stretch>
            <a:fillRect/>
          </a:stretch>
        </p:blipFill>
        <p:spPr>
          <a:xfrm>
            <a:off x="975862" y="3121149"/>
            <a:ext cx="908307" cy="908307"/>
          </a:xfrm>
          <a:prstGeom prst="rect">
            <a:avLst/>
          </a:prstGeom>
          <a:ln w="12700">
            <a:miter lim="400000"/>
          </a:ln>
        </p:spPr>
      </p:pic>
      <p:sp>
        <p:nvSpPr>
          <p:cNvPr id="360"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Section Divider (Optional)">
    <p:spTree>
      <p:nvGrpSpPr>
        <p:cNvPr id="1" name=""/>
        <p:cNvGrpSpPr/>
        <p:nvPr/>
      </p:nvGrpSpPr>
      <p:grpSpPr>
        <a:xfrm>
          <a:off x="0" y="0"/>
          <a:ext cx="0" cy="0"/>
          <a:chOff x="0" y="0"/>
          <a:chExt cx="0" cy="0"/>
        </a:xfrm>
      </p:grpSpPr>
      <p:sp>
        <p:nvSpPr>
          <p:cNvPr id="367" name="Rectangle 10"/>
          <p:cNvSpPr/>
          <p:nvPr/>
        </p:nvSpPr>
        <p:spPr>
          <a:xfrm>
            <a:off x="0" y="1631289"/>
            <a:ext cx="9144000" cy="1016815"/>
          </a:xfrm>
          <a:prstGeom prst="rect">
            <a:avLst/>
          </a:prstGeom>
          <a:solidFill>
            <a:srgbClr val="004960"/>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368" name="Body Level One…"/>
          <p:cNvSpPr txBox="1">
            <a:spLocks noGrp="1"/>
          </p:cNvSpPr>
          <p:nvPr>
            <p:ph type="body" sz="half" idx="1"/>
          </p:nvPr>
        </p:nvSpPr>
        <p:spPr>
          <a:xfrm>
            <a:off x="1234438" y="3307317"/>
            <a:ext cx="7377749" cy="1788441"/>
          </a:xfrm>
          <a:prstGeom prst="rect">
            <a:avLst/>
          </a:prstGeom>
        </p:spPr>
        <p:txBody>
          <a:bodyPr/>
          <a:lstStyle>
            <a:lvl1pPr marL="0" indent="0">
              <a:spcBef>
                <a:spcPts val="600"/>
              </a:spcBef>
              <a:buSzTx/>
              <a:buFontTx/>
              <a:buNone/>
              <a:defRPr sz="1400">
                <a:solidFill>
                  <a:srgbClr val="595959"/>
                </a:solidFill>
                <a:latin typeface="Palatino Linotype"/>
                <a:ea typeface="Palatino Linotype"/>
                <a:cs typeface="Palatino Linotype"/>
                <a:sym typeface="Palatino Linotype"/>
              </a:defRPr>
            </a:lvl1pPr>
            <a:lvl2pPr marL="0" indent="346075">
              <a:spcBef>
                <a:spcPts val="600"/>
              </a:spcBef>
              <a:buSzTx/>
              <a:buFontTx/>
              <a:buNone/>
              <a:defRPr sz="1400">
                <a:solidFill>
                  <a:srgbClr val="595959"/>
                </a:solidFill>
                <a:latin typeface="Palatino Linotype"/>
                <a:ea typeface="Palatino Linotype"/>
                <a:cs typeface="Palatino Linotype"/>
                <a:sym typeface="Palatino Linotype"/>
              </a:defRPr>
            </a:lvl2pPr>
            <a:lvl3pPr marL="0" indent="746125">
              <a:spcBef>
                <a:spcPts val="600"/>
              </a:spcBef>
              <a:buSzTx/>
              <a:buFontTx/>
              <a:buNone/>
              <a:defRPr sz="1400">
                <a:solidFill>
                  <a:srgbClr val="595959"/>
                </a:solidFill>
                <a:latin typeface="Palatino Linotype"/>
                <a:ea typeface="Palatino Linotype"/>
                <a:cs typeface="Palatino Linotype"/>
                <a:sym typeface="Palatino Linotype"/>
              </a:defRPr>
            </a:lvl3pPr>
            <a:lvl4pPr marL="0" indent="1082675">
              <a:spcBef>
                <a:spcPts val="600"/>
              </a:spcBef>
              <a:buSzTx/>
              <a:buFontTx/>
              <a:buNone/>
              <a:defRPr sz="1400">
                <a:solidFill>
                  <a:srgbClr val="595959"/>
                </a:solidFill>
                <a:latin typeface="Palatino Linotype"/>
                <a:ea typeface="Palatino Linotype"/>
                <a:cs typeface="Palatino Linotype"/>
                <a:sym typeface="Palatino Linotype"/>
              </a:defRPr>
            </a:lvl4pPr>
            <a:lvl5pPr marL="0" indent="1484312">
              <a:spcBef>
                <a:spcPts val="600"/>
              </a:spcBef>
              <a:buSzTx/>
              <a:buFontTx/>
              <a:buNone/>
              <a:defRPr sz="1400">
                <a:solidFill>
                  <a:srgbClr val="595959"/>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69" name="Title Text"/>
          <p:cNvSpPr txBox="1">
            <a:spLocks noGrp="1"/>
          </p:cNvSpPr>
          <p:nvPr>
            <p:ph type="title"/>
          </p:nvPr>
        </p:nvSpPr>
        <p:spPr>
          <a:xfrm>
            <a:off x="1234438" y="1623965"/>
            <a:ext cx="7315201" cy="929041"/>
          </a:xfrm>
          <a:prstGeom prst="rect">
            <a:avLst/>
          </a:prstGeom>
        </p:spPr>
        <p:txBody>
          <a:bodyPr/>
          <a:lstStyle>
            <a:lvl1pPr algn="l">
              <a:defRPr sz="2400" b="1">
                <a:solidFill>
                  <a:srgbClr val="FFFFFF"/>
                </a:solidFill>
                <a:latin typeface="Palatino Linotype"/>
                <a:ea typeface="Palatino Linotype"/>
                <a:cs typeface="Palatino Linotype"/>
                <a:sym typeface="Palatino Linotype"/>
              </a:defRPr>
            </a:lvl1pPr>
          </a:lstStyle>
          <a:p>
            <a:r>
              <a:t>Title Text</a:t>
            </a:r>
          </a:p>
        </p:txBody>
      </p:sp>
      <p:sp>
        <p:nvSpPr>
          <p:cNvPr id="370" name="Text Placeholder 2"/>
          <p:cNvSpPr>
            <a:spLocks noGrp="1"/>
          </p:cNvSpPr>
          <p:nvPr>
            <p:ph type="body" sz="quarter" idx="13"/>
          </p:nvPr>
        </p:nvSpPr>
        <p:spPr>
          <a:xfrm>
            <a:off x="1234438" y="2803137"/>
            <a:ext cx="7377750" cy="444560"/>
          </a:xfrm>
          <a:prstGeom prst="rect">
            <a:avLst/>
          </a:prstGeom>
        </p:spPr>
        <p:txBody>
          <a:bodyPr anchor="ctr"/>
          <a:lstStyle/>
          <a:p>
            <a:pPr marL="0" indent="0">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
        <p:nvSpPr>
          <p:cNvPr id="371"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372" name="Straight Connector 11"/>
          <p:cNvSpPr/>
          <p:nvPr/>
        </p:nvSpPr>
        <p:spPr>
          <a:xfrm>
            <a:off x="0" y="2600836"/>
            <a:ext cx="9144000" cy="1"/>
          </a:xfrm>
          <a:prstGeom prst="line">
            <a:avLst/>
          </a:prstGeom>
          <a:ln w="88900">
            <a:solidFill>
              <a:srgbClr val="008AB0"/>
            </a:solidFill>
          </a:ln>
        </p:spPr>
        <p:txBody>
          <a:bodyPr lIns="45719" rIns="45719"/>
          <a:lstStyle/>
          <a:p>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and Subtitle Only">
    <p:spTree>
      <p:nvGrpSpPr>
        <p:cNvPr id="1" name=""/>
        <p:cNvGrpSpPr/>
        <p:nvPr/>
      </p:nvGrpSpPr>
      <p:grpSpPr>
        <a:xfrm>
          <a:off x="0" y="0"/>
          <a:ext cx="0" cy="0"/>
          <a:chOff x="0" y="0"/>
          <a:chExt cx="0" cy="0"/>
        </a:xfrm>
      </p:grpSpPr>
      <p:pic>
        <p:nvPicPr>
          <p:cNvPr id="379"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380"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381"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382"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383" name="TextBox 7"/>
          <p:cNvSpPr txBox="1"/>
          <p:nvPr/>
        </p:nvSpPr>
        <p:spPr>
          <a:xfrm>
            <a:off x="422021" y="6622274"/>
            <a:ext cx="295826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Partners Business Planning and Market Development</a:t>
            </a:r>
          </a:p>
        </p:txBody>
      </p:sp>
      <p:sp>
        <p:nvSpPr>
          <p:cNvPr id="384" name="Body Level One…"/>
          <p:cNvSpPr txBox="1">
            <a:spLocks noGrp="1"/>
          </p:cNvSpPr>
          <p:nvPr>
            <p:ph type="body" sz="quarter" idx="1"/>
          </p:nvPr>
        </p:nvSpPr>
        <p:spPr>
          <a:xfrm>
            <a:off x="432640" y="5973941"/>
            <a:ext cx="4421188" cy="320041"/>
          </a:xfrm>
          <a:prstGeom prst="rect">
            <a:avLst/>
          </a:prstGeom>
        </p:spPr>
        <p:txBody>
          <a:bodyPr anchor="b"/>
          <a:lstStyle>
            <a:lvl1pPr marL="114300" indent="-114300">
              <a:spcBef>
                <a:spcPts val="0"/>
              </a:spcBef>
              <a:buFontTx/>
              <a:buAutoNum type="arabicParenR"/>
              <a:defRPr sz="800">
                <a:latin typeface="Palatino Linotype"/>
                <a:ea typeface="Palatino Linotype"/>
                <a:cs typeface="Palatino Linotype"/>
                <a:sym typeface="Palatino Linotype"/>
              </a:defRPr>
            </a:lvl1pPr>
            <a:lvl2pPr marL="0" indent="346075">
              <a:spcBef>
                <a:spcPts val="0"/>
              </a:spcBef>
              <a:buSzTx/>
              <a:buFontTx/>
              <a:buNone/>
              <a:defRPr sz="800">
                <a:latin typeface="Palatino Linotype"/>
                <a:ea typeface="Palatino Linotype"/>
                <a:cs typeface="Palatino Linotype"/>
                <a:sym typeface="Palatino Linotype"/>
              </a:defRPr>
            </a:lvl2pPr>
            <a:lvl3pPr marL="0" indent="746125">
              <a:spcBef>
                <a:spcPts val="0"/>
              </a:spcBef>
              <a:buSzTx/>
              <a:buFontTx/>
              <a:buNone/>
              <a:defRPr sz="800">
                <a:latin typeface="Palatino Linotype"/>
                <a:ea typeface="Palatino Linotype"/>
                <a:cs typeface="Palatino Linotype"/>
                <a:sym typeface="Palatino Linotype"/>
              </a:defRPr>
            </a:lvl3pPr>
            <a:lvl4pPr marL="0" indent="1082675">
              <a:spcBef>
                <a:spcPts val="0"/>
              </a:spcBef>
              <a:buSzTx/>
              <a:buFontTx/>
              <a:buNone/>
              <a:defRPr sz="800">
                <a:latin typeface="Palatino Linotype"/>
                <a:ea typeface="Palatino Linotype"/>
                <a:cs typeface="Palatino Linotype"/>
                <a:sym typeface="Palatino Linotype"/>
              </a:defRPr>
            </a:lvl4pPr>
            <a:lvl5pPr marL="0" indent="1484312">
              <a:spcBef>
                <a:spcPts val="0"/>
              </a:spcBef>
              <a:buSzTx/>
              <a:buFontTx/>
              <a:buNone/>
              <a:defRPr sz="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385" name="Text Placeholder 21"/>
          <p:cNvSpPr>
            <a:spLocks noGrp="1"/>
          </p:cNvSpPr>
          <p:nvPr>
            <p:ph type="body" sz="quarter" idx="13"/>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386"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387" name="Text Placeholder 15"/>
          <p:cNvSpPr>
            <a:spLocks noGrp="1"/>
          </p:cNvSpPr>
          <p:nvPr>
            <p:ph type="body" sz="quarter" idx="14"/>
          </p:nvPr>
        </p:nvSpPr>
        <p:spPr>
          <a:xfrm>
            <a:off x="457200" y="598643"/>
            <a:ext cx="8229600" cy="300038"/>
          </a:xfrm>
          <a:prstGeom prst="rect">
            <a:avLst/>
          </a:prstGeom>
        </p:spPr>
        <p:txBody>
          <a:bodyPr/>
          <a:lstStyle/>
          <a:p>
            <a: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Subtitle, and Text Box">
    <p:spTree>
      <p:nvGrpSpPr>
        <p:cNvPr id="1" name=""/>
        <p:cNvGrpSpPr/>
        <p:nvPr/>
      </p:nvGrpSpPr>
      <p:grpSpPr>
        <a:xfrm>
          <a:off x="0" y="0"/>
          <a:ext cx="0" cy="0"/>
          <a:chOff x="0" y="0"/>
          <a:chExt cx="0" cy="0"/>
        </a:xfrm>
      </p:grpSpPr>
      <p:pic>
        <p:nvPicPr>
          <p:cNvPr id="394"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395"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396"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397"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398" name="TextBox 7"/>
          <p:cNvSpPr txBox="1"/>
          <p:nvPr/>
        </p:nvSpPr>
        <p:spPr>
          <a:xfrm>
            <a:off x="422021" y="6622274"/>
            <a:ext cx="295826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Partners Business Planning and Market Development</a:t>
            </a:r>
          </a:p>
        </p:txBody>
      </p:sp>
      <p:sp>
        <p:nvSpPr>
          <p:cNvPr id="399"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400" name="Body Level One…"/>
          <p:cNvSpPr txBox="1">
            <a:spLocks noGrp="1"/>
          </p:cNvSpPr>
          <p:nvPr>
            <p:ph type="body" sz="quarter" idx="1"/>
          </p:nvPr>
        </p:nvSpPr>
        <p:spPr>
          <a:xfrm>
            <a:off x="457200" y="598643"/>
            <a:ext cx="8229600" cy="300038"/>
          </a:xfrm>
          <a:prstGeom prst="rect">
            <a:avLst/>
          </a:prstGeom>
        </p:spPr>
        <p:txBody>
          <a:bodyPr/>
          <a:lstStyle>
            <a:lvl1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lvl1pPr>
            <a:lvl2pPr marL="231775" indent="114300">
              <a:spcBef>
                <a:spcPts val="600"/>
              </a:spcBef>
              <a:buSzTx/>
              <a:buFontTx/>
              <a:buNone/>
              <a:defRPr sz="2000" b="1" i="1">
                <a:solidFill>
                  <a:srgbClr val="595959"/>
                </a:solidFill>
                <a:latin typeface="Palatino Linotype"/>
                <a:ea typeface="Palatino Linotype"/>
                <a:cs typeface="Palatino Linotype"/>
                <a:sym typeface="Palatino Linotype"/>
              </a:defRPr>
            </a:lvl2pPr>
            <a:lvl3pPr marL="231775" indent="514350">
              <a:spcBef>
                <a:spcPts val="600"/>
              </a:spcBef>
              <a:buSzTx/>
              <a:buFontTx/>
              <a:buNone/>
              <a:defRPr sz="2000" b="1" i="1">
                <a:solidFill>
                  <a:srgbClr val="595959"/>
                </a:solidFill>
                <a:latin typeface="Palatino Linotype"/>
                <a:ea typeface="Palatino Linotype"/>
                <a:cs typeface="Palatino Linotype"/>
                <a:sym typeface="Palatino Linotype"/>
              </a:defRPr>
            </a:lvl3pPr>
            <a:lvl4pPr marL="231775" indent="850900">
              <a:spcBef>
                <a:spcPts val="600"/>
              </a:spcBef>
              <a:buSzTx/>
              <a:buFontTx/>
              <a:buNone/>
              <a:defRPr sz="2000" b="1" i="1">
                <a:solidFill>
                  <a:srgbClr val="595959"/>
                </a:solidFill>
                <a:latin typeface="Palatino Linotype"/>
                <a:ea typeface="Palatino Linotype"/>
                <a:cs typeface="Palatino Linotype"/>
                <a:sym typeface="Palatino Linotype"/>
              </a:defRPr>
            </a:lvl4pPr>
            <a:lvl5pPr marL="231775" indent="1252537">
              <a:spcBef>
                <a:spcPts val="600"/>
              </a:spcBef>
              <a:buSzTx/>
              <a:buFontTx/>
              <a:buNone/>
              <a:defRPr sz="2000" b="1" i="1">
                <a:solidFill>
                  <a:srgbClr val="595959"/>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401" name="Text Placeholder 9"/>
          <p:cNvSpPr>
            <a:spLocks noGrp="1"/>
          </p:cNvSpPr>
          <p:nvPr>
            <p:ph type="body" idx="13"/>
          </p:nvPr>
        </p:nvSpPr>
        <p:spPr>
          <a:xfrm>
            <a:off x="457198" y="1152144"/>
            <a:ext cx="8439913" cy="5038345"/>
          </a:xfrm>
          <a:prstGeom prst="rect">
            <a:avLst/>
          </a:prstGeom>
        </p:spPr>
        <p:txBody>
          <a:bodyPr/>
          <a:lstStyle/>
          <a:p>
            <a:pPr marL="231775" indent="-231775">
              <a:spcBef>
                <a:spcPts val="0"/>
              </a:spcBef>
              <a:buSzTx/>
              <a:buFontTx/>
              <a:buNone/>
              <a:defRPr sz="1800">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1"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and Text Box">
    <p:spTree>
      <p:nvGrpSpPr>
        <p:cNvPr id="1" name=""/>
        <p:cNvGrpSpPr/>
        <p:nvPr/>
      </p:nvGrpSpPr>
      <p:grpSpPr>
        <a:xfrm>
          <a:off x="0" y="0"/>
          <a:ext cx="0" cy="0"/>
          <a:chOff x="0" y="0"/>
          <a:chExt cx="0" cy="0"/>
        </a:xfrm>
      </p:grpSpPr>
      <p:pic>
        <p:nvPicPr>
          <p:cNvPr id="408"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409"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410"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411"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412" name="TextBox 7"/>
          <p:cNvSpPr txBox="1"/>
          <p:nvPr/>
        </p:nvSpPr>
        <p:spPr>
          <a:xfrm>
            <a:off x="422021" y="6622274"/>
            <a:ext cx="295826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Partners Business Planning and Market Development</a:t>
            </a:r>
          </a:p>
        </p:txBody>
      </p:sp>
      <p:sp>
        <p:nvSpPr>
          <p:cNvPr id="413" name="Title Text"/>
          <p:cNvSpPr txBox="1">
            <a:spLocks noGrp="1"/>
          </p:cNvSpPr>
          <p:nvPr>
            <p:ph type="title"/>
          </p:nvPr>
        </p:nvSpPr>
        <p:spPr>
          <a:xfrm>
            <a:off x="457200" y="128837"/>
            <a:ext cx="8229600" cy="778248"/>
          </a:xfrm>
          <a:prstGeom prst="rect">
            <a:avLst/>
          </a:prstGeom>
        </p:spPr>
        <p:txBody>
          <a:bodyPr anchor="b"/>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414" name="Body Level One…"/>
          <p:cNvSpPr txBox="1">
            <a:spLocks noGrp="1"/>
          </p:cNvSpPr>
          <p:nvPr>
            <p:ph type="body" idx="1"/>
          </p:nvPr>
        </p:nvSpPr>
        <p:spPr>
          <a:xfrm>
            <a:off x="457198" y="1152144"/>
            <a:ext cx="8439913" cy="5038345"/>
          </a:xfrm>
          <a:prstGeom prst="rect">
            <a:avLst/>
          </a:prstGeom>
        </p:spPr>
        <p:txBody>
          <a:bodyPr/>
          <a:lstStyle>
            <a:lvl1pPr marL="231775" indent="-231775">
              <a:spcBef>
                <a:spcPts val="0"/>
              </a:spcBef>
              <a:buSzTx/>
              <a:buFontTx/>
              <a:buNone/>
              <a:defRPr sz="1800">
                <a:latin typeface="Palatino Linotype"/>
                <a:ea typeface="Palatino Linotype"/>
                <a:cs typeface="Palatino Linotype"/>
                <a:sym typeface="Palatino Linotype"/>
              </a:defRPr>
            </a:lvl1pPr>
            <a:lvl2pPr marL="231775" indent="114300">
              <a:spcBef>
                <a:spcPts val="0"/>
              </a:spcBef>
              <a:buSzTx/>
              <a:buFontTx/>
              <a:buNone/>
              <a:defRPr sz="1800">
                <a:latin typeface="Palatino Linotype"/>
                <a:ea typeface="Palatino Linotype"/>
                <a:cs typeface="Palatino Linotype"/>
                <a:sym typeface="Palatino Linotype"/>
              </a:defRPr>
            </a:lvl2pPr>
            <a:lvl3pPr marL="231775" indent="514350">
              <a:spcBef>
                <a:spcPts val="0"/>
              </a:spcBef>
              <a:buSzTx/>
              <a:buFontTx/>
              <a:buNone/>
              <a:defRPr sz="1800">
                <a:latin typeface="Palatino Linotype"/>
                <a:ea typeface="Palatino Linotype"/>
                <a:cs typeface="Palatino Linotype"/>
                <a:sym typeface="Palatino Linotype"/>
              </a:defRPr>
            </a:lvl3pPr>
            <a:lvl4pPr marL="231775" indent="850900">
              <a:spcBef>
                <a:spcPts val="0"/>
              </a:spcBef>
              <a:buSzTx/>
              <a:buFontTx/>
              <a:buNone/>
              <a:defRPr sz="1800">
                <a:latin typeface="Palatino Linotype"/>
                <a:ea typeface="Palatino Linotype"/>
                <a:cs typeface="Palatino Linotype"/>
                <a:sym typeface="Palatino Linotype"/>
              </a:defRPr>
            </a:lvl4pPr>
            <a:lvl5pPr marL="231775" indent="1252537">
              <a:spcBef>
                <a:spcPts val="0"/>
              </a:spcBef>
              <a:buSzTx/>
              <a:buFontTx/>
              <a:buNone/>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Subtitle, and Bullets">
    <p:spTree>
      <p:nvGrpSpPr>
        <p:cNvPr id="1" name=""/>
        <p:cNvGrpSpPr/>
        <p:nvPr/>
      </p:nvGrpSpPr>
      <p:grpSpPr>
        <a:xfrm>
          <a:off x="0" y="0"/>
          <a:ext cx="0" cy="0"/>
          <a:chOff x="0" y="0"/>
          <a:chExt cx="0" cy="0"/>
        </a:xfrm>
      </p:grpSpPr>
      <p:pic>
        <p:nvPicPr>
          <p:cNvPr id="421"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422"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423"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424"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425" name="TextBox 7"/>
          <p:cNvSpPr txBox="1"/>
          <p:nvPr/>
        </p:nvSpPr>
        <p:spPr>
          <a:xfrm>
            <a:off x="422021" y="6622274"/>
            <a:ext cx="295826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Partners Business Planning and Market Development</a:t>
            </a:r>
          </a:p>
        </p:txBody>
      </p:sp>
      <p:sp>
        <p:nvSpPr>
          <p:cNvPr id="426" name="Body Level One…"/>
          <p:cNvSpPr txBox="1">
            <a:spLocks noGrp="1"/>
          </p:cNvSpPr>
          <p:nvPr>
            <p:ph type="body" idx="1"/>
          </p:nvPr>
        </p:nvSpPr>
        <p:spPr>
          <a:xfrm>
            <a:off x="352425" y="1152524"/>
            <a:ext cx="8439150" cy="5037964"/>
          </a:xfrm>
          <a:prstGeom prst="rect">
            <a:avLst/>
          </a:prstGeom>
        </p:spPr>
        <p:txBody>
          <a:bodyPr/>
          <a:lstStyle>
            <a:lvl1pPr marL="231775" indent="-231775">
              <a:spcBef>
                <a:spcPts val="600"/>
              </a:spcBef>
              <a:defRPr sz="1800">
                <a:latin typeface="Palatino Linotype"/>
                <a:ea typeface="Palatino Linotype"/>
                <a:cs typeface="Palatino Linotype"/>
                <a:sym typeface="Palatino Linotype"/>
              </a:defRPr>
            </a:lvl1pPr>
            <a:lvl2pPr marL="549671" indent="-317896">
              <a:spcBef>
                <a:spcPts val="600"/>
              </a:spcBef>
              <a:defRPr sz="1800">
                <a:latin typeface="Palatino Linotype"/>
                <a:ea typeface="Palatino Linotype"/>
                <a:cs typeface="Palatino Linotype"/>
                <a:sym typeface="Palatino Linotype"/>
              </a:defRPr>
            </a:lvl2pPr>
            <a:lvl3pPr marL="812346" indent="-297996">
              <a:spcBef>
                <a:spcPts val="600"/>
              </a:spcBef>
              <a:buChar char="»"/>
              <a:defRPr sz="1800">
                <a:latin typeface="Palatino Linotype"/>
                <a:ea typeface="Palatino Linotype"/>
                <a:cs typeface="Palatino Linotype"/>
                <a:sym typeface="Palatino Linotype"/>
              </a:defRPr>
            </a:lvl3pPr>
            <a:lvl4pPr marL="1065808" indent="-319683">
              <a:spcBef>
                <a:spcPts val="600"/>
              </a:spcBef>
              <a:defRPr sz="1800">
                <a:latin typeface="Palatino Linotype"/>
                <a:ea typeface="Palatino Linotype"/>
                <a:cs typeface="Palatino Linotype"/>
                <a:sym typeface="Palatino Linotype"/>
              </a:defRPr>
            </a:lvl4pPr>
            <a:lvl5pPr marL="1289248" indent="-258961">
              <a:spcBef>
                <a:spcPts val="600"/>
              </a:spcBef>
              <a:buChar char="•"/>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427" name="Text Placeholder 21"/>
          <p:cNvSpPr>
            <a:spLocks noGrp="1"/>
          </p:cNvSpPr>
          <p:nvPr>
            <p:ph type="body" sz="quarter" idx="13"/>
          </p:nvPr>
        </p:nvSpPr>
        <p:spPr>
          <a:xfrm>
            <a:off x="432639" y="5973941"/>
            <a:ext cx="4421189" cy="320041"/>
          </a:xfrm>
          <a:prstGeom prst="rect">
            <a:avLst/>
          </a:prstGeom>
        </p:spPr>
        <p:txBody>
          <a:bodyPr anchor="b"/>
          <a:lstStyle/>
          <a:p>
            <a:pPr marL="114300" indent="-114300">
              <a:spcBef>
                <a:spcPts val="0"/>
              </a:spcBef>
              <a:buFontTx/>
              <a:buAutoNum type="arabicParenR"/>
              <a:defRPr sz="800">
                <a:latin typeface="Palatino Linotype"/>
                <a:ea typeface="Palatino Linotype"/>
                <a:cs typeface="Palatino Linotype"/>
                <a:sym typeface="Palatino Linotype"/>
              </a:defRPr>
            </a:pPr>
            <a:endParaRPr/>
          </a:p>
        </p:txBody>
      </p:sp>
      <p:sp>
        <p:nvSpPr>
          <p:cNvPr id="428" name="Text Placeholder 21"/>
          <p:cNvSpPr>
            <a:spLocks noGrp="1"/>
          </p:cNvSpPr>
          <p:nvPr>
            <p:ph type="body" sz="quarter" idx="14"/>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429"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430" name="Text Placeholder 15"/>
          <p:cNvSpPr>
            <a:spLocks noGrp="1"/>
          </p:cNvSpPr>
          <p:nvPr>
            <p:ph type="body" sz="quarter" idx="15"/>
          </p:nvPr>
        </p:nvSpPr>
        <p:spPr>
          <a:xfrm>
            <a:off x="457200" y="598643"/>
            <a:ext cx="8229600" cy="300038"/>
          </a:xfrm>
          <a:prstGeom prst="rect">
            <a:avLst/>
          </a:prstGeom>
        </p:spPr>
        <p:txBody>
          <a:bodyPr/>
          <a:lstStyle/>
          <a:p>
            <a: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and Bullets">
    <p:spTree>
      <p:nvGrpSpPr>
        <p:cNvPr id="1" name=""/>
        <p:cNvGrpSpPr/>
        <p:nvPr/>
      </p:nvGrpSpPr>
      <p:grpSpPr>
        <a:xfrm>
          <a:off x="0" y="0"/>
          <a:ext cx="0" cy="0"/>
          <a:chOff x="0" y="0"/>
          <a:chExt cx="0" cy="0"/>
        </a:xfrm>
      </p:grpSpPr>
      <p:pic>
        <p:nvPicPr>
          <p:cNvPr id="437"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438"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439"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440"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441" name="TextBox 7"/>
          <p:cNvSpPr txBox="1"/>
          <p:nvPr/>
        </p:nvSpPr>
        <p:spPr>
          <a:xfrm>
            <a:off x="422021" y="6622274"/>
            <a:ext cx="295826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Partners Business Planning and Market Development</a:t>
            </a:r>
          </a:p>
        </p:txBody>
      </p:sp>
      <p:sp>
        <p:nvSpPr>
          <p:cNvPr id="442" name="Body Level One…"/>
          <p:cNvSpPr txBox="1">
            <a:spLocks noGrp="1"/>
          </p:cNvSpPr>
          <p:nvPr>
            <p:ph type="body" idx="1"/>
          </p:nvPr>
        </p:nvSpPr>
        <p:spPr>
          <a:xfrm>
            <a:off x="352425" y="1152524"/>
            <a:ext cx="8439150" cy="5037964"/>
          </a:xfrm>
          <a:prstGeom prst="rect">
            <a:avLst/>
          </a:prstGeom>
        </p:spPr>
        <p:txBody>
          <a:bodyPr/>
          <a:lstStyle>
            <a:lvl1pPr marL="231775" indent="-231775">
              <a:spcBef>
                <a:spcPts val="600"/>
              </a:spcBef>
              <a:defRPr sz="1800">
                <a:latin typeface="Palatino Linotype"/>
                <a:ea typeface="Palatino Linotype"/>
                <a:cs typeface="Palatino Linotype"/>
                <a:sym typeface="Palatino Linotype"/>
              </a:defRPr>
            </a:lvl1pPr>
            <a:lvl2pPr marL="549671" indent="-317896">
              <a:spcBef>
                <a:spcPts val="600"/>
              </a:spcBef>
              <a:defRPr sz="1800">
                <a:latin typeface="Palatino Linotype"/>
                <a:ea typeface="Palatino Linotype"/>
                <a:cs typeface="Palatino Linotype"/>
                <a:sym typeface="Palatino Linotype"/>
              </a:defRPr>
            </a:lvl2pPr>
            <a:lvl3pPr marL="812346" indent="-297996">
              <a:spcBef>
                <a:spcPts val="600"/>
              </a:spcBef>
              <a:buChar char="»"/>
              <a:defRPr sz="1800">
                <a:latin typeface="Palatino Linotype"/>
                <a:ea typeface="Palatino Linotype"/>
                <a:cs typeface="Palatino Linotype"/>
                <a:sym typeface="Palatino Linotype"/>
              </a:defRPr>
            </a:lvl3pPr>
            <a:lvl4pPr marL="1065808" indent="-319683">
              <a:spcBef>
                <a:spcPts val="600"/>
              </a:spcBef>
              <a:defRPr sz="1800">
                <a:latin typeface="Palatino Linotype"/>
                <a:ea typeface="Palatino Linotype"/>
                <a:cs typeface="Palatino Linotype"/>
                <a:sym typeface="Palatino Linotype"/>
              </a:defRPr>
            </a:lvl4pPr>
            <a:lvl5pPr marL="1289248" indent="-258961">
              <a:spcBef>
                <a:spcPts val="600"/>
              </a:spcBef>
              <a:buChar char="•"/>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443" name="Text Placeholder 21"/>
          <p:cNvSpPr>
            <a:spLocks noGrp="1"/>
          </p:cNvSpPr>
          <p:nvPr>
            <p:ph type="body" sz="quarter" idx="13"/>
          </p:nvPr>
        </p:nvSpPr>
        <p:spPr>
          <a:xfrm>
            <a:off x="432639" y="5973941"/>
            <a:ext cx="4421189" cy="320041"/>
          </a:xfrm>
          <a:prstGeom prst="rect">
            <a:avLst/>
          </a:prstGeom>
        </p:spPr>
        <p:txBody>
          <a:bodyPr anchor="b"/>
          <a:lstStyle/>
          <a:p>
            <a:pPr marL="114300" indent="-114300">
              <a:spcBef>
                <a:spcPts val="0"/>
              </a:spcBef>
              <a:buFontTx/>
              <a:buAutoNum type="arabicParenR"/>
              <a:defRPr sz="800">
                <a:latin typeface="Palatino Linotype"/>
                <a:ea typeface="Palatino Linotype"/>
                <a:cs typeface="Palatino Linotype"/>
                <a:sym typeface="Palatino Linotype"/>
              </a:defRPr>
            </a:pPr>
            <a:endParaRPr/>
          </a:p>
        </p:txBody>
      </p:sp>
      <p:sp>
        <p:nvSpPr>
          <p:cNvPr id="444" name="Text Placeholder 21"/>
          <p:cNvSpPr>
            <a:spLocks noGrp="1"/>
          </p:cNvSpPr>
          <p:nvPr>
            <p:ph type="body" sz="quarter" idx="14"/>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445" name="Title Text"/>
          <p:cNvSpPr txBox="1">
            <a:spLocks noGrp="1"/>
          </p:cNvSpPr>
          <p:nvPr>
            <p:ph type="title"/>
          </p:nvPr>
        </p:nvSpPr>
        <p:spPr>
          <a:xfrm>
            <a:off x="457200" y="128837"/>
            <a:ext cx="8229600" cy="778248"/>
          </a:xfrm>
          <a:prstGeom prst="rect">
            <a:avLst/>
          </a:prstGeom>
        </p:spPr>
        <p:txBody>
          <a:bodyPr anchor="b"/>
          <a:lstStyle>
            <a:lvl1pPr algn="l">
              <a:defRPr sz="2400" b="1">
                <a:solidFill>
                  <a:srgbClr val="595959"/>
                </a:solidFill>
                <a:latin typeface="Palatino Linotype"/>
                <a:ea typeface="Palatino Linotype"/>
                <a:cs typeface="Palatino Linotype"/>
                <a:sym typeface="Palatino Linotype"/>
              </a:defRPr>
            </a:lvl1pPr>
          </a:lstStyle>
          <a:p>
            <a:r>
              <a:t>Title Text</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Subtitle, 2 Columns of Bullets ">
    <p:spTree>
      <p:nvGrpSpPr>
        <p:cNvPr id="1" name=""/>
        <p:cNvGrpSpPr/>
        <p:nvPr/>
      </p:nvGrpSpPr>
      <p:grpSpPr>
        <a:xfrm>
          <a:off x="0" y="0"/>
          <a:ext cx="0" cy="0"/>
          <a:chOff x="0" y="0"/>
          <a:chExt cx="0" cy="0"/>
        </a:xfrm>
      </p:grpSpPr>
      <p:pic>
        <p:nvPicPr>
          <p:cNvPr id="452"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453"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454"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455"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456" name="TextBox 7"/>
          <p:cNvSpPr txBox="1"/>
          <p:nvPr/>
        </p:nvSpPr>
        <p:spPr>
          <a:xfrm>
            <a:off x="422021" y="6622274"/>
            <a:ext cx="295826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Partners Business Planning and Market Development</a:t>
            </a:r>
          </a:p>
        </p:txBody>
      </p:sp>
      <p:sp>
        <p:nvSpPr>
          <p:cNvPr id="457" name="Body Level One…"/>
          <p:cNvSpPr txBox="1">
            <a:spLocks noGrp="1"/>
          </p:cNvSpPr>
          <p:nvPr>
            <p:ph type="body" sz="half" idx="1"/>
          </p:nvPr>
        </p:nvSpPr>
        <p:spPr>
          <a:xfrm>
            <a:off x="360361" y="1276490"/>
            <a:ext cx="3977642" cy="4846322"/>
          </a:xfrm>
          <a:prstGeom prst="rect">
            <a:avLst/>
          </a:prstGeom>
        </p:spPr>
        <p:txBody>
          <a:bodyPr/>
          <a:lstStyle>
            <a:lvl1pPr marL="231775" indent="-231775">
              <a:spcBef>
                <a:spcPts val="600"/>
              </a:spcBef>
              <a:defRPr sz="1800">
                <a:latin typeface="Palatino Linotype"/>
                <a:ea typeface="Palatino Linotype"/>
                <a:cs typeface="Palatino Linotype"/>
                <a:sym typeface="Palatino Linotype"/>
              </a:defRPr>
            </a:lvl1pPr>
            <a:lvl2pPr marL="549671" indent="-317896">
              <a:spcBef>
                <a:spcPts val="600"/>
              </a:spcBef>
              <a:defRPr sz="1800">
                <a:latin typeface="Palatino Linotype"/>
                <a:ea typeface="Palatino Linotype"/>
                <a:cs typeface="Palatino Linotype"/>
                <a:sym typeface="Palatino Linotype"/>
              </a:defRPr>
            </a:lvl2pPr>
            <a:lvl3pPr marL="812346" indent="-297996">
              <a:spcBef>
                <a:spcPts val="600"/>
              </a:spcBef>
              <a:buChar char="»"/>
              <a:defRPr sz="1800">
                <a:latin typeface="Palatino Linotype"/>
                <a:ea typeface="Palatino Linotype"/>
                <a:cs typeface="Palatino Linotype"/>
                <a:sym typeface="Palatino Linotype"/>
              </a:defRPr>
            </a:lvl3pPr>
            <a:lvl4pPr marL="1065808" indent="-319683">
              <a:spcBef>
                <a:spcPts val="600"/>
              </a:spcBef>
              <a:defRPr sz="1800">
                <a:latin typeface="Palatino Linotype"/>
                <a:ea typeface="Palatino Linotype"/>
                <a:cs typeface="Palatino Linotype"/>
                <a:sym typeface="Palatino Linotype"/>
              </a:defRPr>
            </a:lvl4pPr>
            <a:lvl5pPr marL="1289248" indent="-258961">
              <a:spcBef>
                <a:spcPts val="600"/>
              </a:spcBef>
              <a:buChar char="•"/>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458" name="Text Placeholder 21"/>
          <p:cNvSpPr>
            <a:spLocks noGrp="1"/>
          </p:cNvSpPr>
          <p:nvPr>
            <p:ph type="body" sz="quarter" idx="13"/>
          </p:nvPr>
        </p:nvSpPr>
        <p:spPr>
          <a:xfrm>
            <a:off x="432639" y="5973941"/>
            <a:ext cx="4421189" cy="320041"/>
          </a:xfrm>
          <a:prstGeom prst="rect">
            <a:avLst/>
          </a:prstGeom>
        </p:spPr>
        <p:txBody>
          <a:bodyPr anchor="b"/>
          <a:lstStyle/>
          <a:p>
            <a:pPr marL="114300" indent="-114300">
              <a:spcBef>
                <a:spcPts val="0"/>
              </a:spcBef>
              <a:buFontTx/>
              <a:buAutoNum type="arabicParenR"/>
              <a:defRPr sz="800">
                <a:latin typeface="Palatino Linotype"/>
                <a:ea typeface="Palatino Linotype"/>
                <a:cs typeface="Palatino Linotype"/>
                <a:sym typeface="Palatino Linotype"/>
              </a:defRPr>
            </a:pPr>
            <a:endParaRPr/>
          </a:p>
        </p:txBody>
      </p:sp>
      <p:sp>
        <p:nvSpPr>
          <p:cNvPr id="459" name="Text Placeholder 21"/>
          <p:cNvSpPr>
            <a:spLocks noGrp="1"/>
          </p:cNvSpPr>
          <p:nvPr>
            <p:ph type="body" sz="quarter" idx="14"/>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460"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461" name="Text Placeholder 15"/>
          <p:cNvSpPr>
            <a:spLocks noGrp="1"/>
          </p:cNvSpPr>
          <p:nvPr>
            <p:ph type="body" sz="quarter" idx="15"/>
          </p:nvPr>
        </p:nvSpPr>
        <p:spPr>
          <a:xfrm>
            <a:off x="457200" y="598643"/>
            <a:ext cx="8229600" cy="300038"/>
          </a:xfrm>
          <a:prstGeom prst="rect">
            <a:avLst/>
          </a:prstGeom>
        </p:spPr>
        <p:txBody>
          <a:bodyPr/>
          <a:lstStyle/>
          <a:p>
            <a: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Cover">
    <p:spTree>
      <p:nvGrpSpPr>
        <p:cNvPr id="1" name=""/>
        <p:cNvGrpSpPr/>
        <p:nvPr/>
      </p:nvGrpSpPr>
      <p:grpSpPr>
        <a:xfrm>
          <a:off x="0" y="0"/>
          <a:ext cx="0" cy="0"/>
          <a:chOff x="0" y="0"/>
          <a:chExt cx="0" cy="0"/>
        </a:xfrm>
      </p:grpSpPr>
      <p:pic>
        <p:nvPicPr>
          <p:cNvPr id="468" name="Picture 11" descr="Picture 11"/>
          <p:cNvPicPr>
            <a:picLocks noChangeAspect="1"/>
          </p:cNvPicPr>
          <p:nvPr/>
        </p:nvPicPr>
        <p:blipFill>
          <a:blip r:embed="rId2">
            <a:extLst/>
          </a:blip>
          <a:stretch>
            <a:fillRect/>
          </a:stretch>
        </p:blipFill>
        <p:spPr>
          <a:xfrm>
            <a:off x="2057400" y="832103"/>
            <a:ext cx="5943613" cy="722378"/>
          </a:xfrm>
          <a:prstGeom prst="rect">
            <a:avLst/>
          </a:prstGeom>
          <a:ln w="12700">
            <a:miter lim="400000"/>
          </a:ln>
        </p:spPr>
      </p:pic>
      <p:sp>
        <p:nvSpPr>
          <p:cNvPr id="469" name="Rectangle 18"/>
          <p:cNvSpPr/>
          <p:nvPr/>
        </p:nvSpPr>
        <p:spPr>
          <a:xfrm>
            <a:off x="-2" y="-1"/>
            <a:ext cx="1433018" cy="6876290"/>
          </a:xfrm>
          <a:prstGeom prst="rect">
            <a:avLst/>
          </a:prstGeom>
          <a:solidFill>
            <a:srgbClr val="00496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470" name="Rectangle 19"/>
          <p:cNvSpPr/>
          <p:nvPr/>
        </p:nvSpPr>
        <p:spPr>
          <a:xfrm>
            <a:off x="1408331" y="-3"/>
            <a:ext cx="45720" cy="6876290"/>
          </a:xfrm>
          <a:prstGeom prst="rect">
            <a:avLst/>
          </a:prstGeom>
          <a:solidFill>
            <a:srgbClr val="008AB0"/>
          </a:solidFill>
          <a:ln w="12700">
            <a:miter lim="400000"/>
          </a:ln>
        </p:spPr>
        <p:txBody>
          <a:bodyPr lIns="45719" rIns="45719" anchor="ctr"/>
          <a:lstStyle/>
          <a:p>
            <a:pPr algn="ctr">
              <a:defRPr>
                <a:solidFill>
                  <a:srgbClr val="FFFFFF"/>
                </a:solidFill>
                <a:latin typeface="Palatino Linotype"/>
                <a:ea typeface="Palatino Linotype"/>
                <a:cs typeface="Palatino Linotype"/>
                <a:sym typeface="Palatino Linotype"/>
              </a:defRPr>
            </a:pPr>
            <a:endParaRPr/>
          </a:p>
        </p:txBody>
      </p:sp>
      <p:sp>
        <p:nvSpPr>
          <p:cNvPr id="471" name="Title Text"/>
          <p:cNvSpPr txBox="1">
            <a:spLocks noGrp="1"/>
          </p:cNvSpPr>
          <p:nvPr>
            <p:ph type="title"/>
          </p:nvPr>
        </p:nvSpPr>
        <p:spPr>
          <a:xfrm>
            <a:off x="3861880" y="2135188"/>
            <a:ext cx="4663738" cy="1188722"/>
          </a:xfrm>
          <a:prstGeom prst="rect">
            <a:avLst/>
          </a:prstGeom>
        </p:spPr>
        <p:txBody>
          <a:bodyPr/>
          <a:lstStyle>
            <a:lvl1pPr algn="l">
              <a:lnSpc>
                <a:spcPts val="3600"/>
              </a:lnSpc>
              <a:defRPr sz="2400" b="1">
                <a:solidFill>
                  <a:srgbClr val="595959"/>
                </a:solidFill>
                <a:latin typeface="Palatino Linotype"/>
                <a:ea typeface="Palatino Linotype"/>
                <a:cs typeface="Palatino Linotype"/>
                <a:sym typeface="Palatino Linotype"/>
              </a:defRPr>
            </a:lvl1pPr>
          </a:lstStyle>
          <a:p>
            <a:r>
              <a:t>Title Text</a:t>
            </a:r>
          </a:p>
        </p:txBody>
      </p:sp>
      <p:sp>
        <p:nvSpPr>
          <p:cNvPr id="472" name="Body Level One…"/>
          <p:cNvSpPr txBox="1">
            <a:spLocks noGrp="1"/>
          </p:cNvSpPr>
          <p:nvPr>
            <p:ph type="body" sz="quarter" idx="1"/>
          </p:nvPr>
        </p:nvSpPr>
        <p:spPr>
          <a:xfrm>
            <a:off x="3858767" y="3568422"/>
            <a:ext cx="4659102" cy="539240"/>
          </a:xfrm>
          <a:prstGeom prst="rect">
            <a:avLst/>
          </a:prstGeom>
        </p:spPr>
        <p:txBody>
          <a:bodyPr anchor="ctr"/>
          <a:lstStyle>
            <a:lvl1pPr marL="0" indent="0">
              <a:spcBef>
                <a:spcPts val="0"/>
              </a:spcBef>
              <a:buSzTx/>
              <a:buFontTx/>
              <a:buNone/>
              <a:defRPr sz="2000" b="1" i="1">
                <a:solidFill>
                  <a:srgbClr val="595959"/>
                </a:solidFill>
                <a:latin typeface="Palatino Linotype"/>
                <a:ea typeface="Palatino Linotype"/>
                <a:cs typeface="Palatino Linotype"/>
                <a:sym typeface="Palatino Linotype"/>
              </a:defRPr>
            </a:lvl1pPr>
            <a:lvl2pPr marL="0" indent="457200">
              <a:spcBef>
                <a:spcPts val="0"/>
              </a:spcBef>
              <a:buSzTx/>
              <a:buFontTx/>
              <a:buNone/>
              <a:defRPr sz="2000" b="1" i="1">
                <a:solidFill>
                  <a:srgbClr val="595959"/>
                </a:solidFill>
                <a:latin typeface="Palatino Linotype"/>
                <a:ea typeface="Palatino Linotype"/>
                <a:cs typeface="Palatino Linotype"/>
                <a:sym typeface="Palatino Linotype"/>
              </a:defRPr>
            </a:lvl2pPr>
            <a:lvl3pPr marL="0" indent="914400">
              <a:spcBef>
                <a:spcPts val="0"/>
              </a:spcBef>
              <a:buSzTx/>
              <a:buFontTx/>
              <a:buNone/>
              <a:defRPr sz="2000" b="1" i="1">
                <a:solidFill>
                  <a:srgbClr val="595959"/>
                </a:solidFill>
                <a:latin typeface="Palatino Linotype"/>
                <a:ea typeface="Palatino Linotype"/>
                <a:cs typeface="Palatino Linotype"/>
                <a:sym typeface="Palatino Linotype"/>
              </a:defRPr>
            </a:lvl3pPr>
            <a:lvl4pPr marL="0" indent="1371600">
              <a:spcBef>
                <a:spcPts val="0"/>
              </a:spcBef>
              <a:buSzTx/>
              <a:buFontTx/>
              <a:buNone/>
              <a:defRPr sz="2000" b="1" i="1">
                <a:solidFill>
                  <a:srgbClr val="595959"/>
                </a:solidFill>
                <a:latin typeface="Palatino Linotype"/>
                <a:ea typeface="Palatino Linotype"/>
                <a:cs typeface="Palatino Linotype"/>
                <a:sym typeface="Palatino Linotype"/>
              </a:defRPr>
            </a:lvl4pPr>
            <a:lvl5pPr marL="0" indent="1828800">
              <a:spcBef>
                <a:spcPts val="0"/>
              </a:spcBef>
              <a:buSzTx/>
              <a:buFontTx/>
              <a:buNone/>
              <a:defRPr sz="2000" b="1" i="1">
                <a:solidFill>
                  <a:srgbClr val="595959"/>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473" name="Text Placeholder 12"/>
          <p:cNvSpPr>
            <a:spLocks noGrp="1"/>
          </p:cNvSpPr>
          <p:nvPr>
            <p:ph type="body" sz="quarter" idx="13"/>
          </p:nvPr>
        </p:nvSpPr>
        <p:spPr>
          <a:xfrm>
            <a:off x="3858767" y="4391002"/>
            <a:ext cx="4663442" cy="1106426"/>
          </a:xfrm>
          <a:prstGeom prst="rect">
            <a:avLst/>
          </a:prstGeom>
        </p:spPr>
        <p:txBody>
          <a:bodyPr/>
          <a:lstStyle/>
          <a:p>
            <a:pPr marL="0" indent="0">
              <a:spcBef>
                <a:spcPts val="0"/>
              </a:spcBef>
              <a:buSzTx/>
              <a:buFontTx/>
              <a:buNone/>
              <a:defRPr sz="1400">
                <a:solidFill>
                  <a:srgbClr val="595959"/>
                </a:solidFill>
                <a:latin typeface="Palatino Linotype"/>
                <a:ea typeface="Palatino Linotype"/>
                <a:cs typeface="Palatino Linotype"/>
                <a:sym typeface="Palatino Linotype"/>
              </a:defRPr>
            </a:pPr>
            <a:endParaRPr/>
          </a:p>
        </p:txBody>
      </p:sp>
      <p:pic>
        <p:nvPicPr>
          <p:cNvPr id="474" name="Picture 21" descr="Picture 21"/>
          <p:cNvPicPr>
            <a:picLocks noChangeAspect="1"/>
          </p:cNvPicPr>
          <p:nvPr/>
        </p:nvPicPr>
        <p:blipFill>
          <a:blip r:embed="rId3">
            <a:extLst/>
          </a:blip>
          <a:stretch>
            <a:fillRect/>
          </a:stretch>
        </p:blipFill>
        <p:spPr>
          <a:xfrm>
            <a:off x="974597" y="5486382"/>
            <a:ext cx="908306" cy="908307"/>
          </a:xfrm>
          <a:prstGeom prst="rect">
            <a:avLst/>
          </a:prstGeom>
          <a:ln w="12700">
            <a:miter lim="400000"/>
          </a:ln>
        </p:spPr>
      </p:pic>
      <p:pic>
        <p:nvPicPr>
          <p:cNvPr id="475" name="Picture 24" descr="Picture 24"/>
          <p:cNvPicPr>
            <a:picLocks noChangeAspect="1"/>
          </p:cNvPicPr>
          <p:nvPr/>
        </p:nvPicPr>
        <p:blipFill>
          <a:blip r:embed="rId4">
            <a:extLst/>
          </a:blip>
          <a:stretch>
            <a:fillRect/>
          </a:stretch>
        </p:blipFill>
        <p:spPr>
          <a:xfrm>
            <a:off x="974846" y="1894222"/>
            <a:ext cx="911355" cy="993651"/>
          </a:xfrm>
          <a:prstGeom prst="rect">
            <a:avLst/>
          </a:prstGeom>
          <a:ln w="12700">
            <a:miter lim="400000"/>
          </a:ln>
        </p:spPr>
      </p:pic>
      <p:pic>
        <p:nvPicPr>
          <p:cNvPr id="476" name="Picture 16" descr="Picture 16"/>
          <p:cNvPicPr>
            <a:picLocks noChangeAspect="1"/>
          </p:cNvPicPr>
          <p:nvPr/>
        </p:nvPicPr>
        <p:blipFill>
          <a:blip r:embed="rId5">
            <a:extLst/>
          </a:blip>
          <a:stretch>
            <a:fillRect/>
          </a:stretch>
        </p:blipFill>
        <p:spPr>
          <a:xfrm>
            <a:off x="975854" y="4302552"/>
            <a:ext cx="908307" cy="908307"/>
          </a:xfrm>
          <a:prstGeom prst="rect">
            <a:avLst/>
          </a:prstGeom>
          <a:ln w="12700">
            <a:miter lim="400000"/>
          </a:ln>
        </p:spPr>
      </p:pic>
      <p:pic>
        <p:nvPicPr>
          <p:cNvPr id="477" name="Picture 17" descr="Picture 17"/>
          <p:cNvPicPr>
            <a:picLocks noChangeAspect="1"/>
          </p:cNvPicPr>
          <p:nvPr/>
        </p:nvPicPr>
        <p:blipFill>
          <a:blip r:embed="rId6">
            <a:extLst/>
          </a:blip>
          <a:stretch>
            <a:fillRect/>
          </a:stretch>
        </p:blipFill>
        <p:spPr>
          <a:xfrm>
            <a:off x="975862" y="3121149"/>
            <a:ext cx="908307" cy="908307"/>
          </a:xfrm>
          <a:prstGeom prst="rect">
            <a:avLst/>
          </a:prstGeom>
          <a:ln w="12700">
            <a:miter lim="400000"/>
          </a:ln>
        </p:spPr>
      </p:pic>
      <p:sp>
        <p:nvSpPr>
          <p:cNvPr id="478" name="Slide Number"/>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Section Divider (Optional)">
    <p:spTree>
      <p:nvGrpSpPr>
        <p:cNvPr id="1" name=""/>
        <p:cNvGrpSpPr/>
        <p:nvPr/>
      </p:nvGrpSpPr>
      <p:grpSpPr>
        <a:xfrm>
          <a:off x="0" y="0"/>
          <a:ext cx="0" cy="0"/>
          <a:chOff x="0" y="0"/>
          <a:chExt cx="0" cy="0"/>
        </a:xfrm>
      </p:grpSpPr>
      <p:sp>
        <p:nvSpPr>
          <p:cNvPr id="485" name="Rectangle 10"/>
          <p:cNvSpPr/>
          <p:nvPr/>
        </p:nvSpPr>
        <p:spPr>
          <a:xfrm>
            <a:off x="0" y="1631289"/>
            <a:ext cx="9144000" cy="1016815"/>
          </a:xfrm>
          <a:prstGeom prst="rect">
            <a:avLst/>
          </a:prstGeom>
          <a:solidFill>
            <a:srgbClr val="004960"/>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486" name="Body Level One…"/>
          <p:cNvSpPr txBox="1">
            <a:spLocks noGrp="1"/>
          </p:cNvSpPr>
          <p:nvPr>
            <p:ph type="body" sz="half" idx="1"/>
          </p:nvPr>
        </p:nvSpPr>
        <p:spPr>
          <a:xfrm>
            <a:off x="1234438" y="3307317"/>
            <a:ext cx="7377749" cy="1788441"/>
          </a:xfrm>
          <a:prstGeom prst="rect">
            <a:avLst/>
          </a:prstGeom>
        </p:spPr>
        <p:txBody>
          <a:bodyPr/>
          <a:lstStyle>
            <a:lvl1pPr marL="0" indent="0">
              <a:spcBef>
                <a:spcPts val="600"/>
              </a:spcBef>
              <a:buSzTx/>
              <a:buFontTx/>
              <a:buNone/>
              <a:defRPr sz="1400">
                <a:solidFill>
                  <a:srgbClr val="595959"/>
                </a:solidFill>
                <a:latin typeface="Palatino Linotype"/>
                <a:ea typeface="Palatino Linotype"/>
                <a:cs typeface="Palatino Linotype"/>
                <a:sym typeface="Palatino Linotype"/>
              </a:defRPr>
            </a:lvl1pPr>
            <a:lvl2pPr marL="0" indent="346075">
              <a:spcBef>
                <a:spcPts val="600"/>
              </a:spcBef>
              <a:buSzTx/>
              <a:buFontTx/>
              <a:buNone/>
              <a:defRPr sz="1400">
                <a:solidFill>
                  <a:srgbClr val="595959"/>
                </a:solidFill>
                <a:latin typeface="Palatino Linotype"/>
                <a:ea typeface="Palatino Linotype"/>
                <a:cs typeface="Palatino Linotype"/>
                <a:sym typeface="Palatino Linotype"/>
              </a:defRPr>
            </a:lvl2pPr>
            <a:lvl3pPr marL="0" indent="746125">
              <a:spcBef>
                <a:spcPts val="600"/>
              </a:spcBef>
              <a:buSzTx/>
              <a:buFontTx/>
              <a:buNone/>
              <a:defRPr sz="1400">
                <a:solidFill>
                  <a:srgbClr val="595959"/>
                </a:solidFill>
                <a:latin typeface="Palatino Linotype"/>
                <a:ea typeface="Palatino Linotype"/>
                <a:cs typeface="Palatino Linotype"/>
                <a:sym typeface="Palatino Linotype"/>
              </a:defRPr>
            </a:lvl3pPr>
            <a:lvl4pPr marL="0" indent="1082675">
              <a:spcBef>
                <a:spcPts val="600"/>
              </a:spcBef>
              <a:buSzTx/>
              <a:buFontTx/>
              <a:buNone/>
              <a:defRPr sz="1400">
                <a:solidFill>
                  <a:srgbClr val="595959"/>
                </a:solidFill>
                <a:latin typeface="Palatino Linotype"/>
                <a:ea typeface="Palatino Linotype"/>
                <a:cs typeface="Palatino Linotype"/>
                <a:sym typeface="Palatino Linotype"/>
              </a:defRPr>
            </a:lvl4pPr>
            <a:lvl5pPr marL="0" indent="1484312">
              <a:spcBef>
                <a:spcPts val="600"/>
              </a:spcBef>
              <a:buSzTx/>
              <a:buFontTx/>
              <a:buNone/>
              <a:defRPr sz="1400">
                <a:solidFill>
                  <a:srgbClr val="595959"/>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487" name="Title Text"/>
          <p:cNvSpPr txBox="1">
            <a:spLocks noGrp="1"/>
          </p:cNvSpPr>
          <p:nvPr>
            <p:ph type="title"/>
          </p:nvPr>
        </p:nvSpPr>
        <p:spPr>
          <a:xfrm>
            <a:off x="1234438" y="1623965"/>
            <a:ext cx="7315201" cy="929041"/>
          </a:xfrm>
          <a:prstGeom prst="rect">
            <a:avLst/>
          </a:prstGeom>
        </p:spPr>
        <p:txBody>
          <a:bodyPr/>
          <a:lstStyle>
            <a:lvl1pPr algn="l">
              <a:defRPr sz="2400" b="1">
                <a:solidFill>
                  <a:srgbClr val="FFFFFF"/>
                </a:solidFill>
                <a:latin typeface="Palatino Linotype"/>
                <a:ea typeface="Palatino Linotype"/>
                <a:cs typeface="Palatino Linotype"/>
                <a:sym typeface="Palatino Linotype"/>
              </a:defRPr>
            </a:lvl1pPr>
          </a:lstStyle>
          <a:p>
            <a:r>
              <a:t>Title Text</a:t>
            </a:r>
          </a:p>
        </p:txBody>
      </p:sp>
      <p:sp>
        <p:nvSpPr>
          <p:cNvPr id="488" name="Text Placeholder 2"/>
          <p:cNvSpPr>
            <a:spLocks noGrp="1"/>
          </p:cNvSpPr>
          <p:nvPr>
            <p:ph type="body" sz="quarter" idx="13"/>
          </p:nvPr>
        </p:nvSpPr>
        <p:spPr>
          <a:xfrm>
            <a:off x="1234438" y="2803137"/>
            <a:ext cx="7377750" cy="444560"/>
          </a:xfrm>
          <a:prstGeom prst="rect">
            <a:avLst/>
          </a:prstGeom>
        </p:spPr>
        <p:txBody>
          <a:bodyPr anchor="ctr"/>
          <a:lstStyle/>
          <a:p>
            <a:pPr marL="0" indent="0">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
        <p:nvSpPr>
          <p:cNvPr id="489"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490" name="Straight Connector 11"/>
          <p:cNvSpPr/>
          <p:nvPr/>
        </p:nvSpPr>
        <p:spPr>
          <a:xfrm>
            <a:off x="0" y="2600836"/>
            <a:ext cx="9144000" cy="1"/>
          </a:xfrm>
          <a:prstGeom prst="line">
            <a:avLst/>
          </a:prstGeom>
          <a:ln w="88900">
            <a:solidFill>
              <a:srgbClr val="008AB0"/>
            </a:solidFill>
          </a:ln>
        </p:spPr>
        <p:txBody>
          <a:bodyPr lIns="45719" rIns="45719"/>
          <a:lstStyle/>
          <a:p>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and Subtitle Only">
    <p:spTree>
      <p:nvGrpSpPr>
        <p:cNvPr id="1" name=""/>
        <p:cNvGrpSpPr/>
        <p:nvPr/>
      </p:nvGrpSpPr>
      <p:grpSpPr>
        <a:xfrm>
          <a:off x="0" y="0"/>
          <a:ext cx="0" cy="0"/>
          <a:chOff x="0" y="0"/>
          <a:chExt cx="0" cy="0"/>
        </a:xfrm>
      </p:grpSpPr>
      <p:pic>
        <p:nvPicPr>
          <p:cNvPr id="497"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498"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499"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500"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501"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502" name="Body Level One…"/>
          <p:cNvSpPr txBox="1">
            <a:spLocks noGrp="1"/>
          </p:cNvSpPr>
          <p:nvPr>
            <p:ph type="body" sz="quarter" idx="1"/>
          </p:nvPr>
        </p:nvSpPr>
        <p:spPr>
          <a:xfrm>
            <a:off x="432640" y="5973941"/>
            <a:ext cx="4421188" cy="320041"/>
          </a:xfrm>
          <a:prstGeom prst="rect">
            <a:avLst/>
          </a:prstGeom>
        </p:spPr>
        <p:txBody>
          <a:bodyPr anchor="b"/>
          <a:lstStyle>
            <a:lvl1pPr marL="114300" indent="-114300">
              <a:spcBef>
                <a:spcPts val="0"/>
              </a:spcBef>
              <a:buFontTx/>
              <a:buAutoNum type="arabicParenR"/>
              <a:defRPr sz="800">
                <a:latin typeface="Palatino Linotype"/>
                <a:ea typeface="Palatino Linotype"/>
                <a:cs typeface="Palatino Linotype"/>
                <a:sym typeface="Palatino Linotype"/>
              </a:defRPr>
            </a:lvl1pPr>
            <a:lvl2pPr marL="0" indent="346075">
              <a:spcBef>
                <a:spcPts val="0"/>
              </a:spcBef>
              <a:buSzTx/>
              <a:buFontTx/>
              <a:buNone/>
              <a:defRPr sz="800">
                <a:latin typeface="Palatino Linotype"/>
                <a:ea typeface="Palatino Linotype"/>
                <a:cs typeface="Palatino Linotype"/>
                <a:sym typeface="Palatino Linotype"/>
              </a:defRPr>
            </a:lvl2pPr>
            <a:lvl3pPr marL="0" indent="746125">
              <a:spcBef>
                <a:spcPts val="0"/>
              </a:spcBef>
              <a:buSzTx/>
              <a:buFontTx/>
              <a:buNone/>
              <a:defRPr sz="800">
                <a:latin typeface="Palatino Linotype"/>
                <a:ea typeface="Palatino Linotype"/>
                <a:cs typeface="Palatino Linotype"/>
                <a:sym typeface="Palatino Linotype"/>
              </a:defRPr>
            </a:lvl3pPr>
            <a:lvl4pPr marL="0" indent="1082675">
              <a:spcBef>
                <a:spcPts val="0"/>
              </a:spcBef>
              <a:buSzTx/>
              <a:buFontTx/>
              <a:buNone/>
              <a:defRPr sz="800">
                <a:latin typeface="Palatino Linotype"/>
                <a:ea typeface="Palatino Linotype"/>
                <a:cs typeface="Palatino Linotype"/>
                <a:sym typeface="Palatino Linotype"/>
              </a:defRPr>
            </a:lvl4pPr>
            <a:lvl5pPr marL="0" indent="1484312">
              <a:spcBef>
                <a:spcPts val="0"/>
              </a:spcBef>
              <a:buSzTx/>
              <a:buFontTx/>
              <a:buNone/>
              <a:defRPr sz="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503" name="Text Placeholder 21"/>
          <p:cNvSpPr>
            <a:spLocks noGrp="1"/>
          </p:cNvSpPr>
          <p:nvPr>
            <p:ph type="body" sz="quarter" idx="13"/>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504"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505" name="Text Placeholder 15"/>
          <p:cNvSpPr>
            <a:spLocks noGrp="1"/>
          </p:cNvSpPr>
          <p:nvPr>
            <p:ph type="body" sz="quarter" idx="14"/>
          </p:nvPr>
        </p:nvSpPr>
        <p:spPr>
          <a:xfrm>
            <a:off x="457200" y="598643"/>
            <a:ext cx="8229600" cy="300038"/>
          </a:xfrm>
          <a:prstGeom prst="rect">
            <a:avLst/>
          </a:prstGeom>
        </p:spPr>
        <p:txBody>
          <a:bodyPr/>
          <a:lstStyle/>
          <a:p>
            <a: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Subtitle, and Text Box">
    <p:spTree>
      <p:nvGrpSpPr>
        <p:cNvPr id="1" name=""/>
        <p:cNvGrpSpPr/>
        <p:nvPr/>
      </p:nvGrpSpPr>
      <p:grpSpPr>
        <a:xfrm>
          <a:off x="0" y="0"/>
          <a:ext cx="0" cy="0"/>
          <a:chOff x="0" y="0"/>
          <a:chExt cx="0" cy="0"/>
        </a:xfrm>
      </p:grpSpPr>
      <p:pic>
        <p:nvPicPr>
          <p:cNvPr id="512"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513"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514"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515"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516"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517"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518" name="Body Level One…"/>
          <p:cNvSpPr txBox="1">
            <a:spLocks noGrp="1"/>
          </p:cNvSpPr>
          <p:nvPr>
            <p:ph type="body" sz="quarter" idx="1"/>
          </p:nvPr>
        </p:nvSpPr>
        <p:spPr>
          <a:xfrm>
            <a:off x="457200" y="598643"/>
            <a:ext cx="8229600" cy="300038"/>
          </a:xfrm>
          <a:prstGeom prst="rect">
            <a:avLst/>
          </a:prstGeom>
        </p:spPr>
        <p:txBody>
          <a:bodyPr/>
          <a:lstStyle>
            <a:lvl1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lvl1pPr>
            <a:lvl2pPr marL="231775" indent="114300">
              <a:spcBef>
                <a:spcPts val="600"/>
              </a:spcBef>
              <a:buSzTx/>
              <a:buFontTx/>
              <a:buNone/>
              <a:defRPr sz="2000" b="1" i="1">
                <a:solidFill>
                  <a:srgbClr val="595959"/>
                </a:solidFill>
                <a:latin typeface="Palatino Linotype"/>
                <a:ea typeface="Palatino Linotype"/>
                <a:cs typeface="Palatino Linotype"/>
                <a:sym typeface="Palatino Linotype"/>
              </a:defRPr>
            </a:lvl2pPr>
            <a:lvl3pPr marL="231775" indent="514350">
              <a:spcBef>
                <a:spcPts val="600"/>
              </a:spcBef>
              <a:buSzTx/>
              <a:buFontTx/>
              <a:buNone/>
              <a:defRPr sz="2000" b="1" i="1">
                <a:solidFill>
                  <a:srgbClr val="595959"/>
                </a:solidFill>
                <a:latin typeface="Palatino Linotype"/>
                <a:ea typeface="Palatino Linotype"/>
                <a:cs typeface="Palatino Linotype"/>
                <a:sym typeface="Palatino Linotype"/>
              </a:defRPr>
            </a:lvl3pPr>
            <a:lvl4pPr marL="231775" indent="850900">
              <a:spcBef>
                <a:spcPts val="600"/>
              </a:spcBef>
              <a:buSzTx/>
              <a:buFontTx/>
              <a:buNone/>
              <a:defRPr sz="2000" b="1" i="1">
                <a:solidFill>
                  <a:srgbClr val="595959"/>
                </a:solidFill>
                <a:latin typeface="Palatino Linotype"/>
                <a:ea typeface="Palatino Linotype"/>
                <a:cs typeface="Palatino Linotype"/>
                <a:sym typeface="Palatino Linotype"/>
              </a:defRPr>
            </a:lvl4pPr>
            <a:lvl5pPr marL="231775" indent="1252537">
              <a:spcBef>
                <a:spcPts val="600"/>
              </a:spcBef>
              <a:buSzTx/>
              <a:buFontTx/>
              <a:buNone/>
              <a:defRPr sz="2000" b="1" i="1">
                <a:solidFill>
                  <a:srgbClr val="595959"/>
                </a:solidFill>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519" name="Text Placeholder 9"/>
          <p:cNvSpPr>
            <a:spLocks noGrp="1"/>
          </p:cNvSpPr>
          <p:nvPr>
            <p:ph type="body" idx="13"/>
          </p:nvPr>
        </p:nvSpPr>
        <p:spPr>
          <a:xfrm>
            <a:off x="457198" y="1152144"/>
            <a:ext cx="8439913" cy="5038345"/>
          </a:xfrm>
          <a:prstGeom prst="rect">
            <a:avLst/>
          </a:prstGeom>
        </p:spPr>
        <p:txBody>
          <a:bodyPr/>
          <a:lstStyle/>
          <a:p>
            <a:pPr marL="231775" indent="-231775">
              <a:spcBef>
                <a:spcPts val="0"/>
              </a:spcBef>
              <a:buSzTx/>
              <a:buFontTx/>
              <a:buNone/>
              <a:defRPr sz="1800">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and Text Box">
    <p:spTree>
      <p:nvGrpSpPr>
        <p:cNvPr id="1" name=""/>
        <p:cNvGrpSpPr/>
        <p:nvPr/>
      </p:nvGrpSpPr>
      <p:grpSpPr>
        <a:xfrm>
          <a:off x="0" y="0"/>
          <a:ext cx="0" cy="0"/>
          <a:chOff x="0" y="0"/>
          <a:chExt cx="0" cy="0"/>
        </a:xfrm>
      </p:grpSpPr>
      <p:pic>
        <p:nvPicPr>
          <p:cNvPr id="526"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527"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528"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529"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530"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531" name="Title Text"/>
          <p:cNvSpPr txBox="1">
            <a:spLocks noGrp="1"/>
          </p:cNvSpPr>
          <p:nvPr>
            <p:ph type="title"/>
          </p:nvPr>
        </p:nvSpPr>
        <p:spPr>
          <a:xfrm>
            <a:off x="457200" y="128837"/>
            <a:ext cx="8229600" cy="778248"/>
          </a:xfrm>
          <a:prstGeom prst="rect">
            <a:avLst/>
          </a:prstGeom>
        </p:spPr>
        <p:txBody>
          <a:bodyPr anchor="b"/>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532" name="Body Level One…"/>
          <p:cNvSpPr txBox="1">
            <a:spLocks noGrp="1"/>
          </p:cNvSpPr>
          <p:nvPr>
            <p:ph type="body" idx="1"/>
          </p:nvPr>
        </p:nvSpPr>
        <p:spPr>
          <a:xfrm>
            <a:off x="457198" y="1152144"/>
            <a:ext cx="8439913" cy="5038345"/>
          </a:xfrm>
          <a:prstGeom prst="rect">
            <a:avLst/>
          </a:prstGeom>
        </p:spPr>
        <p:txBody>
          <a:bodyPr/>
          <a:lstStyle>
            <a:lvl1pPr marL="231775" indent="-231775">
              <a:spcBef>
                <a:spcPts val="0"/>
              </a:spcBef>
              <a:buSzTx/>
              <a:buFontTx/>
              <a:buNone/>
              <a:defRPr sz="1800">
                <a:latin typeface="Palatino Linotype"/>
                <a:ea typeface="Palatino Linotype"/>
                <a:cs typeface="Palatino Linotype"/>
                <a:sym typeface="Palatino Linotype"/>
              </a:defRPr>
            </a:lvl1pPr>
            <a:lvl2pPr marL="231775" indent="114300">
              <a:spcBef>
                <a:spcPts val="0"/>
              </a:spcBef>
              <a:buSzTx/>
              <a:buFontTx/>
              <a:buNone/>
              <a:defRPr sz="1800">
                <a:latin typeface="Palatino Linotype"/>
                <a:ea typeface="Palatino Linotype"/>
                <a:cs typeface="Palatino Linotype"/>
                <a:sym typeface="Palatino Linotype"/>
              </a:defRPr>
            </a:lvl2pPr>
            <a:lvl3pPr marL="231775" indent="514350">
              <a:spcBef>
                <a:spcPts val="0"/>
              </a:spcBef>
              <a:buSzTx/>
              <a:buFontTx/>
              <a:buNone/>
              <a:defRPr sz="1800">
                <a:latin typeface="Palatino Linotype"/>
                <a:ea typeface="Palatino Linotype"/>
                <a:cs typeface="Palatino Linotype"/>
                <a:sym typeface="Palatino Linotype"/>
              </a:defRPr>
            </a:lvl3pPr>
            <a:lvl4pPr marL="231775" indent="850900">
              <a:spcBef>
                <a:spcPts val="0"/>
              </a:spcBef>
              <a:buSzTx/>
              <a:buFontTx/>
              <a:buNone/>
              <a:defRPr sz="1800">
                <a:latin typeface="Palatino Linotype"/>
                <a:ea typeface="Palatino Linotype"/>
                <a:cs typeface="Palatino Linotype"/>
                <a:sym typeface="Palatino Linotype"/>
              </a:defRPr>
            </a:lvl4pPr>
            <a:lvl5pPr marL="231775" indent="1252537">
              <a:spcBef>
                <a:spcPts val="0"/>
              </a:spcBef>
              <a:buSzTx/>
              <a:buFontTx/>
              <a:buNone/>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Subtitle, and Bullets">
    <p:spTree>
      <p:nvGrpSpPr>
        <p:cNvPr id="1" name=""/>
        <p:cNvGrpSpPr/>
        <p:nvPr/>
      </p:nvGrpSpPr>
      <p:grpSpPr>
        <a:xfrm>
          <a:off x="0" y="0"/>
          <a:ext cx="0" cy="0"/>
          <a:chOff x="0" y="0"/>
          <a:chExt cx="0" cy="0"/>
        </a:xfrm>
      </p:grpSpPr>
      <p:pic>
        <p:nvPicPr>
          <p:cNvPr id="539"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540"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541"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542"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543"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544" name="Body Level One…"/>
          <p:cNvSpPr txBox="1">
            <a:spLocks noGrp="1"/>
          </p:cNvSpPr>
          <p:nvPr>
            <p:ph type="body" idx="1"/>
          </p:nvPr>
        </p:nvSpPr>
        <p:spPr>
          <a:xfrm>
            <a:off x="352425" y="1152524"/>
            <a:ext cx="8439150" cy="5037964"/>
          </a:xfrm>
          <a:prstGeom prst="rect">
            <a:avLst/>
          </a:prstGeom>
        </p:spPr>
        <p:txBody>
          <a:bodyPr/>
          <a:lstStyle>
            <a:lvl1pPr marL="231775" indent="-231775">
              <a:spcBef>
                <a:spcPts val="600"/>
              </a:spcBef>
              <a:defRPr sz="1800">
                <a:latin typeface="Palatino Linotype"/>
                <a:ea typeface="Palatino Linotype"/>
                <a:cs typeface="Palatino Linotype"/>
                <a:sym typeface="Palatino Linotype"/>
              </a:defRPr>
            </a:lvl1pPr>
            <a:lvl2pPr marL="549671" indent="-317896">
              <a:spcBef>
                <a:spcPts val="600"/>
              </a:spcBef>
              <a:defRPr sz="1800">
                <a:latin typeface="Palatino Linotype"/>
                <a:ea typeface="Palatino Linotype"/>
                <a:cs typeface="Palatino Linotype"/>
                <a:sym typeface="Palatino Linotype"/>
              </a:defRPr>
            </a:lvl2pPr>
            <a:lvl3pPr marL="812346" indent="-297996">
              <a:spcBef>
                <a:spcPts val="600"/>
              </a:spcBef>
              <a:buChar char="»"/>
              <a:defRPr sz="1800">
                <a:latin typeface="Palatino Linotype"/>
                <a:ea typeface="Palatino Linotype"/>
                <a:cs typeface="Palatino Linotype"/>
                <a:sym typeface="Palatino Linotype"/>
              </a:defRPr>
            </a:lvl3pPr>
            <a:lvl4pPr marL="1065808" indent="-319683">
              <a:spcBef>
                <a:spcPts val="600"/>
              </a:spcBef>
              <a:defRPr sz="1800">
                <a:latin typeface="Palatino Linotype"/>
                <a:ea typeface="Palatino Linotype"/>
                <a:cs typeface="Palatino Linotype"/>
                <a:sym typeface="Palatino Linotype"/>
              </a:defRPr>
            </a:lvl4pPr>
            <a:lvl5pPr marL="1289248" indent="-258961">
              <a:spcBef>
                <a:spcPts val="600"/>
              </a:spcBef>
              <a:buChar char="•"/>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545" name="Text Placeholder 21"/>
          <p:cNvSpPr>
            <a:spLocks noGrp="1"/>
          </p:cNvSpPr>
          <p:nvPr>
            <p:ph type="body" sz="quarter" idx="13"/>
          </p:nvPr>
        </p:nvSpPr>
        <p:spPr>
          <a:xfrm>
            <a:off x="432639" y="5973941"/>
            <a:ext cx="4421189" cy="320041"/>
          </a:xfrm>
          <a:prstGeom prst="rect">
            <a:avLst/>
          </a:prstGeom>
        </p:spPr>
        <p:txBody>
          <a:bodyPr anchor="b"/>
          <a:lstStyle/>
          <a:p>
            <a:pPr marL="114300" indent="-114300">
              <a:spcBef>
                <a:spcPts val="0"/>
              </a:spcBef>
              <a:buFontTx/>
              <a:buAutoNum type="arabicParenR"/>
              <a:defRPr sz="800">
                <a:latin typeface="Palatino Linotype"/>
                <a:ea typeface="Palatino Linotype"/>
                <a:cs typeface="Palatino Linotype"/>
                <a:sym typeface="Palatino Linotype"/>
              </a:defRPr>
            </a:pPr>
            <a:endParaRPr/>
          </a:p>
        </p:txBody>
      </p:sp>
      <p:sp>
        <p:nvSpPr>
          <p:cNvPr id="546" name="Text Placeholder 21"/>
          <p:cNvSpPr>
            <a:spLocks noGrp="1"/>
          </p:cNvSpPr>
          <p:nvPr>
            <p:ph type="body" sz="quarter" idx="14"/>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547"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548" name="Text Placeholder 15"/>
          <p:cNvSpPr>
            <a:spLocks noGrp="1"/>
          </p:cNvSpPr>
          <p:nvPr>
            <p:ph type="body" sz="quarter" idx="15"/>
          </p:nvPr>
        </p:nvSpPr>
        <p:spPr>
          <a:xfrm>
            <a:off x="457200" y="598643"/>
            <a:ext cx="8229600" cy="300038"/>
          </a:xfrm>
          <a:prstGeom prst="rect">
            <a:avLst/>
          </a:prstGeom>
        </p:spPr>
        <p:txBody>
          <a:bodyPr/>
          <a:lstStyle/>
          <a:p>
            <a: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9"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Bullets">
    <p:spTree>
      <p:nvGrpSpPr>
        <p:cNvPr id="1" name=""/>
        <p:cNvGrpSpPr/>
        <p:nvPr/>
      </p:nvGrpSpPr>
      <p:grpSpPr>
        <a:xfrm>
          <a:off x="0" y="0"/>
          <a:ext cx="0" cy="0"/>
          <a:chOff x="0" y="0"/>
          <a:chExt cx="0" cy="0"/>
        </a:xfrm>
      </p:grpSpPr>
      <p:pic>
        <p:nvPicPr>
          <p:cNvPr id="555"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556"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557"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558"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559"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560" name="Body Level One…"/>
          <p:cNvSpPr txBox="1">
            <a:spLocks noGrp="1"/>
          </p:cNvSpPr>
          <p:nvPr>
            <p:ph type="body" idx="1"/>
          </p:nvPr>
        </p:nvSpPr>
        <p:spPr>
          <a:xfrm>
            <a:off x="352425" y="1152524"/>
            <a:ext cx="8439150" cy="5037964"/>
          </a:xfrm>
          <a:prstGeom prst="rect">
            <a:avLst/>
          </a:prstGeom>
        </p:spPr>
        <p:txBody>
          <a:bodyPr/>
          <a:lstStyle>
            <a:lvl1pPr marL="231775" indent="-231775">
              <a:spcBef>
                <a:spcPts val="600"/>
              </a:spcBef>
              <a:defRPr sz="1800">
                <a:latin typeface="Palatino Linotype"/>
                <a:ea typeface="Palatino Linotype"/>
                <a:cs typeface="Palatino Linotype"/>
                <a:sym typeface="Palatino Linotype"/>
              </a:defRPr>
            </a:lvl1pPr>
            <a:lvl2pPr marL="549671" indent="-317896">
              <a:spcBef>
                <a:spcPts val="600"/>
              </a:spcBef>
              <a:defRPr sz="1800">
                <a:latin typeface="Palatino Linotype"/>
                <a:ea typeface="Palatino Linotype"/>
                <a:cs typeface="Palatino Linotype"/>
                <a:sym typeface="Palatino Linotype"/>
              </a:defRPr>
            </a:lvl2pPr>
            <a:lvl3pPr marL="812346" indent="-297996">
              <a:spcBef>
                <a:spcPts val="600"/>
              </a:spcBef>
              <a:buChar char="»"/>
              <a:defRPr sz="1800">
                <a:latin typeface="Palatino Linotype"/>
                <a:ea typeface="Palatino Linotype"/>
                <a:cs typeface="Palatino Linotype"/>
                <a:sym typeface="Palatino Linotype"/>
              </a:defRPr>
            </a:lvl3pPr>
            <a:lvl4pPr marL="1065808" indent="-319683">
              <a:spcBef>
                <a:spcPts val="600"/>
              </a:spcBef>
              <a:defRPr sz="1800">
                <a:latin typeface="Palatino Linotype"/>
                <a:ea typeface="Palatino Linotype"/>
                <a:cs typeface="Palatino Linotype"/>
                <a:sym typeface="Palatino Linotype"/>
              </a:defRPr>
            </a:lvl4pPr>
            <a:lvl5pPr marL="1289248" indent="-258961">
              <a:spcBef>
                <a:spcPts val="600"/>
              </a:spcBef>
              <a:buChar char="•"/>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561" name="Text Placeholder 21"/>
          <p:cNvSpPr>
            <a:spLocks noGrp="1"/>
          </p:cNvSpPr>
          <p:nvPr>
            <p:ph type="body" sz="quarter" idx="13"/>
          </p:nvPr>
        </p:nvSpPr>
        <p:spPr>
          <a:xfrm>
            <a:off x="432639" y="5973941"/>
            <a:ext cx="4421189" cy="320041"/>
          </a:xfrm>
          <a:prstGeom prst="rect">
            <a:avLst/>
          </a:prstGeom>
        </p:spPr>
        <p:txBody>
          <a:bodyPr anchor="b"/>
          <a:lstStyle/>
          <a:p>
            <a:pPr marL="114300" indent="-114300">
              <a:spcBef>
                <a:spcPts val="0"/>
              </a:spcBef>
              <a:buFontTx/>
              <a:buAutoNum type="arabicParenR"/>
              <a:defRPr sz="800">
                <a:latin typeface="Palatino Linotype"/>
                <a:ea typeface="Palatino Linotype"/>
                <a:cs typeface="Palatino Linotype"/>
                <a:sym typeface="Palatino Linotype"/>
              </a:defRPr>
            </a:pPr>
            <a:endParaRPr/>
          </a:p>
        </p:txBody>
      </p:sp>
      <p:sp>
        <p:nvSpPr>
          <p:cNvPr id="562" name="Text Placeholder 21"/>
          <p:cNvSpPr>
            <a:spLocks noGrp="1"/>
          </p:cNvSpPr>
          <p:nvPr>
            <p:ph type="body" sz="quarter" idx="14"/>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563" name="Title Text"/>
          <p:cNvSpPr txBox="1">
            <a:spLocks noGrp="1"/>
          </p:cNvSpPr>
          <p:nvPr>
            <p:ph type="title"/>
          </p:nvPr>
        </p:nvSpPr>
        <p:spPr>
          <a:xfrm>
            <a:off x="457200" y="128837"/>
            <a:ext cx="8229600" cy="778248"/>
          </a:xfrm>
          <a:prstGeom prst="rect">
            <a:avLst/>
          </a:prstGeom>
        </p:spPr>
        <p:txBody>
          <a:bodyPr anchor="b"/>
          <a:lstStyle>
            <a:lvl1pPr algn="l">
              <a:defRPr sz="2400" b="1">
                <a:solidFill>
                  <a:srgbClr val="595959"/>
                </a:solidFill>
                <a:latin typeface="Palatino Linotype"/>
                <a:ea typeface="Palatino Linotype"/>
                <a:cs typeface="Palatino Linotype"/>
                <a:sym typeface="Palatino Linotype"/>
              </a:defRPr>
            </a:lvl1pPr>
          </a:lstStyle>
          <a:p>
            <a:r>
              <a:t>Title Text</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Title, Subtitle, 2 Columns of Bullets ">
    <p:spTree>
      <p:nvGrpSpPr>
        <p:cNvPr id="1" name=""/>
        <p:cNvGrpSpPr/>
        <p:nvPr/>
      </p:nvGrpSpPr>
      <p:grpSpPr>
        <a:xfrm>
          <a:off x="0" y="0"/>
          <a:ext cx="0" cy="0"/>
          <a:chOff x="0" y="0"/>
          <a:chExt cx="0" cy="0"/>
        </a:xfrm>
      </p:grpSpPr>
      <p:pic>
        <p:nvPicPr>
          <p:cNvPr id="570"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571"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572"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573"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574"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575" name="Body Level One…"/>
          <p:cNvSpPr txBox="1">
            <a:spLocks noGrp="1"/>
          </p:cNvSpPr>
          <p:nvPr>
            <p:ph type="body" sz="half" idx="1"/>
          </p:nvPr>
        </p:nvSpPr>
        <p:spPr>
          <a:xfrm>
            <a:off x="360361" y="1276490"/>
            <a:ext cx="3977642" cy="4846322"/>
          </a:xfrm>
          <a:prstGeom prst="rect">
            <a:avLst/>
          </a:prstGeom>
        </p:spPr>
        <p:txBody>
          <a:bodyPr/>
          <a:lstStyle>
            <a:lvl1pPr marL="231775" indent="-231775">
              <a:spcBef>
                <a:spcPts val="600"/>
              </a:spcBef>
              <a:defRPr sz="1800">
                <a:latin typeface="Palatino Linotype"/>
                <a:ea typeface="Palatino Linotype"/>
                <a:cs typeface="Palatino Linotype"/>
                <a:sym typeface="Palatino Linotype"/>
              </a:defRPr>
            </a:lvl1pPr>
            <a:lvl2pPr marL="549671" indent="-317896">
              <a:spcBef>
                <a:spcPts val="600"/>
              </a:spcBef>
              <a:defRPr sz="1800">
                <a:latin typeface="Palatino Linotype"/>
                <a:ea typeface="Palatino Linotype"/>
                <a:cs typeface="Palatino Linotype"/>
                <a:sym typeface="Palatino Linotype"/>
              </a:defRPr>
            </a:lvl2pPr>
            <a:lvl3pPr marL="812346" indent="-297996">
              <a:spcBef>
                <a:spcPts val="600"/>
              </a:spcBef>
              <a:buChar char="»"/>
              <a:defRPr sz="1800">
                <a:latin typeface="Palatino Linotype"/>
                <a:ea typeface="Palatino Linotype"/>
                <a:cs typeface="Palatino Linotype"/>
                <a:sym typeface="Palatino Linotype"/>
              </a:defRPr>
            </a:lvl3pPr>
            <a:lvl4pPr marL="1065808" indent="-319683">
              <a:spcBef>
                <a:spcPts val="600"/>
              </a:spcBef>
              <a:defRPr sz="1800">
                <a:latin typeface="Palatino Linotype"/>
                <a:ea typeface="Palatino Linotype"/>
                <a:cs typeface="Palatino Linotype"/>
                <a:sym typeface="Palatino Linotype"/>
              </a:defRPr>
            </a:lvl4pPr>
            <a:lvl5pPr marL="1289248" indent="-258961">
              <a:spcBef>
                <a:spcPts val="600"/>
              </a:spcBef>
              <a:buChar char="•"/>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576" name="Text Placeholder 21"/>
          <p:cNvSpPr>
            <a:spLocks noGrp="1"/>
          </p:cNvSpPr>
          <p:nvPr>
            <p:ph type="body" sz="quarter" idx="13"/>
          </p:nvPr>
        </p:nvSpPr>
        <p:spPr>
          <a:xfrm>
            <a:off x="432639" y="5973941"/>
            <a:ext cx="4421189" cy="320041"/>
          </a:xfrm>
          <a:prstGeom prst="rect">
            <a:avLst/>
          </a:prstGeom>
        </p:spPr>
        <p:txBody>
          <a:bodyPr anchor="b"/>
          <a:lstStyle/>
          <a:p>
            <a:pPr marL="114300" indent="-114300">
              <a:spcBef>
                <a:spcPts val="0"/>
              </a:spcBef>
              <a:buFontTx/>
              <a:buAutoNum type="arabicParenR"/>
              <a:defRPr sz="800">
                <a:latin typeface="Palatino Linotype"/>
                <a:ea typeface="Palatino Linotype"/>
                <a:cs typeface="Palatino Linotype"/>
                <a:sym typeface="Palatino Linotype"/>
              </a:defRPr>
            </a:pPr>
            <a:endParaRPr/>
          </a:p>
        </p:txBody>
      </p:sp>
      <p:sp>
        <p:nvSpPr>
          <p:cNvPr id="577" name="Text Placeholder 21"/>
          <p:cNvSpPr>
            <a:spLocks noGrp="1"/>
          </p:cNvSpPr>
          <p:nvPr>
            <p:ph type="body" sz="quarter" idx="14"/>
          </p:nvPr>
        </p:nvSpPr>
        <p:spPr>
          <a:xfrm>
            <a:off x="432639" y="6293982"/>
            <a:ext cx="3310761" cy="320041"/>
          </a:xfrm>
          <a:prstGeom prst="rect">
            <a:avLst/>
          </a:prstGeom>
        </p:spPr>
        <p:txBody>
          <a:bodyPr anchor="b"/>
          <a:lstStyle/>
          <a:p>
            <a:pPr marL="0" indent="0">
              <a:spcBef>
                <a:spcPts val="0"/>
              </a:spcBef>
              <a:buSzTx/>
              <a:buFontTx/>
              <a:buNone/>
              <a:defRPr sz="800">
                <a:latin typeface="Palatino Linotype"/>
                <a:ea typeface="Palatino Linotype"/>
                <a:cs typeface="Palatino Linotype"/>
                <a:sym typeface="Palatino Linotype"/>
              </a:defRPr>
            </a:pPr>
            <a:endParaRPr/>
          </a:p>
        </p:txBody>
      </p:sp>
      <p:sp>
        <p:nvSpPr>
          <p:cNvPr id="578" name="Title Text"/>
          <p:cNvSpPr txBox="1">
            <a:spLocks noGrp="1"/>
          </p:cNvSpPr>
          <p:nvPr>
            <p:ph type="title"/>
          </p:nvPr>
        </p:nvSpPr>
        <p:spPr>
          <a:xfrm>
            <a:off x="457200" y="128837"/>
            <a:ext cx="8229600" cy="466342"/>
          </a:xfrm>
          <a:prstGeom prst="rect">
            <a:avLst/>
          </a:prstGeom>
        </p:spPr>
        <p:txBody>
          <a:bodyPr anchor="t"/>
          <a:lstStyle>
            <a:lvl1pPr algn="l">
              <a:defRPr sz="2400" b="1">
                <a:solidFill>
                  <a:srgbClr val="595959"/>
                </a:solidFill>
                <a:latin typeface="Palatino Linotype"/>
                <a:ea typeface="Palatino Linotype"/>
                <a:cs typeface="Palatino Linotype"/>
                <a:sym typeface="Palatino Linotype"/>
              </a:defRPr>
            </a:lvl1pPr>
          </a:lstStyle>
          <a:p>
            <a:r>
              <a:t>Title Text</a:t>
            </a:r>
          </a:p>
        </p:txBody>
      </p:sp>
      <p:sp>
        <p:nvSpPr>
          <p:cNvPr id="579" name="Text Placeholder 15"/>
          <p:cNvSpPr>
            <a:spLocks noGrp="1"/>
          </p:cNvSpPr>
          <p:nvPr>
            <p:ph type="body" sz="quarter" idx="15"/>
          </p:nvPr>
        </p:nvSpPr>
        <p:spPr>
          <a:xfrm>
            <a:off x="457200" y="598643"/>
            <a:ext cx="8229600" cy="300038"/>
          </a:xfrm>
          <a:prstGeom prst="rect">
            <a:avLst/>
          </a:prstGeom>
        </p:spPr>
        <p:txBody>
          <a:bodyPr/>
          <a:lstStyle/>
          <a:p>
            <a:pPr marL="231775" indent="-231775">
              <a:spcBef>
                <a:spcPts val="600"/>
              </a:spcBef>
              <a:buSzTx/>
              <a:buFontTx/>
              <a:buNone/>
              <a:defRPr sz="2000" b="1" i="1">
                <a:solidFill>
                  <a:srgbClr val="595959"/>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86"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587"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588"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589"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590"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591" name="Title Text"/>
          <p:cNvSpPr txBox="1">
            <a:spLocks noGrp="1"/>
          </p:cNvSpPr>
          <p:nvPr>
            <p:ph type="title"/>
          </p:nvPr>
        </p:nvSpPr>
        <p:spPr>
          <a:xfrm>
            <a:off x="457200" y="152400"/>
            <a:ext cx="8229600" cy="609600"/>
          </a:xfrm>
          <a:prstGeom prst="rect">
            <a:avLst/>
          </a:prstGeom>
        </p:spPr>
        <p:txBody>
          <a:bodyPr anchor="t"/>
          <a:lstStyle>
            <a:lvl1pPr algn="l">
              <a:defRPr sz="2400" b="1">
                <a:solidFill>
                  <a:srgbClr val="404040"/>
                </a:solidFill>
                <a:latin typeface="Palatino Linotype"/>
                <a:ea typeface="Palatino Linotype"/>
                <a:cs typeface="Palatino Linotype"/>
                <a:sym typeface="Palatino Linotype"/>
              </a:defRPr>
            </a:lvl1pPr>
          </a:lstStyle>
          <a:p>
            <a:r>
              <a:t>Title Text</a:t>
            </a:r>
          </a:p>
        </p:txBody>
      </p:sp>
      <p:sp>
        <p:nvSpPr>
          <p:cNvPr id="592" name="Body Level One…"/>
          <p:cNvSpPr txBox="1">
            <a:spLocks noGrp="1"/>
          </p:cNvSpPr>
          <p:nvPr>
            <p:ph type="body" idx="1"/>
          </p:nvPr>
        </p:nvSpPr>
        <p:spPr>
          <a:xfrm>
            <a:off x="360363" y="1123950"/>
            <a:ext cx="8416977" cy="5262564"/>
          </a:xfrm>
          <a:prstGeom prst="rect">
            <a:avLst/>
          </a:prstGeom>
        </p:spPr>
        <p:txBody>
          <a:bodyPr/>
          <a:lstStyle>
            <a:lvl1pPr marL="231775" indent="-231775">
              <a:spcBef>
                <a:spcPts val="600"/>
              </a:spcBef>
              <a:defRPr sz="1800">
                <a:latin typeface="Palatino Linotype"/>
                <a:ea typeface="Palatino Linotype"/>
                <a:cs typeface="Palatino Linotype"/>
                <a:sym typeface="Palatino Linotype"/>
              </a:defRPr>
            </a:lvl1pPr>
            <a:lvl2pPr marL="663971" indent="-317896">
              <a:spcBef>
                <a:spcPts val="600"/>
              </a:spcBef>
              <a:defRPr sz="1800">
                <a:latin typeface="Palatino Linotype"/>
                <a:ea typeface="Palatino Linotype"/>
                <a:cs typeface="Palatino Linotype"/>
                <a:sym typeface="Palatino Linotype"/>
              </a:defRPr>
            </a:lvl2pPr>
            <a:lvl3pPr marL="1037998" indent="-291873">
              <a:spcBef>
                <a:spcPts val="600"/>
              </a:spcBef>
              <a:buChar char="»"/>
              <a:defRPr sz="1800">
                <a:latin typeface="Palatino Linotype"/>
                <a:ea typeface="Palatino Linotype"/>
                <a:cs typeface="Palatino Linotype"/>
                <a:sym typeface="Palatino Linotype"/>
              </a:defRPr>
            </a:lvl3pPr>
            <a:lvl4pPr marL="1411287" indent="-328612">
              <a:spcBef>
                <a:spcPts val="600"/>
              </a:spcBef>
              <a:defRPr sz="1800">
                <a:latin typeface="Palatino Linotype"/>
                <a:ea typeface="Palatino Linotype"/>
                <a:cs typeface="Palatino Linotype"/>
                <a:sym typeface="Palatino Linotype"/>
              </a:defRPr>
            </a:lvl4pPr>
            <a:lvl5pPr marL="1739701" indent="-255389">
              <a:spcBef>
                <a:spcPts val="600"/>
              </a:spcBef>
              <a:buChar char="•"/>
              <a:defRPr sz="18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Bullets 20pt">
    <p:spTree>
      <p:nvGrpSpPr>
        <p:cNvPr id="1" name=""/>
        <p:cNvGrpSpPr/>
        <p:nvPr/>
      </p:nvGrpSpPr>
      <p:grpSpPr>
        <a:xfrm>
          <a:off x="0" y="0"/>
          <a:ext cx="0" cy="0"/>
          <a:chOff x="0" y="0"/>
          <a:chExt cx="0" cy="0"/>
        </a:xfrm>
      </p:grpSpPr>
      <p:pic>
        <p:nvPicPr>
          <p:cNvPr id="599" name="Picture 14" descr="Picture 14"/>
          <p:cNvPicPr>
            <a:picLocks noChangeAspect="1"/>
          </p:cNvPicPr>
          <p:nvPr/>
        </p:nvPicPr>
        <p:blipFill>
          <a:blip r:embed="rId2">
            <a:extLst/>
          </a:blip>
          <a:stretch>
            <a:fillRect/>
          </a:stretch>
        </p:blipFill>
        <p:spPr>
          <a:xfrm>
            <a:off x="8038769" y="6519892"/>
            <a:ext cx="731523" cy="281637"/>
          </a:xfrm>
          <a:prstGeom prst="rect">
            <a:avLst/>
          </a:prstGeom>
          <a:ln w="12700">
            <a:miter lim="400000"/>
          </a:ln>
        </p:spPr>
      </p:pic>
      <p:sp>
        <p:nvSpPr>
          <p:cNvPr id="600" name="Line 5"/>
          <p:cNvSpPr/>
          <p:nvPr/>
        </p:nvSpPr>
        <p:spPr>
          <a:xfrm>
            <a:off x="0" y="1013764"/>
            <a:ext cx="9144000" cy="1"/>
          </a:xfrm>
          <a:prstGeom prst="line">
            <a:avLst/>
          </a:prstGeom>
          <a:ln w="19050">
            <a:solidFill>
              <a:srgbClr val="008AB0"/>
            </a:solidFill>
          </a:ln>
        </p:spPr>
        <p:txBody>
          <a:bodyPr lIns="45719" rIns="45719"/>
          <a:lstStyle/>
          <a:p>
            <a:endParaRPr/>
          </a:p>
        </p:txBody>
      </p:sp>
      <p:sp>
        <p:nvSpPr>
          <p:cNvPr id="601" name="Line 6"/>
          <p:cNvSpPr/>
          <p:nvPr/>
        </p:nvSpPr>
        <p:spPr>
          <a:xfrm>
            <a:off x="0" y="975043"/>
            <a:ext cx="9144000" cy="1"/>
          </a:xfrm>
          <a:prstGeom prst="line">
            <a:avLst/>
          </a:prstGeom>
          <a:ln w="19050">
            <a:solidFill>
              <a:srgbClr val="004960"/>
            </a:solidFill>
          </a:ln>
        </p:spPr>
        <p:txBody>
          <a:bodyPr lIns="45719" rIns="45719"/>
          <a:lstStyle/>
          <a:p>
            <a:endParaRPr/>
          </a:p>
        </p:txBody>
      </p:sp>
      <p:sp>
        <p:nvSpPr>
          <p:cNvPr id="602" name="Slide Number"/>
          <p:cNvSpPr txBox="1">
            <a:spLocks noGrp="1"/>
          </p:cNvSpPr>
          <p:nvPr>
            <p:ph type="sldNum" sz="quarter" idx="2"/>
          </p:nvPr>
        </p:nvSpPr>
        <p:spPr>
          <a:xfrm>
            <a:off x="8941561" y="6684009"/>
            <a:ext cx="139701" cy="165101"/>
          </a:xfrm>
          <a:prstGeom prst="rect">
            <a:avLst/>
          </a:prstGeom>
        </p:spPr>
        <p:txBody>
          <a:bodyPr lIns="0" tIns="0" rIns="0" bIns="0"/>
          <a:lstStyle>
            <a:lvl1pPr algn="ctr">
              <a:defRPr sz="1000">
                <a:solidFill>
                  <a:srgbClr val="404040"/>
                </a:solidFill>
                <a:latin typeface="Palatino Linotype"/>
                <a:ea typeface="Palatino Linotype"/>
                <a:cs typeface="Palatino Linotype"/>
                <a:sym typeface="Palatino Linotype"/>
              </a:defRPr>
            </a:lvl1pPr>
          </a:lstStyle>
          <a:p>
            <a:fld id="{86CB4B4D-7CA3-9044-876B-883B54F8677D}" type="slidenum">
              <a:t>‹#›</a:t>
            </a:fld>
            <a:endParaRPr/>
          </a:p>
        </p:txBody>
      </p:sp>
      <p:sp>
        <p:nvSpPr>
          <p:cNvPr id="603" name="TextBox 8"/>
          <p:cNvSpPr txBox="1"/>
          <p:nvPr/>
        </p:nvSpPr>
        <p:spPr>
          <a:xfrm>
            <a:off x="444506" y="6613625"/>
            <a:ext cx="352788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solidFill>
                  <a:srgbClr val="595959"/>
                </a:solidFill>
                <a:latin typeface="Palatino Linotype"/>
                <a:ea typeface="Palatino Linotype"/>
                <a:cs typeface="Palatino Linotype"/>
                <a:sym typeface="Palatino Linotype"/>
              </a:defRPr>
            </a:lvl1pPr>
          </a:lstStyle>
          <a:p>
            <a:r>
              <a:t>Business Planning and Market Development</a:t>
            </a:r>
          </a:p>
        </p:txBody>
      </p:sp>
      <p:sp>
        <p:nvSpPr>
          <p:cNvPr id="604" name="Title Text"/>
          <p:cNvSpPr txBox="1">
            <a:spLocks noGrp="1"/>
          </p:cNvSpPr>
          <p:nvPr>
            <p:ph type="title"/>
          </p:nvPr>
        </p:nvSpPr>
        <p:spPr>
          <a:xfrm>
            <a:off x="352425" y="10069"/>
            <a:ext cx="8429625" cy="914401"/>
          </a:xfrm>
          <a:prstGeom prst="rect">
            <a:avLst/>
          </a:prstGeom>
        </p:spPr>
        <p:txBody>
          <a:bodyPr lIns="0" tIns="0" rIns="0" bIns="0" anchor="b"/>
          <a:lstStyle>
            <a:lvl1pPr algn="l">
              <a:defRPr sz="2400" b="1">
                <a:solidFill>
                  <a:srgbClr val="404040"/>
                </a:solidFill>
                <a:latin typeface="Palatino Linotype"/>
                <a:ea typeface="Palatino Linotype"/>
                <a:cs typeface="Palatino Linotype"/>
                <a:sym typeface="Palatino Linotype"/>
              </a:defRPr>
            </a:lvl1pPr>
          </a:lstStyle>
          <a:p>
            <a:r>
              <a:t>Title Text</a:t>
            </a:r>
          </a:p>
        </p:txBody>
      </p:sp>
      <p:sp>
        <p:nvSpPr>
          <p:cNvPr id="605" name="Body Level One…"/>
          <p:cNvSpPr txBox="1">
            <a:spLocks noGrp="1"/>
          </p:cNvSpPr>
          <p:nvPr>
            <p:ph type="body" idx="1"/>
          </p:nvPr>
        </p:nvSpPr>
        <p:spPr>
          <a:xfrm>
            <a:off x="352425" y="1152524"/>
            <a:ext cx="8439150" cy="5037964"/>
          </a:xfrm>
          <a:prstGeom prst="rect">
            <a:avLst/>
          </a:prstGeom>
        </p:spPr>
        <p:txBody>
          <a:bodyPr/>
          <a:lstStyle>
            <a:lvl1pPr marL="231775" indent="-231775">
              <a:spcBef>
                <a:spcPts val="600"/>
              </a:spcBef>
              <a:defRPr sz="2000">
                <a:latin typeface="Palatino Linotype"/>
                <a:ea typeface="Palatino Linotype"/>
                <a:cs typeface="Palatino Linotype"/>
                <a:sym typeface="Palatino Linotype"/>
              </a:defRPr>
            </a:lvl1pPr>
            <a:lvl2pPr marL="514350" indent="-282575">
              <a:spcBef>
                <a:spcPts val="600"/>
              </a:spcBef>
              <a:defRPr sz="2000">
                <a:latin typeface="Palatino Linotype"/>
                <a:ea typeface="Palatino Linotype"/>
                <a:cs typeface="Palatino Linotype"/>
                <a:sym typeface="Palatino Linotype"/>
              </a:defRPr>
            </a:lvl2pPr>
            <a:lvl3pPr marL="746125" indent="-231775">
              <a:spcBef>
                <a:spcPts val="600"/>
              </a:spcBef>
              <a:buChar char="»"/>
              <a:defRPr sz="2000">
                <a:latin typeface="Palatino Linotype"/>
                <a:ea typeface="Palatino Linotype"/>
                <a:cs typeface="Palatino Linotype"/>
                <a:sym typeface="Palatino Linotype"/>
              </a:defRPr>
            </a:lvl3pPr>
            <a:lvl4pPr marL="1030287" indent="-284162">
              <a:spcBef>
                <a:spcPts val="600"/>
              </a:spcBef>
              <a:defRPr sz="2000">
                <a:latin typeface="Palatino Linotype"/>
                <a:ea typeface="Palatino Linotype"/>
                <a:cs typeface="Palatino Linotype"/>
                <a:sym typeface="Palatino Linotype"/>
              </a:defRPr>
            </a:lvl4pPr>
            <a:lvl5pPr marL="1260475" indent="-230187">
              <a:spcBef>
                <a:spcPts val="600"/>
              </a:spcBef>
              <a:buChar char="•"/>
              <a:defRPr sz="2000">
                <a:latin typeface="Palatino Linotype"/>
                <a:ea typeface="Palatino Linotype"/>
                <a:cs typeface="Palatino Linotype"/>
                <a:sym typeface="Palatino Linotype"/>
              </a:defRPr>
            </a:lvl5pPr>
          </a:lstStyle>
          <a:p>
            <a:r>
              <a:t>Body Level One</a:t>
            </a:r>
          </a:p>
          <a:p>
            <a:pPr lvl="1"/>
            <a:r>
              <a:t>Body Level Two</a:t>
            </a:r>
          </a:p>
          <a:p>
            <a:pPr lvl="2"/>
            <a:r>
              <a:t>Body Level Three</a:t>
            </a:r>
          </a:p>
          <a:p>
            <a:pPr lvl="3"/>
            <a:r>
              <a:t>Body Level Four</a:t>
            </a:r>
          </a:p>
          <a:p>
            <a:pPr lvl="4"/>
            <a:r>
              <a:t>Body Level Five</a:t>
            </a:r>
          </a:p>
        </p:txBody>
      </p:sp>
      <p:sp>
        <p:nvSpPr>
          <p:cNvPr id="606" name="Text Placeholder 21"/>
          <p:cNvSpPr>
            <a:spLocks noGrp="1"/>
          </p:cNvSpPr>
          <p:nvPr>
            <p:ph type="body" sz="quarter" idx="13"/>
          </p:nvPr>
        </p:nvSpPr>
        <p:spPr>
          <a:xfrm>
            <a:off x="432639" y="5973941"/>
            <a:ext cx="4421189" cy="320041"/>
          </a:xfrm>
          <a:prstGeom prst="rect">
            <a:avLst/>
          </a:prstGeom>
        </p:spPr>
        <p:txBody>
          <a:bodyPr anchor="b"/>
          <a:lstStyle/>
          <a:p>
            <a:pPr marL="114300" indent="-114300">
              <a:spcBef>
                <a:spcPts val="0"/>
              </a:spcBef>
              <a:buFontTx/>
              <a:buAutoNum type="arabicParenR"/>
              <a:defRPr sz="800"/>
            </a:pPr>
            <a:endParaRPr/>
          </a:p>
        </p:txBody>
      </p:sp>
      <p:sp>
        <p:nvSpPr>
          <p:cNvPr id="607" name="Text Placeholder 21"/>
          <p:cNvSpPr>
            <a:spLocks noGrp="1"/>
          </p:cNvSpPr>
          <p:nvPr>
            <p:ph type="body" sz="quarter" idx="14"/>
          </p:nvPr>
        </p:nvSpPr>
        <p:spPr>
          <a:xfrm>
            <a:off x="432639" y="6293982"/>
            <a:ext cx="3310761" cy="320041"/>
          </a:xfrm>
          <a:prstGeom prst="rect">
            <a:avLst/>
          </a:prstGeom>
        </p:spPr>
        <p:txBody>
          <a:bodyPr anchor="b"/>
          <a:lstStyle/>
          <a:p>
            <a:pPr marL="0" indent="0">
              <a:spcBef>
                <a:spcPts val="0"/>
              </a:spcBef>
              <a:buSzTx/>
              <a:buFontTx/>
              <a:buNone/>
              <a:defRPr sz="800"/>
            </a:pPr>
            <a:endParaRPr/>
          </a:p>
        </p:txBody>
      </p:sp>
      <p:sp>
        <p:nvSpPr>
          <p:cNvPr id="608" name="Slide Number Placeholder 4"/>
          <p:cNvSpPr txBox="1"/>
          <p:nvPr/>
        </p:nvSpPr>
        <p:spPr>
          <a:xfrm>
            <a:off x="8897111" y="6684009"/>
            <a:ext cx="228601" cy="165101"/>
          </a:xfrm>
          <a:prstGeom prst="rect">
            <a:avLst/>
          </a:prstGeom>
          <a:ln w="12700">
            <a:miter lim="400000"/>
          </a:ln>
        </p:spPr>
        <p:txBody>
          <a:bodyPr lIns="0" tIns="0" rIns="0" bIns="0" anchor="ctr">
            <a:spAutoFit/>
          </a:bodyPr>
          <a:lstStyle/>
          <a:p>
            <a:pPr algn="ctr">
              <a:defRPr sz="1000">
                <a:solidFill>
                  <a:srgbClr val="404040"/>
                </a:solidFill>
                <a:latin typeface="Palatino Linotype"/>
                <a:ea typeface="Palatino Linotype"/>
                <a:cs typeface="Palatino Linotype"/>
                <a:sym typeface="Palatino Linotype"/>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5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0"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8" name="Title Text"/>
          <p:cNvSpPr txBox="1">
            <a:spLocks noGrp="1"/>
          </p:cNvSpPr>
          <p:nvPr>
            <p:ph type="title"/>
          </p:nvPr>
        </p:nvSpPr>
        <p:spPr>
          <a:xfrm>
            <a:off x="457200" y="274638"/>
            <a:ext cx="8229600" cy="1143001"/>
          </a:xfrm>
          <a:prstGeom prst="rect">
            <a:avLst/>
          </a:prstGeom>
        </p:spPr>
        <p:txBody>
          <a:bodyPr/>
          <a:lstStyle/>
          <a:p>
            <a:r>
              <a:t>Title Text</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8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76200"/>
            <a:ext cx="8229600" cy="9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2" descr="Picture 2"/>
          <p:cNvPicPr>
            <a:picLocks noChangeAspect="1"/>
          </p:cNvPicPr>
          <p:nvPr/>
        </p:nvPicPr>
        <p:blipFill>
          <a:blip r:embed="rId55">
            <a:extLst/>
          </a:blip>
          <a:stretch>
            <a:fillRect/>
          </a:stretch>
        </p:blipFill>
        <p:spPr>
          <a:xfrm>
            <a:off x="0" y="6324600"/>
            <a:ext cx="1752831" cy="533400"/>
          </a:xfrm>
          <a:prstGeom prst="rect">
            <a:avLst/>
          </a:prstGeom>
          <a:ln w="12700">
            <a:miter lim="400000"/>
          </a:ln>
        </p:spPr>
      </p:pic>
      <p:sp>
        <p:nvSpPr>
          <p:cNvPr id="5"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jpeg"/><Relationship Id="rId17" Type="http://schemas.openxmlformats.org/officeDocument/2006/relationships/image" Target="../media/image53.png"/><Relationship Id="rId2" Type="http://schemas.openxmlformats.org/officeDocument/2006/relationships/notesSlide" Target="../notesSlides/notesSlide4.xml"/><Relationship Id="rId16" Type="http://schemas.openxmlformats.org/officeDocument/2006/relationships/chart" Target="../charts/chart1.xml"/><Relationship Id="rId1" Type="http://schemas.openxmlformats.org/officeDocument/2006/relationships/slideLayout" Target="../slideLayouts/slideLayout46.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6.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8.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2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7.png"/><Relationship Id="rId3" Type="http://schemas.openxmlformats.org/officeDocument/2006/relationships/chart" Target="../charts/chart7.xml"/><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6.png"/><Relationship Id="rId2" Type="http://schemas.openxmlformats.org/officeDocument/2006/relationships/chart" Target="../charts/chart6.xml"/><Relationship Id="rId16" Type="http://schemas.openxmlformats.org/officeDocument/2006/relationships/chart" Target="../charts/chart9.xml"/><Relationship Id="rId1" Type="http://schemas.openxmlformats.org/officeDocument/2006/relationships/slideLayout" Target="../slideLayouts/slideLayout39.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png"/><Relationship Id="rId15" Type="http://schemas.openxmlformats.org/officeDocument/2006/relationships/chart" Target="../charts/chart8.xml"/><Relationship Id="rId10" Type="http://schemas.openxmlformats.org/officeDocument/2006/relationships/image" Target="../media/image70.png"/><Relationship Id="rId19" Type="http://schemas.openxmlformats.org/officeDocument/2006/relationships/image" Target="../media/image22.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9.png"/><Relationship Id="rId7" Type="http://schemas.openxmlformats.org/officeDocument/2006/relationships/image" Target="../media/image80.png"/><Relationship Id="rId12" Type="http://schemas.openxmlformats.org/officeDocument/2006/relationships/image" Target="../media/image22.png"/><Relationship Id="rId2" Type="http://schemas.openxmlformats.org/officeDocument/2006/relationships/image" Target="../media/image78.png"/><Relationship Id="rId1" Type="http://schemas.openxmlformats.org/officeDocument/2006/relationships/slideLayout" Target="../slideLayouts/slideLayout39.xml"/><Relationship Id="rId6" Type="http://schemas.openxmlformats.org/officeDocument/2006/relationships/image" Target="../media/image74.png"/><Relationship Id="rId11" Type="http://schemas.openxmlformats.org/officeDocument/2006/relationships/chart" Target="../charts/chart12.xml"/><Relationship Id="rId5" Type="http://schemas.openxmlformats.org/officeDocument/2006/relationships/image" Target="../media/image73.png"/><Relationship Id="rId10" Type="http://schemas.openxmlformats.org/officeDocument/2006/relationships/chart" Target="../charts/chart11.xml"/><Relationship Id="rId4" Type="http://schemas.openxmlformats.org/officeDocument/2006/relationships/image" Target="../media/image65.png"/><Relationship Id="rId9" Type="http://schemas.openxmlformats.org/officeDocument/2006/relationships/chart" Target="../charts/chart10.xml"/></Relationships>
</file>

<file path=ppt/slides/_rels/slide27.xml.rels><?xml version="1.0" encoding="UTF-8" standalone="yes"?>
<Relationships xmlns="http://schemas.openxmlformats.org/package/2006/relationships"><Relationship Id="rId13" Type="http://schemas.openxmlformats.org/officeDocument/2006/relationships/image" Target="../media/image92.png"/><Relationship Id="rId18" Type="http://schemas.openxmlformats.org/officeDocument/2006/relationships/image" Target="../media/image97.png"/><Relationship Id="rId26" Type="http://schemas.openxmlformats.org/officeDocument/2006/relationships/image" Target="../media/image105.png"/><Relationship Id="rId3" Type="http://schemas.openxmlformats.org/officeDocument/2006/relationships/image" Target="../media/image82.png"/><Relationship Id="rId21" Type="http://schemas.openxmlformats.org/officeDocument/2006/relationships/image" Target="../media/image100.png"/><Relationship Id="rId34" Type="http://schemas.openxmlformats.org/officeDocument/2006/relationships/image" Target="../media/image57.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png"/><Relationship Id="rId25" Type="http://schemas.openxmlformats.org/officeDocument/2006/relationships/image" Target="../media/image104.png"/><Relationship Id="rId33" Type="http://schemas.openxmlformats.org/officeDocument/2006/relationships/image" Target="../media/image111.png"/><Relationship Id="rId2" Type="http://schemas.openxmlformats.org/officeDocument/2006/relationships/notesSlide" Target="../notesSlides/notesSlide8.xml"/><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png"/><Relationship Id="rId1" Type="http://schemas.openxmlformats.org/officeDocument/2006/relationships/slideLayout" Target="../slideLayouts/slideLayout38.xml"/><Relationship Id="rId6" Type="http://schemas.openxmlformats.org/officeDocument/2006/relationships/image" Target="../media/image85.png"/><Relationship Id="rId11" Type="http://schemas.openxmlformats.org/officeDocument/2006/relationships/image" Target="../media/image90.png"/><Relationship Id="rId24" Type="http://schemas.openxmlformats.org/officeDocument/2006/relationships/image" Target="../media/image103.png"/><Relationship Id="rId32" Type="http://schemas.openxmlformats.org/officeDocument/2006/relationships/image" Target="../media/image110.png"/><Relationship Id="rId5" Type="http://schemas.openxmlformats.org/officeDocument/2006/relationships/image" Target="../media/image84.png"/><Relationship Id="rId15" Type="http://schemas.openxmlformats.org/officeDocument/2006/relationships/image" Target="../media/image94.png"/><Relationship Id="rId23" Type="http://schemas.openxmlformats.org/officeDocument/2006/relationships/image" Target="../media/image102.png"/><Relationship Id="rId28" Type="http://schemas.openxmlformats.org/officeDocument/2006/relationships/image" Target="../media/image107.png"/><Relationship Id="rId10" Type="http://schemas.openxmlformats.org/officeDocument/2006/relationships/image" Target="../media/image89.png"/><Relationship Id="rId19" Type="http://schemas.openxmlformats.org/officeDocument/2006/relationships/image" Target="../media/image98.png"/><Relationship Id="rId31" Type="http://schemas.openxmlformats.org/officeDocument/2006/relationships/image" Target="../media/image22.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58.png"/><Relationship Id="rId8"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5.png"/><Relationship Id="rId26" Type="http://schemas.openxmlformats.org/officeDocument/2006/relationships/image" Target="../media/image133.png"/><Relationship Id="rId3" Type="http://schemas.openxmlformats.org/officeDocument/2006/relationships/image" Target="../media/image82.png"/><Relationship Id="rId21" Type="http://schemas.openxmlformats.org/officeDocument/2006/relationships/image" Target="../media/image128.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5" Type="http://schemas.openxmlformats.org/officeDocument/2006/relationships/image" Target="../media/image132.png"/><Relationship Id="rId2" Type="http://schemas.openxmlformats.org/officeDocument/2006/relationships/notesSlide" Target="../notesSlides/notesSlide9.xml"/><Relationship Id="rId16" Type="http://schemas.openxmlformats.org/officeDocument/2006/relationships/image" Target="../media/image123.png"/><Relationship Id="rId20" Type="http://schemas.openxmlformats.org/officeDocument/2006/relationships/image" Target="../media/image127.png"/><Relationship Id="rId29" Type="http://schemas.openxmlformats.org/officeDocument/2006/relationships/image" Target="../media/image57.png"/><Relationship Id="rId1" Type="http://schemas.openxmlformats.org/officeDocument/2006/relationships/slideLayout" Target="../slideLayouts/slideLayout38.xml"/><Relationship Id="rId6" Type="http://schemas.openxmlformats.org/officeDocument/2006/relationships/image" Target="../media/image113.png"/><Relationship Id="rId11" Type="http://schemas.openxmlformats.org/officeDocument/2006/relationships/image" Target="../media/image118.png"/><Relationship Id="rId24" Type="http://schemas.openxmlformats.org/officeDocument/2006/relationships/image" Target="../media/image131.png"/><Relationship Id="rId5" Type="http://schemas.openxmlformats.org/officeDocument/2006/relationships/image" Target="../media/image112.png"/><Relationship Id="rId15" Type="http://schemas.openxmlformats.org/officeDocument/2006/relationships/image" Target="../media/image122.png"/><Relationship Id="rId23" Type="http://schemas.openxmlformats.org/officeDocument/2006/relationships/image" Target="../media/image130.png"/><Relationship Id="rId28" Type="http://schemas.openxmlformats.org/officeDocument/2006/relationships/image" Target="../media/image22.png"/><Relationship Id="rId10" Type="http://schemas.openxmlformats.org/officeDocument/2006/relationships/image" Target="../media/image117.png"/><Relationship Id="rId19" Type="http://schemas.openxmlformats.org/officeDocument/2006/relationships/image" Target="../media/image126.png"/><Relationship Id="rId4" Type="http://schemas.openxmlformats.org/officeDocument/2006/relationships/image" Target="../media/image83.png"/><Relationship Id="rId9" Type="http://schemas.openxmlformats.org/officeDocument/2006/relationships/image" Target="../media/image116.png"/><Relationship Id="rId14" Type="http://schemas.openxmlformats.org/officeDocument/2006/relationships/image" Target="../media/image121.png"/><Relationship Id="rId22" Type="http://schemas.openxmlformats.org/officeDocument/2006/relationships/image" Target="../media/image129.png"/><Relationship Id="rId27" Type="http://schemas.openxmlformats.org/officeDocument/2006/relationships/image" Target="../media/image134.png"/><Relationship Id="rId30"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6.xml"/><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22.png"/><Relationship Id="rId7" Type="http://schemas.openxmlformats.org/officeDocument/2006/relationships/image" Target="../media/image138.png"/><Relationship Id="rId12"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137.png"/><Relationship Id="rId11" Type="http://schemas.openxmlformats.org/officeDocument/2006/relationships/image" Target="../media/image57.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31.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151.png"/><Relationship Id="rId18" Type="http://schemas.openxmlformats.org/officeDocument/2006/relationships/image" Target="../media/image156.png"/><Relationship Id="rId3" Type="http://schemas.openxmlformats.org/officeDocument/2006/relationships/image" Target="../media/image135.png"/><Relationship Id="rId21" Type="http://schemas.openxmlformats.org/officeDocument/2006/relationships/image" Target="../media/image159.png"/><Relationship Id="rId7" Type="http://schemas.openxmlformats.org/officeDocument/2006/relationships/image" Target="../media/image145.png"/><Relationship Id="rId12" Type="http://schemas.openxmlformats.org/officeDocument/2006/relationships/image" Target="../media/image150.png"/><Relationship Id="rId17" Type="http://schemas.openxmlformats.org/officeDocument/2006/relationships/image" Target="../media/image155.png"/><Relationship Id="rId25" Type="http://schemas.openxmlformats.org/officeDocument/2006/relationships/image" Target="../media/image58.png"/><Relationship Id="rId2" Type="http://schemas.openxmlformats.org/officeDocument/2006/relationships/notesSlide" Target="../notesSlides/notesSlide11.xml"/><Relationship Id="rId16" Type="http://schemas.openxmlformats.org/officeDocument/2006/relationships/image" Target="../media/image154.png"/><Relationship Id="rId20" Type="http://schemas.openxmlformats.org/officeDocument/2006/relationships/image" Target="../media/image158.png"/><Relationship Id="rId1" Type="http://schemas.openxmlformats.org/officeDocument/2006/relationships/slideLayout" Target="../slideLayouts/slideLayout38.xml"/><Relationship Id="rId6" Type="http://schemas.openxmlformats.org/officeDocument/2006/relationships/image" Target="../media/image144.png"/><Relationship Id="rId11" Type="http://schemas.openxmlformats.org/officeDocument/2006/relationships/image" Target="../media/image149.png"/><Relationship Id="rId24" Type="http://schemas.openxmlformats.org/officeDocument/2006/relationships/image" Target="../media/image57.png"/><Relationship Id="rId5" Type="http://schemas.openxmlformats.org/officeDocument/2006/relationships/image" Target="../media/image143.png"/><Relationship Id="rId15" Type="http://schemas.openxmlformats.org/officeDocument/2006/relationships/image" Target="../media/image153.png"/><Relationship Id="rId23" Type="http://schemas.openxmlformats.org/officeDocument/2006/relationships/image" Target="../media/image22.png"/><Relationship Id="rId10" Type="http://schemas.openxmlformats.org/officeDocument/2006/relationships/image" Target="../media/image148.png"/><Relationship Id="rId19" Type="http://schemas.openxmlformats.org/officeDocument/2006/relationships/image" Target="../media/image157.png"/><Relationship Id="rId4" Type="http://schemas.openxmlformats.org/officeDocument/2006/relationships/image" Target="../media/image142.png"/><Relationship Id="rId9" Type="http://schemas.openxmlformats.org/officeDocument/2006/relationships/image" Target="../media/image147.png"/><Relationship Id="rId14" Type="http://schemas.openxmlformats.org/officeDocument/2006/relationships/image" Target="../media/image152.png"/><Relationship Id="rId22" Type="http://schemas.openxmlformats.org/officeDocument/2006/relationships/image" Target="../media/image160.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14.xml"/><Relationship Id="rId4" Type="http://schemas.openxmlformats.org/officeDocument/2006/relationships/image" Target="../media/image172.jpeg"/></Relationships>
</file>

<file path=ppt/slides/_rels/slide44.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Title 1"/>
          <p:cNvSpPr txBox="1">
            <a:spLocks noGrp="1"/>
          </p:cNvSpPr>
          <p:nvPr>
            <p:ph type="ctrTitle"/>
          </p:nvPr>
        </p:nvSpPr>
        <p:spPr>
          <a:xfrm>
            <a:off x="152400" y="2057400"/>
            <a:ext cx="8763000" cy="1470025"/>
          </a:xfrm>
          <a:prstGeom prst="rect">
            <a:avLst/>
          </a:prstGeom>
        </p:spPr>
        <p:txBody>
          <a:bodyPr/>
          <a:lstStyle>
            <a:lvl1pPr>
              <a:defRPr sz="3600">
                <a:solidFill>
                  <a:srgbClr val="404040"/>
                </a:solidFill>
              </a:defRPr>
            </a:lvl1pPr>
          </a:lstStyle>
          <a:p>
            <a:r>
              <a:t>Can Anyone Figure Out Where We’re Going?</a:t>
            </a:r>
          </a:p>
        </p:txBody>
      </p:sp>
      <p:sp>
        <p:nvSpPr>
          <p:cNvPr id="618" name="Subtitle 2"/>
          <p:cNvSpPr txBox="1">
            <a:spLocks noGrp="1"/>
          </p:cNvSpPr>
          <p:nvPr>
            <p:ph type="subTitle" sz="quarter" idx="1"/>
          </p:nvPr>
        </p:nvSpPr>
        <p:spPr>
          <a:prstGeom prst="rect">
            <a:avLst/>
          </a:prstGeom>
        </p:spPr>
        <p:txBody>
          <a:bodyPr/>
          <a:lstStyle/>
          <a:p>
            <a:pPr>
              <a:spcBef>
                <a:spcPts val="0"/>
              </a:spcBef>
              <a:defRPr sz="2800">
                <a:solidFill>
                  <a:srgbClr val="404040"/>
                </a:solidFill>
              </a:defRPr>
            </a:pPr>
            <a:endParaRPr/>
          </a:p>
          <a:p>
            <a:pPr>
              <a:spcBef>
                <a:spcPts val="0"/>
              </a:spcBef>
              <a:defRPr sz="2800">
                <a:solidFill>
                  <a:srgbClr val="404040"/>
                </a:solidFill>
              </a:defRPr>
            </a:pPr>
            <a:r>
              <a:t>Peter L. Slavin, MD</a:t>
            </a:r>
          </a:p>
          <a:p>
            <a:pPr>
              <a:spcBef>
                <a:spcPts val="0"/>
              </a:spcBef>
              <a:defRPr sz="2800">
                <a:solidFill>
                  <a:srgbClr val="404040"/>
                </a:solidFill>
              </a:defRPr>
            </a:pPr>
            <a:r>
              <a:t>January 21, 2019</a:t>
            </a:r>
          </a:p>
        </p:txBody>
      </p:sp>
      <p:sp>
        <p:nvSpPr>
          <p:cNvPr id="619" name="Straight Connector 3"/>
          <p:cNvSpPr/>
          <p:nvPr/>
        </p:nvSpPr>
        <p:spPr>
          <a:xfrm>
            <a:off x="533400" y="5867400"/>
            <a:ext cx="8001000" cy="0"/>
          </a:xfrm>
          <a:prstGeom prst="line">
            <a:avLst/>
          </a:prstGeom>
          <a:ln w="12700">
            <a:solidFill>
              <a:srgbClr val="0082B0"/>
            </a:solidFill>
          </a:ln>
        </p:spPr>
        <p:txBody>
          <a:bodyPr lIns="45719" rIns="45719"/>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Title 1"/>
          <p:cNvSpPr txBox="1">
            <a:spLocks noGrp="1"/>
          </p:cNvSpPr>
          <p:nvPr>
            <p:ph type="title"/>
          </p:nvPr>
        </p:nvSpPr>
        <p:spPr>
          <a:xfrm>
            <a:off x="0" y="152400"/>
            <a:ext cx="9220200" cy="990600"/>
          </a:xfrm>
          <a:prstGeom prst="rect">
            <a:avLst/>
          </a:prstGeom>
        </p:spPr>
        <p:txBody>
          <a:bodyPr>
            <a:normAutofit fontScale="90000"/>
          </a:bodyPr>
          <a:lstStyle/>
          <a:p>
            <a:pPr defTabSz="859536">
              <a:defRPr sz="3008">
                <a:solidFill>
                  <a:srgbClr val="595959"/>
                </a:solidFill>
              </a:defRPr>
            </a:pPr>
            <a:r>
              <a:t>What We Know: IT will disrupt health care</a:t>
            </a:r>
            <a:br/>
            <a:endParaRPr/>
          </a:p>
        </p:txBody>
      </p:sp>
      <p:pic>
        <p:nvPicPr>
          <p:cNvPr id="684" name="Picture 2" descr="Picture 2"/>
          <p:cNvPicPr>
            <a:picLocks noChangeAspect="1"/>
          </p:cNvPicPr>
          <p:nvPr/>
        </p:nvPicPr>
        <p:blipFill>
          <a:blip r:embed="rId3">
            <a:extLst/>
          </a:blip>
          <a:stretch>
            <a:fillRect/>
          </a:stretch>
        </p:blipFill>
        <p:spPr>
          <a:xfrm>
            <a:off x="459604" y="914113"/>
            <a:ext cx="3924303" cy="1942529"/>
          </a:xfrm>
          <a:prstGeom prst="rect">
            <a:avLst/>
          </a:prstGeom>
          <a:ln w="12700">
            <a:miter lim="400000"/>
          </a:ln>
        </p:spPr>
      </p:pic>
      <p:pic>
        <p:nvPicPr>
          <p:cNvPr id="685" name="Picture 3" descr="Picture 3"/>
          <p:cNvPicPr>
            <a:picLocks noChangeAspect="1"/>
          </p:cNvPicPr>
          <p:nvPr/>
        </p:nvPicPr>
        <p:blipFill>
          <a:blip r:embed="rId4">
            <a:extLst/>
          </a:blip>
          <a:stretch>
            <a:fillRect/>
          </a:stretch>
        </p:blipFill>
        <p:spPr>
          <a:xfrm>
            <a:off x="459604" y="4953000"/>
            <a:ext cx="3807596" cy="1885950"/>
          </a:xfrm>
          <a:prstGeom prst="rect">
            <a:avLst/>
          </a:prstGeom>
          <a:ln w="12700">
            <a:miter lim="400000"/>
          </a:ln>
        </p:spPr>
      </p:pic>
      <p:pic>
        <p:nvPicPr>
          <p:cNvPr id="686" name="Picture 4" descr="Picture 4"/>
          <p:cNvPicPr>
            <a:picLocks noChangeAspect="1"/>
          </p:cNvPicPr>
          <p:nvPr/>
        </p:nvPicPr>
        <p:blipFill>
          <a:blip r:embed="rId5">
            <a:extLst/>
          </a:blip>
          <a:stretch>
            <a:fillRect/>
          </a:stretch>
        </p:blipFill>
        <p:spPr>
          <a:xfrm>
            <a:off x="4648200" y="4953000"/>
            <a:ext cx="3733800" cy="1905000"/>
          </a:xfrm>
          <a:prstGeom prst="rect">
            <a:avLst/>
          </a:prstGeom>
          <a:ln w="12700">
            <a:miter lim="400000"/>
          </a:ln>
        </p:spPr>
      </p:pic>
      <p:pic>
        <p:nvPicPr>
          <p:cNvPr id="687" name="Picture 5" descr="Picture 5"/>
          <p:cNvPicPr>
            <a:picLocks noChangeAspect="1"/>
          </p:cNvPicPr>
          <p:nvPr/>
        </p:nvPicPr>
        <p:blipFill>
          <a:blip r:embed="rId6">
            <a:extLst/>
          </a:blip>
          <a:stretch>
            <a:fillRect/>
          </a:stretch>
        </p:blipFill>
        <p:spPr>
          <a:xfrm>
            <a:off x="4572000" y="932108"/>
            <a:ext cx="3810000" cy="2039692"/>
          </a:xfrm>
          <a:prstGeom prst="rect">
            <a:avLst/>
          </a:prstGeom>
          <a:ln w="12700">
            <a:miter lim="400000"/>
          </a:ln>
        </p:spPr>
      </p:pic>
      <p:pic>
        <p:nvPicPr>
          <p:cNvPr id="688" name="Picture 8" descr="Picture 8"/>
          <p:cNvPicPr>
            <a:picLocks noChangeAspect="1"/>
          </p:cNvPicPr>
          <p:nvPr/>
        </p:nvPicPr>
        <p:blipFill>
          <a:blip r:embed="rId7">
            <a:extLst/>
          </a:blip>
          <a:srcRect l="6806" r="7689"/>
          <a:stretch>
            <a:fillRect/>
          </a:stretch>
        </p:blipFill>
        <p:spPr>
          <a:xfrm>
            <a:off x="2253343" y="2971800"/>
            <a:ext cx="4376057" cy="1828800"/>
          </a:xfrm>
          <a:prstGeom prst="rect">
            <a:avLst/>
          </a:prstGeom>
          <a:ln w="12700">
            <a:miter lim="400000"/>
          </a:ln>
        </p:spPr>
      </p:pic>
      <p:sp>
        <p:nvSpPr>
          <p:cNvPr id="689" name="Straight Connector 14"/>
          <p:cNvSpPr/>
          <p:nvPr/>
        </p:nvSpPr>
        <p:spPr>
          <a:xfrm>
            <a:off x="0" y="838200"/>
            <a:ext cx="9144000" cy="0"/>
          </a:xfrm>
          <a:prstGeom prst="line">
            <a:avLst/>
          </a:prstGeom>
          <a:ln w="34925">
            <a:solidFill>
              <a:srgbClr val="595959"/>
            </a:solidFill>
          </a:ln>
        </p:spPr>
        <p:txBody>
          <a:bodyPr lIns="45719" rIns="45719"/>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Title 1"/>
          <p:cNvSpPr txBox="1"/>
          <p:nvPr/>
        </p:nvSpPr>
        <p:spPr>
          <a:xfrm>
            <a:off x="770185" y="-400579"/>
            <a:ext cx="7321599" cy="131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defRPr sz="2800">
                <a:solidFill>
                  <a:srgbClr val="595959"/>
                </a:solidFill>
              </a:defRPr>
            </a:lvl1pPr>
          </a:lstStyle>
          <a:p>
            <a:r>
              <a:t>Tech innovators now leading the U.S economy, with many forging paths into healthcare  </a:t>
            </a:r>
          </a:p>
        </p:txBody>
      </p:sp>
      <p:sp>
        <p:nvSpPr>
          <p:cNvPr id="694" name="Left Brace 4"/>
          <p:cNvSpPr/>
          <p:nvPr/>
        </p:nvSpPr>
        <p:spPr>
          <a:xfrm>
            <a:off x="1463422" y="2048269"/>
            <a:ext cx="225267" cy="25056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8"/>
                  <a:pt x="10800" y="21438"/>
                </a:cubicBezTo>
                <a:lnTo>
                  <a:pt x="10800" y="10962"/>
                </a:lnTo>
                <a:cubicBezTo>
                  <a:pt x="10800" y="10872"/>
                  <a:pt x="5965" y="10800"/>
                  <a:pt x="0" y="10800"/>
                </a:cubicBezTo>
                <a:cubicBezTo>
                  <a:pt x="5965" y="10800"/>
                  <a:pt x="10800" y="10728"/>
                  <a:pt x="10800" y="10638"/>
                </a:cubicBezTo>
                <a:lnTo>
                  <a:pt x="10800" y="162"/>
                </a:lnTo>
                <a:cubicBezTo>
                  <a:pt x="10800" y="72"/>
                  <a:pt x="15635" y="0"/>
                  <a:pt x="21600" y="0"/>
                </a:cubicBezTo>
              </a:path>
            </a:pathLst>
          </a:custGeom>
          <a:ln w="10000">
            <a:solidFill>
              <a:srgbClr val="035287"/>
            </a:solidFill>
          </a:ln>
        </p:spPr>
        <p:txBody>
          <a:bodyPr lIns="45719" rIns="45719" anchor="ctr"/>
          <a:lstStyle/>
          <a:p>
            <a:pPr algn="ctr">
              <a:defRPr>
                <a:latin typeface="Palatino Linotype"/>
                <a:ea typeface="Palatino Linotype"/>
                <a:cs typeface="Palatino Linotype"/>
                <a:sym typeface="Palatino Linotype"/>
              </a:defRPr>
            </a:pPr>
            <a:endParaRPr/>
          </a:p>
        </p:txBody>
      </p:sp>
      <p:sp>
        <p:nvSpPr>
          <p:cNvPr id="695" name="TextBox 5"/>
          <p:cNvSpPr txBox="1"/>
          <p:nvPr/>
        </p:nvSpPr>
        <p:spPr>
          <a:xfrm>
            <a:off x="76951" y="2824027"/>
            <a:ext cx="1386471" cy="9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solidFill>
                  <a:srgbClr val="006A87"/>
                </a:solidFill>
              </a:defRPr>
            </a:lvl1pPr>
          </a:lstStyle>
          <a:p>
            <a:r>
              <a:t>Majority focused on  disrupting healthcare</a:t>
            </a:r>
          </a:p>
        </p:txBody>
      </p:sp>
      <p:graphicFrame>
        <p:nvGraphicFramePr>
          <p:cNvPr id="696" name="Table 6"/>
          <p:cNvGraphicFramePr/>
          <p:nvPr/>
        </p:nvGraphicFramePr>
        <p:xfrm>
          <a:off x="1688687" y="1062458"/>
          <a:ext cx="6504346" cy="5290315"/>
        </p:xfrm>
        <a:graphic>
          <a:graphicData uri="http://schemas.openxmlformats.org/drawingml/2006/table">
            <a:tbl>
              <a:tblPr firstRow="1">
                <a:tableStyleId>{4C3C2611-4C71-4FC5-86AE-919BDF0F9419}</a:tableStyleId>
              </a:tblPr>
              <a:tblGrid>
                <a:gridCol w="545043">
                  <a:extLst>
                    <a:ext uri="{9D8B030D-6E8A-4147-A177-3AD203B41FA5}">
                      <a16:colId xmlns:a16="http://schemas.microsoft.com/office/drawing/2014/main" val="20000"/>
                    </a:ext>
                  </a:extLst>
                </a:gridCol>
                <a:gridCol w="1290313">
                  <a:extLst>
                    <a:ext uri="{9D8B030D-6E8A-4147-A177-3AD203B41FA5}">
                      <a16:colId xmlns:a16="http://schemas.microsoft.com/office/drawing/2014/main" val="20001"/>
                    </a:ext>
                  </a:extLst>
                </a:gridCol>
                <a:gridCol w="822941">
                  <a:extLst>
                    <a:ext uri="{9D8B030D-6E8A-4147-A177-3AD203B41FA5}">
                      <a16:colId xmlns:a16="http://schemas.microsoft.com/office/drawing/2014/main" val="20002"/>
                    </a:ext>
                  </a:extLst>
                </a:gridCol>
                <a:gridCol w="593875">
                  <a:extLst>
                    <a:ext uri="{9D8B030D-6E8A-4147-A177-3AD203B41FA5}">
                      <a16:colId xmlns:a16="http://schemas.microsoft.com/office/drawing/2014/main" val="20003"/>
                    </a:ext>
                  </a:extLst>
                </a:gridCol>
                <a:gridCol w="591328">
                  <a:extLst>
                    <a:ext uri="{9D8B030D-6E8A-4147-A177-3AD203B41FA5}">
                      <a16:colId xmlns:a16="http://schemas.microsoft.com/office/drawing/2014/main" val="20004"/>
                    </a:ext>
                  </a:extLst>
                </a:gridCol>
                <a:gridCol w="1169760">
                  <a:extLst>
                    <a:ext uri="{9D8B030D-6E8A-4147-A177-3AD203B41FA5}">
                      <a16:colId xmlns:a16="http://schemas.microsoft.com/office/drawing/2014/main" val="20005"/>
                    </a:ext>
                  </a:extLst>
                </a:gridCol>
                <a:gridCol w="863395">
                  <a:extLst>
                    <a:ext uri="{9D8B030D-6E8A-4147-A177-3AD203B41FA5}">
                      <a16:colId xmlns:a16="http://schemas.microsoft.com/office/drawing/2014/main" val="20006"/>
                    </a:ext>
                  </a:extLst>
                </a:gridCol>
                <a:gridCol w="627691">
                  <a:extLst>
                    <a:ext uri="{9D8B030D-6E8A-4147-A177-3AD203B41FA5}">
                      <a16:colId xmlns:a16="http://schemas.microsoft.com/office/drawing/2014/main" val="20007"/>
                    </a:ext>
                  </a:extLst>
                </a:gridCol>
              </a:tblGrid>
              <a:tr h="284780">
                <a:tc gridSpan="8">
                  <a:txBody>
                    <a:bodyPr/>
                    <a:lstStyle/>
                    <a:p>
                      <a:pPr algn="ctr">
                        <a:defRPr sz="1800" b="0">
                          <a:solidFill>
                            <a:srgbClr val="000000"/>
                          </a:solidFill>
                        </a:defRPr>
                      </a:pPr>
                      <a:r>
                        <a:rPr sz="1200" b="1">
                          <a:solidFill>
                            <a:srgbClr val="FFFFFF"/>
                          </a:solidFill>
                        </a:rPr>
                        <a:t>Largest U.S. Companies in 2018 v. 2008</a:t>
                      </a:r>
                    </a:p>
                  </a:txBody>
                  <a:tcPr marL="45720" marR="45720" horzOverflow="overflow">
                    <a:lnL w="12700">
                      <a:solidFill>
                        <a:srgbClr val="DCDCDC"/>
                      </a:solidFill>
                    </a:lnL>
                    <a:lnR w="12700">
                      <a:solidFill>
                        <a:srgbClr val="DCDCDC"/>
                      </a:solidFill>
                    </a:lnR>
                    <a:lnT w="12700">
                      <a:solidFill>
                        <a:srgbClr val="DCDCDC"/>
                      </a:solidFill>
                    </a:lnT>
                    <a:lnB w="12700">
                      <a:solidFill>
                        <a:srgbClr val="DCDCDC"/>
                      </a:solidFill>
                    </a:lnB>
                    <a:solidFill>
                      <a:srgbClr val="0080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780">
                <a:tc gridSpan="4">
                  <a:txBody>
                    <a:bodyPr/>
                    <a:lstStyle/>
                    <a:p>
                      <a:pPr algn="ctr">
                        <a:defRPr sz="1800"/>
                      </a:pPr>
                      <a:r>
                        <a:rPr sz="1200" b="1"/>
                        <a:t>2018</a:t>
                      </a:r>
                    </a:p>
                  </a:txBody>
                  <a:tcPr marL="45720" marR="45720" horzOverflow="overflow">
                    <a:lnL w="12700">
                      <a:solidFill>
                        <a:srgbClr val="DCDCDC"/>
                      </a:solidFill>
                    </a:lnL>
                    <a:lnT w="12700">
                      <a:solidFill>
                        <a:srgbClr val="DCDCDC"/>
                      </a:solidFill>
                    </a:lnT>
                    <a:lnB w="12700">
                      <a:solidFill>
                        <a:srgbClr val="DCDCDC"/>
                      </a:solidFill>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defRPr sz="1800"/>
                      </a:pPr>
                      <a:r>
                        <a:rPr sz="1200" b="1"/>
                        <a:t>2008</a:t>
                      </a:r>
                    </a:p>
                  </a:txBody>
                  <a:tcPr marL="45720" marR="45720" horzOverflow="overflow">
                    <a:lnR w="12700">
                      <a:solidFill>
                        <a:srgbClr val="DCDCDC"/>
                      </a:solidFill>
                    </a:lnR>
                    <a:lnT w="12700">
                      <a:solidFill>
                        <a:srgbClr val="DCDCDC"/>
                      </a:solidFill>
                    </a:lnT>
                    <a:lnB w="12700">
                      <a:solidFill>
                        <a:srgbClr val="DCDCDC"/>
                      </a:solidFill>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4130">
                <a:tc>
                  <a:txBody>
                    <a:bodyPr/>
                    <a:lstStyle/>
                    <a:p>
                      <a:pPr algn="l">
                        <a:defRPr sz="1800"/>
                      </a:pPr>
                      <a:r>
                        <a:rPr sz="1200"/>
                        <a:t>Rank</a:t>
                      </a:r>
                    </a:p>
                  </a:txBody>
                  <a:tcPr marL="45720" marR="45720" horzOverflow="overflow">
                    <a:lnL w="12700">
                      <a:solidFill>
                        <a:srgbClr val="DCDCDC"/>
                      </a:solidFill>
                    </a:lnL>
                    <a:lnT w="12700">
                      <a:solidFill>
                        <a:srgbClr val="DCDCDC"/>
                      </a:solidFill>
                    </a:lnT>
                    <a:lnB w="12700">
                      <a:solidFill>
                        <a:srgbClr val="DCDCDC"/>
                      </a:solidFill>
                    </a:lnB>
                    <a:solidFill>
                      <a:srgbClr val="FFFFFF"/>
                    </a:solidFill>
                  </a:tcPr>
                </a:tc>
                <a:tc>
                  <a:txBody>
                    <a:bodyPr/>
                    <a:lstStyle/>
                    <a:p>
                      <a:pPr algn="l">
                        <a:defRPr sz="1800"/>
                      </a:pPr>
                      <a:r>
                        <a:rPr sz="1200"/>
                        <a:t>Company</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Founded</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US$B</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Rank</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Company</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Founded</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US$B</a:t>
                      </a:r>
                    </a:p>
                  </a:txBody>
                  <a:tcPr marL="45720" marR="45720" horzOverflow="overflow">
                    <a:lnR w="12700">
                      <a:solidFill>
                        <a:srgbClr val="DCDCDC"/>
                      </a:solidFill>
                    </a:lnR>
                    <a:lnT w="12700">
                      <a:solidFill>
                        <a:srgbClr val="DCDCDC"/>
                      </a:solidFill>
                    </a:lnT>
                    <a:lnB w="12700">
                      <a:solidFill>
                        <a:srgbClr val="DCDCDC"/>
                      </a:solidFill>
                    </a:lnB>
                    <a:solidFill>
                      <a:srgbClr val="FFFFFF"/>
                    </a:solidFill>
                  </a:tcPr>
                </a:tc>
                <a:extLst>
                  <a:ext uri="{0D108BD9-81ED-4DB2-BD59-A6C34878D82A}">
                    <a16:rowId xmlns:a16="http://schemas.microsoft.com/office/drawing/2014/main" val="10002"/>
                  </a:ext>
                </a:extLst>
              </a:tr>
              <a:tr h="354968">
                <a:tc>
                  <a:txBody>
                    <a:bodyPr/>
                    <a:lstStyle/>
                    <a:p>
                      <a:pPr algn="l">
                        <a:defRPr sz="1800"/>
                      </a:pPr>
                      <a:r>
                        <a:rPr sz="1200"/>
                        <a:t>1</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t>Apple</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1976</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890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rPr>
                        <a:t>Exxon</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1870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492</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3"/>
                  </a:ext>
                </a:extLst>
              </a:tr>
              <a:tr h="354968">
                <a:tc>
                  <a:txBody>
                    <a:bodyPr/>
                    <a:lstStyle/>
                    <a:p>
                      <a:pPr algn="l">
                        <a:defRPr sz="1800"/>
                      </a:pPr>
                      <a:r>
                        <a:rPr sz="1200"/>
                        <a:t>2</a:t>
                      </a:r>
                    </a:p>
                  </a:txBody>
                  <a:tcPr marL="45720" marR="45720" horzOverflow="overflow">
                    <a:lnL w="12700">
                      <a:solidFill>
                        <a:srgbClr val="DCDCDC"/>
                      </a:solidFill>
                    </a:lnL>
                    <a:lnT w="12700">
                      <a:solidFill>
                        <a:srgbClr val="DCDCDC"/>
                      </a:solidFill>
                    </a:lnT>
                    <a:lnB w="12700">
                      <a:solidFill>
                        <a:srgbClr val="DCDCDC"/>
                      </a:solidFill>
                    </a:lnB>
                    <a:solidFill>
                      <a:srgbClr val="FFFFFF"/>
                    </a:solidFill>
                  </a:tcPr>
                </a:tc>
                <a:tc>
                  <a:txBody>
                    <a:bodyPr/>
                    <a:lstStyle/>
                    <a:p>
                      <a:pPr algn="l">
                        <a:defRPr sz="1800"/>
                      </a:pPr>
                      <a:r>
                        <a:rPr sz="1200">
                          <a:solidFill>
                            <a:srgbClr val="C00000"/>
                          </a:solidFill>
                        </a:rPr>
                        <a:t>Google</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1998</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768</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2</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GE</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1892</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358</a:t>
                      </a:r>
                    </a:p>
                  </a:txBody>
                  <a:tcPr marL="45720" marR="45720" horzOverflow="overflow">
                    <a:lnR w="12700">
                      <a:solidFill>
                        <a:srgbClr val="DCDCDC"/>
                      </a:solidFill>
                    </a:lnR>
                    <a:lnT w="12700">
                      <a:solidFill>
                        <a:srgbClr val="DCDCDC"/>
                      </a:solidFill>
                    </a:lnT>
                    <a:lnB w="12700">
                      <a:solidFill>
                        <a:srgbClr val="DCDCDC"/>
                      </a:solidFill>
                    </a:lnB>
                    <a:solidFill>
                      <a:srgbClr val="FFFFFF"/>
                    </a:solidFill>
                  </a:tcPr>
                </a:tc>
                <a:extLst>
                  <a:ext uri="{0D108BD9-81ED-4DB2-BD59-A6C34878D82A}">
                    <a16:rowId xmlns:a16="http://schemas.microsoft.com/office/drawing/2014/main" val="10004"/>
                  </a:ext>
                </a:extLst>
              </a:tr>
              <a:tr h="491539">
                <a:tc>
                  <a:txBody>
                    <a:bodyPr/>
                    <a:lstStyle/>
                    <a:p>
                      <a:pPr algn="l">
                        <a:defRPr sz="1800"/>
                      </a:pPr>
                      <a:r>
                        <a:rPr sz="1200"/>
                        <a:t>3</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rPr>
                        <a:t>Microsoft</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1975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680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3</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rPr>
                        <a:t>Microsoft</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1975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313</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5"/>
                  </a:ext>
                </a:extLst>
              </a:tr>
              <a:tr h="354968">
                <a:tc>
                  <a:txBody>
                    <a:bodyPr/>
                    <a:lstStyle/>
                    <a:p>
                      <a:pPr algn="l">
                        <a:defRPr sz="1800"/>
                      </a:pPr>
                      <a:r>
                        <a:rPr sz="1200"/>
                        <a:t>4</a:t>
                      </a:r>
                    </a:p>
                  </a:txBody>
                  <a:tcPr marL="45720" marR="45720" horzOverflow="overflow">
                    <a:lnL w="12700">
                      <a:solidFill>
                        <a:srgbClr val="DCDCDC"/>
                      </a:solidFill>
                    </a:lnL>
                    <a:lnT w="12700">
                      <a:solidFill>
                        <a:srgbClr val="DCDCDC"/>
                      </a:solidFill>
                    </a:lnT>
                    <a:lnB w="12700">
                      <a:solidFill>
                        <a:srgbClr val="DCDCDC"/>
                      </a:solidFill>
                    </a:lnB>
                    <a:solidFill>
                      <a:srgbClr val="FFFFFF"/>
                    </a:solidFill>
                  </a:tcPr>
                </a:tc>
                <a:tc>
                  <a:txBody>
                    <a:bodyPr/>
                    <a:lstStyle/>
                    <a:p>
                      <a:pPr algn="l">
                        <a:defRPr sz="1800"/>
                      </a:pPr>
                      <a:r>
                        <a:rPr sz="1200"/>
                        <a:t>Amazon</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1994</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592</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4</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AT&amp;T</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1885</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238</a:t>
                      </a:r>
                    </a:p>
                  </a:txBody>
                  <a:tcPr marL="45720" marR="45720" horzOverflow="overflow">
                    <a:lnR w="12700">
                      <a:solidFill>
                        <a:srgbClr val="DCDCDC"/>
                      </a:solidFill>
                    </a:lnR>
                    <a:lnT w="12700">
                      <a:solidFill>
                        <a:srgbClr val="DCDCDC"/>
                      </a:solidFill>
                    </a:lnT>
                    <a:lnB w="12700">
                      <a:solidFill>
                        <a:srgbClr val="DCDCDC"/>
                      </a:solidFill>
                    </a:lnB>
                    <a:solidFill>
                      <a:srgbClr val="FFFFFF"/>
                    </a:solidFill>
                  </a:tcPr>
                </a:tc>
                <a:extLst>
                  <a:ext uri="{0D108BD9-81ED-4DB2-BD59-A6C34878D82A}">
                    <a16:rowId xmlns:a16="http://schemas.microsoft.com/office/drawing/2014/main" val="10006"/>
                  </a:ext>
                </a:extLst>
              </a:tr>
              <a:tr h="702199">
                <a:tc>
                  <a:txBody>
                    <a:bodyPr/>
                    <a:lstStyle/>
                    <a:p>
                      <a:pPr algn="l">
                        <a:defRPr sz="1800"/>
                      </a:pPr>
                      <a:r>
                        <a:rPr sz="1200"/>
                        <a:t>5</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t>Facebook</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2004</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545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Proctor &amp; Gamble</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1837</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226</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7"/>
                  </a:ext>
                </a:extLst>
              </a:tr>
              <a:tr h="491539">
                <a:tc>
                  <a:txBody>
                    <a:bodyPr/>
                    <a:lstStyle/>
                    <a:p>
                      <a:pPr algn="l">
                        <a:defRPr sz="1800"/>
                      </a:pPr>
                      <a:r>
                        <a:rPr sz="1200"/>
                        <a:t>6</a:t>
                      </a:r>
                    </a:p>
                  </a:txBody>
                  <a:tcPr marL="45720" marR="45720" horzOverflow="overflow">
                    <a:lnL w="12700">
                      <a:solidFill>
                        <a:srgbClr val="DCDCDC"/>
                      </a:solidFill>
                    </a:lnL>
                    <a:lnT w="12700">
                      <a:solidFill>
                        <a:srgbClr val="DCDCDC"/>
                      </a:solidFill>
                    </a:lnT>
                    <a:lnB w="12700">
                      <a:solidFill>
                        <a:srgbClr val="DCDCDC"/>
                      </a:solidFill>
                    </a:lnB>
                    <a:solidFill>
                      <a:srgbClr val="FFFFFF"/>
                    </a:solidFill>
                  </a:tcPr>
                </a:tc>
                <a:tc>
                  <a:txBody>
                    <a:bodyPr/>
                    <a:lstStyle/>
                    <a:p>
                      <a:pPr algn="l">
                        <a:defRPr sz="1800"/>
                      </a:pPr>
                      <a:r>
                        <a:rPr sz="1200">
                          <a:solidFill>
                            <a:srgbClr val="C00000"/>
                          </a:solidFill>
                        </a:rPr>
                        <a:t>Berkshire</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1955</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496</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6</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solidFill>
                            <a:srgbClr val="C00000"/>
                          </a:solidFill>
                        </a:rPr>
                        <a:t>Berkshire</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1955</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206</a:t>
                      </a:r>
                    </a:p>
                  </a:txBody>
                  <a:tcPr marL="45720" marR="45720" horzOverflow="overflow">
                    <a:lnR w="12700">
                      <a:solidFill>
                        <a:srgbClr val="DCDCDC"/>
                      </a:solidFill>
                    </a:lnR>
                    <a:lnT w="12700">
                      <a:solidFill>
                        <a:srgbClr val="DCDCDC"/>
                      </a:solidFill>
                    </a:lnT>
                    <a:lnB w="12700">
                      <a:solidFill>
                        <a:srgbClr val="DCDCDC"/>
                      </a:solidFill>
                    </a:lnB>
                    <a:solidFill>
                      <a:srgbClr val="FFFFFF"/>
                    </a:solidFill>
                  </a:tcPr>
                </a:tc>
                <a:extLst>
                  <a:ext uri="{0D108BD9-81ED-4DB2-BD59-A6C34878D82A}">
                    <a16:rowId xmlns:a16="http://schemas.microsoft.com/office/drawing/2014/main" val="10008"/>
                  </a:ext>
                </a:extLst>
              </a:tr>
              <a:tr h="354968">
                <a:tc>
                  <a:txBody>
                    <a:bodyPr/>
                    <a:lstStyle/>
                    <a:p>
                      <a:pPr algn="l">
                        <a:defRPr sz="1800"/>
                      </a:pPr>
                      <a:r>
                        <a:rPr sz="1200"/>
                        <a:t>7</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rPr>
                        <a:t>J&amp;J</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1886</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380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7</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rPr>
                        <a:t>Google</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1998</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198</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9"/>
                  </a:ext>
                </a:extLst>
              </a:tr>
              <a:tr h="354968">
                <a:tc>
                  <a:txBody>
                    <a:bodyPr/>
                    <a:lstStyle/>
                    <a:p>
                      <a:pPr algn="l">
                        <a:defRPr sz="1800"/>
                      </a:pPr>
                      <a:r>
                        <a:rPr sz="1200"/>
                        <a:t>8</a:t>
                      </a:r>
                    </a:p>
                  </a:txBody>
                  <a:tcPr marL="45720" marR="45720" horzOverflow="overflow">
                    <a:lnL w="12700">
                      <a:solidFill>
                        <a:srgbClr val="DCDCDC"/>
                      </a:solidFill>
                    </a:lnL>
                    <a:lnT w="12700">
                      <a:solidFill>
                        <a:srgbClr val="DCDCDC"/>
                      </a:solidFill>
                    </a:lnT>
                    <a:lnB w="12700">
                      <a:solidFill>
                        <a:srgbClr val="DCDCDC"/>
                      </a:solidFill>
                    </a:lnB>
                    <a:solidFill>
                      <a:srgbClr val="FFFFFF"/>
                    </a:solidFill>
                  </a:tcPr>
                </a:tc>
                <a:tc>
                  <a:txBody>
                    <a:bodyPr/>
                    <a:lstStyle/>
                    <a:p>
                      <a:pPr algn="l">
                        <a:defRPr sz="1800"/>
                      </a:pPr>
                      <a:r>
                        <a:rPr sz="1200"/>
                        <a:t>JPMorgan</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1871</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375</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8</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Chevron</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1879</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192</a:t>
                      </a:r>
                    </a:p>
                  </a:txBody>
                  <a:tcPr marL="45720" marR="45720" horzOverflow="overflow">
                    <a:lnR w="12700">
                      <a:solidFill>
                        <a:srgbClr val="DCDCDC"/>
                      </a:solidFill>
                    </a:lnR>
                    <a:lnT w="12700">
                      <a:solidFill>
                        <a:srgbClr val="DCDCDC"/>
                      </a:solidFill>
                    </a:lnT>
                    <a:lnB w="12700">
                      <a:solidFill>
                        <a:srgbClr val="DCDCDC"/>
                      </a:solidFill>
                    </a:lnB>
                    <a:solidFill>
                      <a:srgbClr val="FFFFFF"/>
                    </a:solidFill>
                  </a:tcPr>
                </a:tc>
                <a:extLst>
                  <a:ext uri="{0D108BD9-81ED-4DB2-BD59-A6C34878D82A}">
                    <a16:rowId xmlns:a16="http://schemas.microsoft.com/office/drawing/2014/main" val="10010"/>
                  </a:ext>
                </a:extLst>
              </a:tr>
              <a:tr h="354968">
                <a:tc>
                  <a:txBody>
                    <a:bodyPr/>
                    <a:lstStyle/>
                    <a:p>
                      <a:pPr algn="l">
                        <a:defRPr sz="1800"/>
                      </a:pPr>
                      <a:r>
                        <a:rPr sz="1200"/>
                        <a:t>9</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rPr>
                        <a:t>Exxon</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1870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367</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9</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rPr>
                        <a:t>J&amp;J</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1886</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t>192</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11"/>
                  </a:ext>
                </a:extLst>
              </a:tr>
              <a:tr h="491539">
                <a:tc>
                  <a:txBody>
                    <a:bodyPr/>
                    <a:lstStyle/>
                    <a:p>
                      <a:pPr algn="l">
                        <a:defRPr sz="1800"/>
                      </a:pPr>
                      <a:r>
                        <a:rPr sz="1200"/>
                        <a:t>10</a:t>
                      </a:r>
                    </a:p>
                  </a:txBody>
                  <a:tcPr marL="45720" marR="45720" horzOverflow="overflow">
                    <a:lnL w="12700">
                      <a:solidFill>
                        <a:srgbClr val="DCDCDC"/>
                      </a:solidFill>
                    </a:lnL>
                    <a:lnT w="12700">
                      <a:solidFill>
                        <a:srgbClr val="DCDCDC"/>
                      </a:solidFill>
                    </a:lnT>
                    <a:lnB w="12700">
                      <a:solidFill>
                        <a:srgbClr val="DCDCDC"/>
                      </a:solidFill>
                    </a:lnB>
                    <a:solidFill>
                      <a:srgbClr val="FFFFFF"/>
                    </a:solidFill>
                  </a:tcPr>
                </a:tc>
                <a:tc>
                  <a:txBody>
                    <a:bodyPr/>
                    <a:lstStyle/>
                    <a:p>
                      <a:pPr algn="l">
                        <a:defRPr sz="1800"/>
                      </a:pPr>
                      <a:r>
                        <a:rPr sz="1200"/>
                        <a:t>Bank of America</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1909</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316</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10</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Walmart</a:t>
                      </a:r>
                    </a:p>
                  </a:txBody>
                  <a:tcPr marL="45720" marR="45720" horzOverflow="overflow">
                    <a:lnT w="12700">
                      <a:solidFill>
                        <a:srgbClr val="DCDCDC"/>
                      </a:solidFill>
                    </a:lnT>
                    <a:lnB w="12700">
                      <a:solidFill>
                        <a:srgbClr val="DCDCDC"/>
                      </a:solidFill>
                    </a:lnB>
                    <a:solidFill>
                      <a:srgbClr val="FFFFFF"/>
                    </a:solidFill>
                  </a:tcPr>
                </a:tc>
                <a:tc>
                  <a:txBody>
                    <a:bodyPr/>
                    <a:lstStyle/>
                    <a:p>
                      <a:pPr algn="l">
                        <a:defRPr sz="1800"/>
                      </a:pPr>
                      <a:r>
                        <a:rPr sz="1200"/>
                        <a:t>1962</a:t>
                      </a:r>
                    </a:p>
                  </a:txBody>
                  <a:tcPr marL="45720" marR="45720" horzOverflow="overflow">
                    <a:lnT w="12700">
                      <a:solidFill>
                        <a:srgbClr val="DCDCDC"/>
                      </a:solidFill>
                    </a:lnT>
                    <a:lnB w="12700">
                      <a:solidFill>
                        <a:srgbClr val="DCDCDC"/>
                      </a:solidFill>
                    </a:lnB>
                    <a:solidFill>
                      <a:srgbClr val="FFFFFF"/>
                    </a:solidFill>
                  </a:tcPr>
                </a:tc>
                <a:tc>
                  <a:txBody>
                    <a:bodyPr/>
                    <a:lstStyle/>
                    <a:p>
                      <a:pPr algn="l"/>
                      <a:endParaRPr/>
                    </a:p>
                  </a:txBody>
                  <a:tcPr marL="45720" marR="45720" horzOverflow="overflow">
                    <a:lnR w="12700">
                      <a:solidFill>
                        <a:srgbClr val="DCDCDC"/>
                      </a:solidFill>
                    </a:lnR>
                    <a:lnT w="12700">
                      <a:solidFill>
                        <a:srgbClr val="DCDCDC"/>
                      </a:solidFill>
                    </a:lnT>
                    <a:lnB w="12700">
                      <a:solidFill>
                        <a:srgbClr val="DCDCDC"/>
                      </a:solidFill>
                    </a:lnB>
                    <a:solidFill>
                      <a:srgbClr val="FFFFFF"/>
                    </a:solidFill>
                  </a:tcPr>
                </a:tc>
                <a:extLst>
                  <a:ext uri="{0D108BD9-81ED-4DB2-BD59-A6C34878D82A}">
                    <a16:rowId xmlns:a16="http://schemas.microsoft.com/office/drawing/2014/main" val="10012"/>
                  </a:ext>
                </a:extLst>
              </a:tr>
            </a:tbl>
          </a:graphicData>
        </a:graphic>
      </p:graphicFrame>
      <p:sp>
        <p:nvSpPr>
          <p:cNvPr id="697" name="Straight Connector 7"/>
          <p:cNvSpPr/>
          <p:nvPr/>
        </p:nvSpPr>
        <p:spPr>
          <a:xfrm flipH="1">
            <a:off x="4901174" y="1634836"/>
            <a:ext cx="1" cy="4709160"/>
          </a:xfrm>
          <a:prstGeom prst="line">
            <a:avLst/>
          </a:prstGeom>
          <a:ln w="19050">
            <a:solidFill>
              <a:srgbClr val="D9D9D9"/>
            </a:solidFill>
          </a:ln>
        </p:spPr>
        <p:txBody>
          <a:bodyPr lIns="45719" rIns="45719"/>
          <a:lstStyle/>
          <a:p>
            <a:endParaRPr/>
          </a:p>
        </p:txBody>
      </p:sp>
      <p:sp>
        <p:nvSpPr>
          <p:cNvPr id="698" name="TextBox 8"/>
          <p:cNvSpPr txBox="1"/>
          <p:nvPr/>
        </p:nvSpPr>
        <p:spPr>
          <a:xfrm>
            <a:off x="253485" y="6433311"/>
            <a:ext cx="4610745"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000"/>
            </a:lvl1pPr>
          </a:lstStyle>
          <a:p>
            <a:r>
              <a:t>Source: Bloomberg, Google, Jan 2018</a:t>
            </a:r>
          </a:p>
        </p:txBody>
      </p:sp>
      <p:sp>
        <p:nvSpPr>
          <p:cNvPr id="699" name="Rectangle 9"/>
          <p:cNvSpPr/>
          <p:nvPr/>
        </p:nvSpPr>
        <p:spPr>
          <a:xfrm>
            <a:off x="7010631" y="655696"/>
            <a:ext cx="133005" cy="116379"/>
          </a:xfrm>
          <a:prstGeom prst="rect">
            <a:avLst/>
          </a:prstGeom>
          <a:solidFill>
            <a:srgbClr val="C00000">
              <a:alpha val="38824"/>
            </a:srgbClr>
          </a:solidFill>
          <a:ln>
            <a:solidFill>
              <a:srgbClr val="FF8181"/>
            </a:solidFill>
          </a:ln>
        </p:spPr>
        <p:txBody>
          <a:bodyPr lIns="45719" rIns="45719"/>
          <a:lstStyle/>
          <a:p>
            <a:pPr defTabSz="1463675">
              <a:defRPr sz="1400"/>
            </a:pPr>
            <a:endParaRPr/>
          </a:p>
        </p:txBody>
      </p:sp>
      <p:sp>
        <p:nvSpPr>
          <p:cNvPr id="700" name="TextBox 10"/>
          <p:cNvSpPr txBox="1"/>
          <p:nvPr/>
        </p:nvSpPr>
        <p:spPr>
          <a:xfrm>
            <a:off x="7156105" y="609600"/>
            <a:ext cx="1835495" cy="218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lvl1pPr>
          </a:lstStyle>
          <a:p>
            <a:r>
              <a:t>Companies on lists in 2008 and 2018</a:t>
            </a:r>
          </a:p>
        </p:txBody>
      </p:sp>
      <p:sp>
        <p:nvSpPr>
          <p:cNvPr id="701" name="Straight Connector 11"/>
          <p:cNvSpPr/>
          <p:nvPr/>
        </p:nvSpPr>
        <p:spPr>
          <a:xfrm>
            <a:off x="0" y="990600"/>
            <a:ext cx="9144000" cy="0"/>
          </a:xfrm>
          <a:prstGeom prst="line">
            <a:avLst/>
          </a:prstGeom>
          <a:ln w="34925">
            <a:solidFill>
              <a:srgbClr val="595959"/>
            </a:solidFill>
          </a:ln>
        </p:spPr>
        <p:txBody>
          <a:bodyPr lIns="45719" rIns="45719"/>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IT implementation can be rocky"/>
          <p:cNvSpPr txBox="1">
            <a:spLocks noGrp="1"/>
          </p:cNvSpPr>
          <p:nvPr>
            <p:ph type="title"/>
          </p:nvPr>
        </p:nvSpPr>
        <p:spPr>
          <a:prstGeom prst="rect">
            <a:avLst/>
          </a:prstGeom>
        </p:spPr>
        <p:txBody>
          <a:bodyPr/>
          <a:lstStyle/>
          <a:p>
            <a:r>
              <a:t>IT implementation can be rocky</a:t>
            </a:r>
          </a:p>
        </p:txBody>
      </p:sp>
      <p:pic>
        <p:nvPicPr>
          <p:cNvPr id="704" name="patriots5.jpg" descr="patriots5.jpg"/>
          <p:cNvPicPr>
            <a:picLocks noChangeAspect="1"/>
          </p:cNvPicPr>
          <p:nvPr/>
        </p:nvPicPr>
        <p:blipFill>
          <a:blip r:embed="rId2">
            <a:extLst/>
          </a:blip>
          <a:stretch>
            <a:fillRect/>
          </a:stretch>
        </p:blipFill>
        <p:spPr>
          <a:xfrm>
            <a:off x="1158446" y="1621492"/>
            <a:ext cx="6827108" cy="414841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Title 1"/>
          <p:cNvSpPr txBox="1">
            <a:spLocks noGrp="1"/>
          </p:cNvSpPr>
          <p:nvPr>
            <p:ph type="title"/>
          </p:nvPr>
        </p:nvSpPr>
        <p:spPr>
          <a:prstGeom prst="rect">
            <a:avLst/>
          </a:prstGeom>
        </p:spPr>
        <p:txBody>
          <a:bodyPr/>
          <a:lstStyle>
            <a:lvl1pPr algn="l">
              <a:defRPr sz="2800">
                <a:solidFill>
                  <a:srgbClr val="404040"/>
                </a:solidFill>
              </a:defRPr>
            </a:lvl1pPr>
          </a:lstStyle>
          <a:p>
            <a:r>
              <a:t>APPENDIX</a:t>
            </a:r>
          </a:p>
        </p:txBody>
      </p:sp>
      <p:sp>
        <p:nvSpPr>
          <p:cNvPr id="707" name="Straight Connector 4"/>
          <p:cNvSpPr/>
          <p:nvPr/>
        </p:nvSpPr>
        <p:spPr>
          <a:xfrm>
            <a:off x="533400" y="914400"/>
            <a:ext cx="8001000" cy="0"/>
          </a:xfrm>
          <a:prstGeom prst="line">
            <a:avLst/>
          </a:prstGeom>
          <a:ln w="15875">
            <a:solidFill>
              <a:srgbClr val="595959"/>
            </a:solidFill>
          </a:ln>
        </p:spPr>
        <p:txBody>
          <a:bodyPr lIns="45719" rIns="45719"/>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Title 1"/>
          <p:cNvSpPr txBox="1">
            <a:spLocks noGrp="1"/>
          </p:cNvSpPr>
          <p:nvPr>
            <p:ph type="title"/>
          </p:nvPr>
        </p:nvSpPr>
        <p:spPr>
          <a:prstGeom prst="rect">
            <a:avLst/>
          </a:prstGeom>
        </p:spPr>
        <p:txBody>
          <a:bodyPr/>
          <a:lstStyle/>
          <a:p>
            <a:r>
              <a:t>Market Trends</a:t>
            </a:r>
          </a:p>
        </p:txBody>
      </p:sp>
      <p:sp>
        <p:nvSpPr>
          <p:cNvPr id="710" name="Subtitle 2"/>
          <p:cNvSpPr txBox="1">
            <a:spLocks noGrp="1"/>
          </p:cNvSpPr>
          <p:nvPr>
            <p:ph type="body" sz="quarter" idx="1"/>
          </p:nvPr>
        </p:nvSpPr>
        <p:spPr>
          <a:prstGeom prst="rect">
            <a:avLst/>
          </a:prstGeom>
        </p:spPr>
        <p:txBody>
          <a:bodyPr>
            <a:normAutofit lnSpcReduction="10000"/>
          </a:bodyPr>
          <a:lstStyle>
            <a:lvl1pPr defTabSz="685800">
              <a:defRPr sz="1500"/>
            </a:lvl1pPr>
          </a:lstStyle>
          <a:p>
            <a:r>
              <a:t>Overview by Business Planning and Market Development</a:t>
            </a:r>
          </a:p>
        </p:txBody>
      </p:sp>
      <p:sp>
        <p:nvSpPr>
          <p:cNvPr id="711" name="Text Placeholder 3"/>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spcBef>
                <a:spcPts val="0"/>
              </a:spcBef>
              <a:buSzTx/>
              <a:buFontTx/>
              <a:buNone/>
              <a:defRPr sz="1800" i="1">
                <a:solidFill>
                  <a:srgbClr val="595959"/>
                </a:solidFill>
                <a:latin typeface="Palatino Linotype"/>
                <a:ea typeface="Palatino Linotype"/>
                <a:cs typeface="Palatino Linotype"/>
                <a:sym typeface="Palatino Linotype"/>
              </a:defRPr>
            </a:lvl1pPr>
          </a:lstStyle>
          <a:p>
            <a:r>
              <a:t>November 2018</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714" name="Rectangle 6"/>
          <p:cNvSpPr/>
          <p:nvPr/>
        </p:nvSpPr>
        <p:spPr>
          <a:xfrm>
            <a:off x="125883" y="1273957"/>
            <a:ext cx="8869328" cy="953431"/>
          </a:xfrm>
          <a:prstGeom prst="rect">
            <a:avLst/>
          </a:prstGeom>
          <a:solidFill>
            <a:srgbClr val="F2F2F2"/>
          </a:solidFill>
          <a:ln w="12700">
            <a:miter lim="400000"/>
          </a:ln>
        </p:spPr>
        <p:txBody>
          <a:bodyPr lIns="45719" rIns="45719"/>
          <a:lstStyle/>
          <a:p>
            <a:pPr defTabSz="1463675">
              <a:defRPr sz="1600">
                <a:latin typeface="Palatino Linotype"/>
                <a:ea typeface="Palatino Linotype"/>
                <a:cs typeface="Palatino Linotype"/>
                <a:sym typeface="Palatino Linotype"/>
              </a:defRPr>
            </a:pPr>
            <a:endParaRPr/>
          </a:p>
        </p:txBody>
      </p:sp>
      <p:sp>
        <p:nvSpPr>
          <p:cNvPr id="715" name="Title 3"/>
          <p:cNvSpPr txBox="1">
            <a:spLocks noGrp="1"/>
          </p:cNvSpPr>
          <p:nvPr>
            <p:ph type="title"/>
          </p:nvPr>
        </p:nvSpPr>
        <p:spPr>
          <a:xfrm>
            <a:off x="125883" y="343474"/>
            <a:ext cx="8229601" cy="466343"/>
          </a:xfrm>
          <a:prstGeom prst="rect">
            <a:avLst/>
          </a:prstGeom>
        </p:spPr>
        <p:txBody>
          <a:bodyPr/>
          <a:lstStyle>
            <a:lvl1pPr>
              <a:defRPr sz="2200"/>
            </a:lvl1pPr>
          </a:lstStyle>
          <a:p>
            <a:r>
              <a:t>Key Market Trends</a:t>
            </a:r>
          </a:p>
        </p:txBody>
      </p:sp>
      <p:pic>
        <p:nvPicPr>
          <p:cNvPr id="716" name="Picture 2" descr="Picture 2"/>
          <p:cNvPicPr>
            <a:picLocks noChangeAspect="1"/>
          </p:cNvPicPr>
          <p:nvPr/>
        </p:nvPicPr>
        <p:blipFill>
          <a:blip r:embed="rId2">
            <a:extLst/>
          </a:blip>
          <a:stretch>
            <a:fillRect/>
          </a:stretch>
        </p:blipFill>
        <p:spPr>
          <a:xfrm>
            <a:off x="221082" y="1409849"/>
            <a:ext cx="448046" cy="429115"/>
          </a:xfrm>
          <a:prstGeom prst="rect">
            <a:avLst/>
          </a:prstGeom>
          <a:ln w="12700">
            <a:miter lim="400000"/>
          </a:ln>
        </p:spPr>
      </p:pic>
      <p:pic>
        <p:nvPicPr>
          <p:cNvPr id="717" name="Picture 4" descr="Picture 4"/>
          <p:cNvPicPr>
            <a:picLocks noChangeAspect="1"/>
          </p:cNvPicPr>
          <p:nvPr/>
        </p:nvPicPr>
        <p:blipFill>
          <a:blip r:embed="rId3">
            <a:extLst/>
          </a:blip>
          <a:srcRect l="17064" t="14655" r="12447" b="16773"/>
          <a:stretch>
            <a:fillRect/>
          </a:stretch>
        </p:blipFill>
        <p:spPr>
          <a:xfrm>
            <a:off x="464167" y="1677418"/>
            <a:ext cx="515326" cy="539866"/>
          </a:xfrm>
          <a:prstGeom prst="rect">
            <a:avLst/>
          </a:prstGeom>
          <a:ln w="12700">
            <a:miter lim="400000"/>
          </a:ln>
        </p:spPr>
      </p:pic>
      <p:sp>
        <p:nvSpPr>
          <p:cNvPr id="718" name="Rectangle 35"/>
          <p:cNvSpPr txBox="1"/>
          <p:nvPr/>
        </p:nvSpPr>
        <p:spPr>
          <a:xfrm>
            <a:off x="974122" y="1471453"/>
            <a:ext cx="7982261" cy="675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b="1">
                <a:latin typeface="Palatino Linotype"/>
                <a:ea typeface="Palatino Linotype"/>
                <a:cs typeface="Palatino Linotype"/>
                <a:sym typeface="Palatino Linotype"/>
              </a:defRPr>
            </a:lvl1pPr>
          </a:lstStyle>
          <a:p>
            <a:r>
              <a:t>Regulators controlling costs by reducing hospital-based reimbursement &amp; advancing value-based care </a:t>
            </a:r>
          </a:p>
        </p:txBody>
      </p:sp>
      <p:grpSp>
        <p:nvGrpSpPr>
          <p:cNvPr id="722" name="Group 5"/>
          <p:cNvGrpSpPr/>
          <p:nvPr/>
        </p:nvGrpSpPr>
        <p:grpSpPr>
          <a:xfrm>
            <a:off x="125884" y="2506415"/>
            <a:ext cx="9018117" cy="953431"/>
            <a:chOff x="0" y="0"/>
            <a:chExt cx="9018116" cy="953429"/>
          </a:xfrm>
        </p:grpSpPr>
        <p:sp>
          <p:nvSpPr>
            <p:cNvPr id="719" name="Rectangle 9"/>
            <p:cNvSpPr/>
            <p:nvPr/>
          </p:nvSpPr>
          <p:spPr>
            <a:xfrm>
              <a:off x="0" y="0"/>
              <a:ext cx="8870820" cy="953430"/>
            </a:xfrm>
            <a:prstGeom prst="rect">
              <a:avLst/>
            </a:prstGeom>
            <a:solidFill>
              <a:srgbClr val="F2F2F2"/>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pic>
          <p:nvPicPr>
            <p:cNvPr id="720" name="Picture 6" descr="Picture 6"/>
            <p:cNvPicPr>
              <a:picLocks noChangeAspect="1"/>
            </p:cNvPicPr>
            <p:nvPr/>
          </p:nvPicPr>
          <p:blipFill>
            <a:blip r:embed="rId4">
              <a:extLst/>
            </a:blip>
            <a:srcRect b="12255"/>
            <a:stretch>
              <a:fillRect/>
            </a:stretch>
          </p:blipFill>
          <p:spPr>
            <a:xfrm>
              <a:off x="95199" y="242305"/>
              <a:ext cx="738067" cy="505179"/>
            </a:xfrm>
            <a:prstGeom prst="rect">
              <a:avLst/>
            </a:prstGeom>
            <a:ln w="12700" cap="flat">
              <a:noFill/>
              <a:miter lim="400000"/>
            </a:ln>
            <a:effectLst/>
          </p:spPr>
        </p:pic>
        <p:sp>
          <p:nvSpPr>
            <p:cNvPr id="721" name="Rectangle 36"/>
            <p:cNvSpPr txBox="1"/>
            <p:nvPr/>
          </p:nvSpPr>
          <p:spPr>
            <a:xfrm>
              <a:off x="928464" y="140597"/>
              <a:ext cx="8089653" cy="675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spcBef>
                  <a:spcPts val="600"/>
                </a:spcBef>
                <a:defRPr b="1">
                  <a:latin typeface="Palatino Linotype"/>
                  <a:ea typeface="Palatino Linotype"/>
                  <a:cs typeface="Palatino Linotype"/>
                  <a:sym typeface="Palatino Linotype"/>
                </a:defRPr>
              </a:lvl1pPr>
            </a:lstStyle>
            <a:p>
              <a:r>
                <a:t>Accelerating consolidation creating larger provider systems locally, regionally, and nationally</a:t>
              </a:r>
            </a:p>
          </p:txBody>
        </p:sp>
      </p:grpSp>
      <p:grpSp>
        <p:nvGrpSpPr>
          <p:cNvPr id="728" name="Group 1"/>
          <p:cNvGrpSpPr/>
          <p:nvPr/>
        </p:nvGrpSpPr>
        <p:grpSpPr>
          <a:xfrm>
            <a:off x="113979" y="3892541"/>
            <a:ext cx="8850993" cy="953431"/>
            <a:chOff x="0" y="0"/>
            <a:chExt cx="8850991" cy="953429"/>
          </a:xfrm>
        </p:grpSpPr>
        <p:sp>
          <p:nvSpPr>
            <p:cNvPr id="723" name="Rectangle 15"/>
            <p:cNvSpPr/>
            <p:nvPr/>
          </p:nvSpPr>
          <p:spPr>
            <a:xfrm>
              <a:off x="0" y="0"/>
              <a:ext cx="8844483" cy="953430"/>
            </a:xfrm>
            <a:prstGeom prst="rect">
              <a:avLst/>
            </a:prstGeom>
            <a:solidFill>
              <a:srgbClr val="F2F2F2"/>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pic>
          <p:nvPicPr>
            <p:cNvPr id="724" name="Picture 5" descr="Picture 5"/>
            <p:cNvPicPr>
              <a:picLocks noChangeAspect="1"/>
            </p:cNvPicPr>
            <p:nvPr/>
          </p:nvPicPr>
          <p:blipFill>
            <a:blip r:embed="rId5">
              <a:extLst/>
            </a:blip>
            <a:srcRect l="4763" t="7825" r="62251" b="14397"/>
            <a:stretch>
              <a:fillRect/>
            </a:stretch>
          </p:blipFill>
          <p:spPr>
            <a:xfrm>
              <a:off x="84582" y="65687"/>
              <a:ext cx="384501" cy="453307"/>
            </a:xfrm>
            <a:prstGeom prst="rect">
              <a:avLst/>
            </a:prstGeom>
            <a:ln w="12700" cap="flat">
              <a:noFill/>
              <a:miter lim="400000"/>
            </a:ln>
            <a:effectLst/>
          </p:spPr>
        </p:pic>
        <p:pic>
          <p:nvPicPr>
            <p:cNvPr id="725" name="Picture 5" descr="Picture 5"/>
            <p:cNvPicPr>
              <a:picLocks noChangeAspect="1"/>
            </p:cNvPicPr>
            <p:nvPr/>
          </p:nvPicPr>
          <p:blipFill>
            <a:blip r:embed="rId6">
              <a:extLst/>
            </a:blip>
            <a:srcRect l="64051" t="8102" r="5364" b="14119"/>
            <a:stretch>
              <a:fillRect/>
            </a:stretch>
          </p:blipFill>
          <p:spPr>
            <a:xfrm>
              <a:off x="462493" y="451506"/>
              <a:ext cx="356499" cy="453307"/>
            </a:xfrm>
            <a:prstGeom prst="rect">
              <a:avLst/>
            </a:prstGeom>
            <a:ln w="12700" cap="flat">
              <a:noFill/>
              <a:miter lim="400000"/>
            </a:ln>
            <a:effectLst/>
          </p:spPr>
        </p:pic>
        <p:pic>
          <p:nvPicPr>
            <p:cNvPr id="726" name="Picture 8" descr="Picture 8"/>
            <p:cNvPicPr>
              <a:picLocks noChangeAspect="1"/>
            </p:cNvPicPr>
            <p:nvPr/>
          </p:nvPicPr>
          <p:blipFill>
            <a:blip r:embed="rId7">
              <a:extLst/>
            </a:blip>
            <a:stretch>
              <a:fillRect/>
            </a:stretch>
          </p:blipFill>
          <p:spPr>
            <a:xfrm rot="16200000" flipH="1">
              <a:off x="472584" y="280989"/>
              <a:ext cx="183930" cy="191092"/>
            </a:xfrm>
            <a:prstGeom prst="rect">
              <a:avLst/>
            </a:prstGeom>
            <a:ln w="12700" cap="flat">
              <a:noFill/>
              <a:miter lim="400000"/>
            </a:ln>
            <a:effectLst/>
          </p:spPr>
        </p:pic>
        <p:sp>
          <p:nvSpPr>
            <p:cNvPr id="727" name="Rectangle 37"/>
            <p:cNvSpPr txBox="1"/>
            <p:nvPr/>
          </p:nvSpPr>
          <p:spPr>
            <a:xfrm>
              <a:off x="967592" y="115148"/>
              <a:ext cx="7883401" cy="675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spcBef>
                  <a:spcPts val="600"/>
                </a:spcBef>
                <a:defRPr b="1">
                  <a:latin typeface="Palatino Linotype"/>
                  <a:ea typeface="Palatino Linotype"/>
                  <a:cs typeface="Palatino Linotype"/>
                  <a:sym typeface="Palatino Linotype"/>
                </a:defRPr>
              </a:lvl1pPr>
            </a:lstStyle>
            <a:p>
              <a:r>
                <a:t>Site of care shift to non-hospital based, outpatient sites continues; tertiary growth driving rising acuity, volume, and length of stay</a:t>
              </a:r>
            </a:p>
          </p:txBody>
        </p:sp>
      </p:grpSp>
      <p:grpSp>
        <p:nvGrpSpPr>
          <p:cNvPr id="732" name="Group 7"/>
          <p:cNvGrpSpPr/>
          <p:nvPr/>
        </p:nvGrpSpPr>
        <p:grpSpPr>
          <a:xfrm>
            <a:off x="125884" y="5240146"/>
            <a:ext cx="8892231" cy="953431"/>
            <a:chOff x="0" y="0"/>
            <a:chExt cx="8892230" cy="953429"/>
          </a:xfrm>
        </p:grpSpPr>
        <p:sp>
          <p:nvSpPr>
            <p:cNvPr id="729" name="Rectangle 23"/>
            <p:cNvSpPr/>
            <p:nvPr/>
          </p:nvSpPr>
          <p:spPr>
            <a:xfrm>
              <a:off x="0" y="0"/>
              <a:ext cx="8839087" cy="953430"/>
            </a:xfrm>
            <a:prstGeom prst="rect">
              <a:avLst/>
            </a:prstGeom>
            <a:solidFill>
              <a:srgbClr val="F2F2F2"/>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pic>
          <p:nvPicPr>
            <p:cNvPr id="730" name="Picture 18" descr="Picture 18"/>
            <p:cNvPicPr>
              <a:picLocks noChangeAspect="1"/>
            </p:cNvPicPr>
            <p:nvPr/>
          </p:nvPicPr>
          <p:blipFill>
            <a:blip r:embed="rId8">
              <a:extLst/>
            </a:blip>
            <a:srcRect b="10224"/>
            <a:stretch>
              <a:fillRect/>
            </a:stretch>
          </p:blipFill>
          <p:spPr>
            <a:xfrm>
              <a:off x="61330" y="254811"/>
              <a:ext cx="688106" cy="510269"/>
            </a:xfrm>
            <a:prstGeom prst="rect">
              <a:avLst/>
            </a:prstGeom>
            <a:ln w="12700" cap="flat">
              <a:noFill/>
              <a:miter lim="400000"/>
            </a:ln>
            <a:effectLst/>
          </p:spPr>
        </p:pic>
        <p:sp>
          <p:nvSpPr>
            <p:cNvPr id="731" name="Rectangle 39"/>
            <p:cNvSpPr txBox="1"/>
            <p:nvPr/>
          </p:nvSpPr>
          <p:spPr>
            <a:xfrm>
              <a:off x="845111" y="147600"/>
              <a:ext cx="8047120" cy="675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spcBef>
                  <a:spcPts val="600"/>
                </a:spcBef>
                <a:defRPr b="1">
                  <a:latin typeface="Palatino Linotype"/>
                  <a:ea typeface="Palatino Linotype"/>
                  <a:cs typeface="Palatino Linotype"/>
                  <a:sym typeface="Palatino Linotype"/>
                </a:defRPr>
              </a:lvl1pPr>
            </a:lstStyle>
            <a:p>
              <a:r>
                <a:t>Disruptor (tech-driven, vertical integrators) create new consumer norms raising the bar for healthcare; analytics/AI unlocking new value </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735" name="Title 1"/>
          <p:cNvSpPr txBox="1">
            <a:spLocks noGrp="1"/>
          </p:cNvSpPr>
          <p:nvPr>
            <p:ph type="title"/>
          </p:nvPr>
        </p:nvSpPr>
        <p:spPr>
          <a:xfrm>
            <a:off x="253486" y="164847"/>
            <a:ext cx="8531592" cy="738666"/>
          </a:xfrm>
          <a:prstGeom prst="rect">
            <a:avLst/>
          </a:prstGeom>
        </p:spPr>
        <p:txBody>
          <a:bodyPr>
            <a:normAutofit fontScale="90000"/>
          </a:bodyPr>
          <a:lstStyle>
            <a:lvl1pPr defTabSz="905255">
              <a:defRPr sz="2178"/>
            </a:lvl1pPr>
          </a:lstStyle>
          <a:p>
            <a:r>
              <a:t>Tech innovators now leading the U.S economy, with many forging paths into healthcare  </a:t>
            </a:r>
          </a:p>
        </p:txBody>
      </p:sp>
      <p:sp>
        <p:nvSpPr>
          <p:cNvPr id="736" name="Left Brace 6"/>
          <p:cNvSpPr/>
          <p:nvPr/>
        </p:nvSpPr>
        <p:spPr>
          <a:xfrm>
            <a:off x="1463422" y="2048269"/>
            <a:ext cx="225267" cy="250562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28"/>
                  <a:pt x="10800" y="21438"/>
                </a:cubicBezTo>
                <a:lnTo>
                  <a:pt x="10800" y="10962"/>
                </a:lnTo>
                <a:cubicBezTo>
                  <a:pt x="10800" y="10872"/>
                  <a:pt x="5965" y="10800"/>
                  <a:pt x="0" y="10800"/>
                </a:cubicBezTo>
                <a:cubicBezTo>
                  <a:pt x="5965" y="10800"/>
                  <a:pt x="10800" y="10728"/>
                  <a:pt x="10800" y="10638"/>
                </a:cubicBezTo>
                <a:lnTo>
                  <a:pt x="10800" y="162"/>
                </a:lnTo>
                <a:cubicBezTo>
                  <a:pt x="10800" y="72"/>
                  <a:pt x="15635" y="0"/>
                  <a:pt x="21600" y="0"/>
                </a:cubicBezTo>
              </a:path>
            </a:pathLst>
          </a:custGeom>
          <a:ln w="10000">
            <a:solidFill>
              <a:srgbClr val="035287"/>
            </a:solidFill>
          </a:ln>
        </p:spPr>
        <p:txBody>
          <a:bodyPr lIns="45719" rIns="45719" anchor="ctr"/>
          <a:lstStyle/>
          <a:p>
            <a:pPr algn="ctr">
              <a:defRPr>
                <a:latin typeface="Palatino Linotype"/>
                <a:ea typeface="Palatino Linotype"/>
                <a:cs typeface="Palatino Linotype"/>
                <a:sym typeface="Palatino Linotype"/>
              </a:defRPr>
            </a:pPr>
            <a:endParaRPr/>
          </a:p>
        </p:txBody>
      </p:sp>
      <p:sp>
        <p:nvSpPr>
          <p:cNvPr id="737" name="TextBox 7"/>
          <p:cNvSpPr txBox="1"/>
          <p:nvPr/>
        </p:nvSpPr>
        <p:spPr>
          <a:xfrm>
            <a:off x="76951" y="2824027"/>
            <a:ext cx="1386471"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solidFill>
                  <a:srgbClr val="006A87"/>
                </a:solidFill>
                <a:latin typeface="Palatino Linotype"/>
                <a:ea typeface="Palatino Linotype"/>
                <a:cs typeface="Palatino Linotype"/>
                <a:sym typeface="Palatino Linotype"/>
              </a:defRPr>
            </a:lvl1pPr>
          </a:lstStyle>
          <a:p>
            <a:r>
              <a:t>Majority focused on  disrupting healthcare</a:t>
            </a:r>
          </a:p>
        </p:txBody>
      </p:sp>
      <p:graphicFrame>
        <p:nvGraphicFramePr>
          <p:cNvPr id="738" name="Table 2"/>
          <p:cNvGraphicFramePr/>
          <p:nvPr/>
        </p:nvGraphicFramePr>
        <p:xfrm>
          <a:off x="1688687" y="1062458"/>
          <a:ext cx="6504346" cy="5290315"/>
        </p:xfrm>
        <a:graphic>
          <a:graphicData uri="http://schemas.openxmlformats.org/drawingml/2006/table">
            <a:tbl>
              <a:tblPr firstRow="1" bandRow="1">
                <a:tableStyleId>{4C3C2611-4C71-4FC5-86AE-919BDF0F9419}</a:tableStyleId>
              </a:tblPr>
              <a:tblGrid>
                <a:gridCol w="545043">
                  <a:extLst>
                    <a:ext uri="{9D8B030D-6E8A-4147-A177-3AD203B41FA5}">
                      <a16:colId xmlns:a16="http://schemas.microsoft.com/office/drawing/2014/main" val="20000"/>
                    </a:ext>
                  </a:extLst>
                </a:gridCol>
                <a:gridCol w="1290313">
                  <a:extLst>
                    <a:ext uri="{9D8B030D-6E8A-4147-A177-3AD203B41FA5}">
                      <a16:colId xmlns:a16="http://schemas.microsoft.com/office/drawing/2014/main" val="20001"/>
                    </a:ext>
                  </a:extLst>
                </a:gridCol>
                <a:gridCol w="822941">
                  <a:extLst>
                    <a:ext uri="{9D8B030D-6E8A-4147-A177-3AD203B41FA5}">
                      <a16:colId xmlns:a16="http://schemas.microsoft.com/office/drawing/2014/main" val="20002"/>
                    </a:ext>
                  </a:extLst>
                </a:gridCol>
                <a:gridCol w="593875">
                  <a:extLst>
                    <a:ext uri="{9D8B030D-6E8A-4147-A177-3AD203B41FA5}">
                      <a16:colId xmlns:a16="http://schemas.microsoft.com/office/drawing/2014/main" val="20003"/>
                    </a:ext>
                  </a:extLst>
                </a:gridCol>
                <a:gridCol w="591328">
                  <a:extLst>
                    <a:ext uri="{9D8B030D-6E8A-4147-A177-3AD203B41FA5}">
                      <a16:colId xmlns:a16="http://schemas.microsoft.com/office/drawing/2014/main" val="20004"/>
                    </a:ext>
                  </a:extLst>
                </a:gridCol>
                <a:gridCol w="1169760">
                  <a:extLst>
                    <a:ext uri="{9D8B030D-6E8A-4147-A177-3AD203B41FA5}">
                      <a16:colId xmlns:a16="http://schemas.microsoft.com/office/drawing/2014/main" val="20005"/>
                    </a:ext>
                  </a:extLst>
                </a:gridCol>
                <a:gridCol w="863395">
                  <a:extLst>
                    <a:ext uri="{9D8B030D-6E8A-4147-A177-3AD203B41FA5}">
                      <a16:colId xmlns:a16="http://schemas.microsoft.com/office/drawing/2014/main" val="20006"/>
                    </a:ext>
                  </a:extLst>
                </a:gridCol>
                <a:gridCol w="627691">
                  <a:extLst>
                    <a:ext uri="{9D8B030D-6E8A-4147-A177-3AD203B41FA5}">
                      <a16:colId xmlns:a16="http://schemas.microsoft.com/office/drawing/2014/main" val="20007"/>
                    </a:ext>
                  </a:extLst>
                </a:gridCol>
              </a:tblGrid>
              <a:tr h="284780">
                <a:tc gridSpan="8">
                  <a:txBody>
                    <a:bodyPr/>
                    <a:lstStyle/>
                    <a:p>
                      <a:pPr algn="ctr">
                        <a:defRPr sz="1800" b="0">
                          <a:solidFill>
                            <a:srgbClr val="000000"/>
                          </a:solidFill>
                        </a:defRPr>
                      </a:pPr>
                      <a:r>
                        <a:rPr sz="1200" b="1">
                          <a:solidFill>
                            <a:srgbClr val="FFFFFF"/>
                          </a:solidFill>
                          <a:latin typeface="Palatino Linotype"/>
                          <a:ea typeface="Palatino Linotype"/>
                          <a:cs typeface="Palatino Linotype"/>
                          <a:sym typeface="Palatino Linotype"/>
                        </a:rPr>
                        <a:t>Largest U.S. Companies in 2018 v. 2008</a:t>
                      </a:r>
                    </a:p>
                  </a:txBody>
                  <a:tcPr marL="45720" marR="45720" horzOverflow="overflow">
                    <a:lnL w="12700">
                      <a:solidFill>
                        <a:srgbClr val="DCDCDC"/>
                      </a:solidFill>
                    </a:lnL>
                    <a:lnR w="12700">
                      <a:solidFill>
                        <a:srgbClr val="DCDCDC"/>
                      </a:solidFill>
                    </a:lnR>
                    <a:lnT w="12700">
                      <a:solidFill>
                        <a:srgbClr val="DCDCDC"/>
                      </a:solidFill>
                    </a:lnT>
                    <a:lnB w="12700">
                      <a:solidFill>
                        <a:srgbClr val="DCDCDC"/>
                      </a:solidFill>
                    </a:lnB>
                    <a:solidFill>
                      <a:srgbClr val="0080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780">
                <a:tc gridSpan="4">
                  <a:txBody>
                    <a:bodyPr/>
                    <a:lstStyle/>
                    <a:p>
                      <a:pPr algn="ctr">
                        <a:defRPr sz="1800"/>
                      </a:pPr>
                      <a:r>
                        <a:rPr sz="1200" b="1">
                          <a:latin typeface="Palatino Linotype"/>
                          <a:ea typeface="Palatino Linotype"/>
                          <a:cs typeface="Palatino Linotype"/>
                          <a:sym typeface="Palatino Linotype"/>
                        </a:rPr>
                        <a:t>2018</a:t>
                      </a:r>
                    </a:p>
                  </a:txBody>
                  <a:tcPr marL="45720" marR="45720" horzOverflow="overflow">
                    <a:lnL w="12700">
                      <a:solidFill>
                        <a:srgbClr val="DCDCDC"/>
                      </a:solidFill>
                    </a:lnL>
                    <a:lnT w="12700">
                      <a:solidFill>
                        <a:srgbClr val="DCDCDC"/>
                      </a:solidFill>
                    </a:lnT>
                    <a:lnB w="12700">
                      <a:solidFill>
                        <a:srgbClr val="DCDCDC"/>
                      </a:solidFill>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defRPr sz="1800"/>
                      </a:pPr>
                      <a:r>
                        <a:rPr sz="1200" b="1">
                          <a:latin typeface="Palatino Linotype"/>
                          <a:ea typeface="Palatino Linotype"/>
                          <a:cs typeface="Palatino Linotype"/>
                          <a:sym typeface="Palatino Linotype"/>
                        </a:rPr>
                        <a:t>2008</a:t>
                      </a:r>
                    </a:p>
                  </a:txBody>
                  <a:tcPr marL="45720" marR="45720" horzOverflow="overflow">
                    <a:lnR w="12700">
                      <a:solidFill>
                        <a:srgbClr val="DCDCDC"/>
                      </a:solidFill>
                    </a:lnR>
                    <a:lnT w="12700">
                      <a:solidFill>
                        <a:srgbClr val="DCDCDC"/>
                      </a:solidFill>
                    </a:lnT>
                    <a:lnB w="12700">
                      <a:solidFill>
                        <a:srgbClr val="DCDCDC"/>
                      </a:solidFill>
                    </a:ln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4130">
                <a:tc>
                  <a:txBody>
                    <a:bodyPr/>
                    <a:lstStyle/>
                    <a:p>
                      <a:pPr algn="l">
                        <a:defRPr sz="1800"/>
                      </a:pPr>
                      <a:r>
                        <a:rPr sz="1200">
                          <a:latin typeface="Palatino Linotype"/>
                          <a:ea typeface="Palatino Linotype"/>
                          <a:cs typeface="Palatino Linotype"/>
                          <a:sym typeface="Palatino Linotype"/>
                        </a:rPr>
                        <a:t>Rank</a:t>
                      </a:r>
                    </a:p>
                  </a:txBody>
                  <a:tcPr marL="45720" marR="45720" horzOverflow="overflow">
                    <a:lnL w="12700">
                      <a:solidFill>
                        <a:srgbClr val="DCDCDC"/>
                      </a:solidFill>
                    </a:lnL>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Company</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Founded</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US$B</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Rank</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Company</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Founded</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US$B</a:t>
                      </a:r>
                    </a:p>
                  </a:txBody>
                  <a:tcPr marL="45720" marR="45720" horzOverflow="overflow">
                    <a:lnR w="12700">
                      <a:solidFill>
                        <a:srgbClr val="DCDCDC"/>
                      </a:solidFill>
                    </a:lnR>
                    <a:lnT w="12700">
                      <a:solidFill>
                        <a:srgbClr val="DCDCDC"/>
                      </a:solidFill>
                    </a:lnT>
                    <a:lnB w="12700">
                      <a:solidFill>
                        <a:srgbClr val="DCDCDC"/>
                      </a:solidFill>
                    </a:lnB>
                  </a:tcPr>
                </a:tc>
                <a:extLst>
                  <a:ext uri="{0D108BD9-81ED-4DB2-BD59-A6C34878D82A}">
                    <a16:rowId xmlns:a16="http://schemas.microsoft.com/office/drawing/2014/main" val="10002"/>
                  </a:ext>
                </a:extLst>
              </a:tr>
              <a:tr h="354968">
                <a:tc>
                  <a:txBody>
                    <a:bodyPr/>
                    <a:lstStyle/>
                    <a:p>
                      <a:pPr algn="l">
                        <a:defRPr sz="1800"/>
                      </a:pPr>
                      <a:r>
                        <a:rPr sz="1200">
                          <a:latin typeface="Palatino Linotype"/>
                          <a:ea typeface="Palatino Linotype"/>
                          <a:cs typeface="Palatino Linotype"/>
                          <a:sym typeface="Palatino Linotype"/>
                        </a:rPr>
                        <a:t>1</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Apple</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1976</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890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latin typeface="Palatino Linotype"/>
                          <a:ea typeface="Palatino Linotype"/>
                          <a:cs typeface="Palatino Linotype"/>
                          <a:sym typeface="Palatino Linotype"/>
                        </a:rPr>
                        <a:t>Exxon</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1870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492</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3"/>
                  </a:ext>
                </a:extLst>
              </a:tr>
              <a:tr h="354968">
                <a:tc>
                  <a:txBody>
                    <a:bodyPr/>
                    <a:lstStyle/>
                    <a:p>
                      <a:pPr algn="l">
                        <a:defRPr sz="1800"/>
                      </a:pPr>
                      <a:r>
                        <a:rPr sz="1200">
                          <a:latin typeface="Palatino Linotype"/>
                          <a:ea typeface="Palatino Linotype"/>
                          <a:cs typeface="Palatino Linotype"/>
                          <a:sym typeface="Palatino Linotype"/>
                        </a:rPr>
                        <a:t>2</a:t>
                      </a:r>
                    </a:p>
                  </a:txBody>
                  <a:tcPr marL="45720" marR="45720" horzOverflow="overflow">
                    <a:lnL w="12700">
                      <a:solidFill>
                        <a:srgbClr val="DCDCDC"/>
                      </a:solidFill>
                    </a:lnL>
                    <a:lnT w="12700">
                      <a:solidFill>
                        <a:srgbClr val="DCDCDC"/>
                      </a:solidFill>
                    </a:lnT>
                    <a:lnB w="12700">
                      <a:solidFill>
                        <a:srgbClr val="DCDCDC"/>
                      </a:solidFill>
                    </a:lnB>
                  </a:tcPr>
                </a:tc>
                <a:tc>
                  <a:txBody>
                    <a:bodyPr/>
                    <a:lstStyle/>
                    <a:p>
                      <a:pPr algn="l">
                        <a:defRPr sz="1800"/>
                      </a:pPr>
                      <a:r>
                        <a:rPr sz="1200">
                          <a:solidFill>
                            <a:srgbClr val="C00000"/>
                          </a:solidFill>
                          <a:latin typeface="Palatino Linotype"/>
                          <a:ea typeface="Palatino Linotype"/>
                          <a:cs typeface="Palatino Linotype"/>
                          <a:sym typeface="Palatino Linotype"/>
                        </a:rPr>
                        <a:t>Google</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1998</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768</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2</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GE</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1892</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358</a:t>
                      </a:r>
                    </a:p>
                  </a:txBody>
                  <a:tcPr marL="45720" marR="45720" horzOverflow="overflow">
                    <a:lnR w="12700">
                      <a:solidFill>
                        <a:srgbClr val="DCDCDC"/>
                      </a:solidFill>
                    </a:lnR>
                    <a:lnT w="12700">
                      <a:solidFill>
                        <a:srgbClr val="DCDCDC"/>
                      </a:solidFill>
                    </a:lnT>
                    <a:lnB w="12700">
                      <a:solidFill>
                        <a:srgbClr val="DCDCDC"/>
                      </a:solidFill>
                    </a:lnB>
                  </a:tcPr>
                </a:tc>
                <a:extLst>
                  <a:ext uri="{0D108BD9-81ED-4DB2-BD59-A6C34878D82A}">
                    <a16:rowId xmlns:a16="http://schemas.microsoft.com/office/drawing/2014/main" val="10004"/>
                  </a:ext>
                </a:extLst>
              </a:tr>
              <a:tr h="491539">
                <a:tc>
                  <a:txBody>
                    <a:bodyPr/>
                    <a:lstStyle/>
                    <a:p>
                      <a:pPr algn="l">
                        <a:defRPr sz="1800"/>
                      </a:pPr>
                      <a:r>
                        <a:rPr sz="1200">
                          <a:latin typeface="Palatino Linotype"/>
                          <a:ea typeface="Palatino Linotype"/>
                          <a:cs typeface="Palatino Linotype"/>
                          <a:sym typeface="Palatino Linotype"/>
                        </a:rPr>
                        <a:t>3</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latin typeface="Palatino Linotype"/>
                          <a:ea typeface="Palatino Linotype"/>
                          <a:cs typeface="Palatino Linotype"/>
                          <a:sym typeface="Palatino Linotype"/>
                        </a:rPr>
                        <a:t>Microsoft</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1975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680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3</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latin typeface="Palatino Linotype"/>
                          <a:ea typeface="Palatino Linotype"/>
                          <a:cs typeface="Palatino Linotype"/>
                          <a:sym typeface="Palatino Linotype"/>
                        </a:rPr>
                        <a:t>Microsoft</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1975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313</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5"/>
                  </a:ext>
                </a:extLst>
              </a:tr>
              <a:tr h="354968">
                <a:tc>
                  <a:txBody>
                    <a:bodyPr/>
                    <a:lstStyle/>
                    <a:p>
                      <a:pPr algn="l">
                        <a:defRPr sz="1800"/>
                      </a:pPr>
                      <a:r>
                        <a:rPr sz="1200">
                          <a:latin typeface="Palatino Linotype"/>
                          <a:ea typeface="Palatino Linotype"/>
                          <a:cs typeface="Palatino Linotype"/>
                          <a:sym typeface="Palatino Linotype"/>
                        </a:rPr>
                        <a:t>4</a:t>
                      </a:r>
                    </a:p>
                  </a:txBody>
                  <a:tcPr marL="45720" marR="45720" horzOverflow="overflow">
                    <a:lnL w="12700">
                      <a:solidFill>
                        <a:srgbClr val="DCDCDC"/>
                      </a:solidFill>
                    </a:lnL>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Amazon</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1994</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592</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4</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AT&amp;T</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1885</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238</a:t>
                      </a:r>
                    </a:p>
                  </a:txBody>
                  <a:tcPr marL="45720" marR="45720" horzOverflow="overflow">
                    <a:lnR w="12700">
                      <a:solidFill>
                        <a:srgbClr val="DCDCDC"/>
                      </a:solidFill>
                    </a:lnR>
                    <a:lnT w="12700">
                      <a:solidFill>
                        <a:srgbClr val="DCDCDC"/>
                      </a:solidFill>
                    </a:lnT>
                    <a:lnB w="12700">
                      <a:solidFill>
                        <a:srgbClr val="DCDCDC"/>
                      </a:solidFill>
                    </a:lnB>
                  </a:tcPr>
                </a:tc>
                <a:extLst>
                  <a:ext uri="{0D108BD9-81ED-4DB2-BD59-A6C34878D82A}">
                    <a16:rowId xmlns:a16="http://schemas.microsoft.com/office/drawing/2014/main" val="10006"/>
                  </a:ext>
                </a:extLst>
              </a:tr>
              <a:tr h="702199">
                <a:tc>
                  <a:txBody>
                    <a:bodyPr/>
                    <a:lstStyle/>
                    <a:p>
                      <a:pPr algn="l">
                        <a:defRPr sz="1800"/>
                      </a:pPr>
                      <a:r>
                        <a:rPr sz="1200">
                          <a:latin typeface="Palatino Linotype"/>
                          <a:ea typeface="Palatino Linotype"/>
                          <a:cs typeface="Palatino Linotype"/>
                          <a:sym typeface="Palatino Linotype"/>
                        </a:rPr>
                        <a:t>5</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Facebook</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2004</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545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5</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Proctor &amp; Gamble</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1837</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226</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7"/>
                  </a:ext>
                </a:extLst>
              </a:tr>
              <a:tr h="491539">
                <a:tc>
                  <a:txBody>
                    <a:bodyPr/>
                    <a:lstStyle/>
                    <a:p>
                      <a:pPr algn="l">
                        <a:defRPr sz="1800"/>
                      </a:pPr>
                      <a:r>
                        <a:rPr sz="1200">
                          <a:latin typeface="Palatino Linotype"/>
                          <a:ea typeface="Palatino Linotype"/>
                          <a:cs typeface="Palatino Linotype"/>
                          <a:sym typeface="Palatino Linotype"/>
                        </a:rPr>
                        <a:t>6</a:t>
                      </a:r>
                    </a:p>
                  </a:txBody>
                  <a:tcPr marL="45720" marR="45720" horzOverflow="overflow">
                    <a:lnL w="12700">
                      <a:solidFill>
                        <a:srgbClr val="DCDCDC"/>
                      </a:solidFill>
                    </a:lnL>
                    <a:lnT w="12700">
                      <a:solidFill>
                        <a:srgbClr val="DCDCDC"/>
                      </a:solidFill>
                    </a:lnT>
                    <a:lnB w="12700">
                      <a:solidFill>
                        <a:srgbClr val="DCDCDC"/>
                      </a:solidFill>
                    </a:lnB>
                  </a:tcPr>
                </a:tc>
                <a:tc>
                  <a:txBody>
                    <a:bodyPr/>
                    <a:lstStyle/>
                    <a:p>
                      <a:pPr algn="l">
                        <a:defRPr sz="1800"/>
                      </a:pPr>
                      <a:r>
                        <a:rPr sz="1200">
                          <a:solidFill>
                            <a:srgbClr val="C00000"/>
                          </a:solidFill>
                          <a:latin typeface="Palatino Linotype"/>
                          <a:ea typeface="Palatino Linotype"/>
                          <a:cs typeface="Palatino Linotype"/>
                          <a:sym typeface="Palatino Linotype"/>
                        </a:rPr>
                        <a:t>Berkshire</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1955</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496</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6</a:t>
                      </a:r>
                    </a:p>
                  </a:txBody>
                  <a:tcPr marL="45720" marR="45720" horzOverflow="overflow">
                    <a:lnT w="12700">
                      <a:solidFill>
                        <a:srgbClr val="DCDCDC"/>
                      </a:solidFill>
                    </a:lnT>
                    <a:lnB w="12700">
                      <a:solidFill>
                        <a:srgbClr val="DCDCDC"/>
                      </a:solidFill>
                    </a:lnB>
                  </a:tcPr>
                </a:tc>
                <a:tc>
                  <a:txBody>
                    <a:bodyPr/>
                    <a:lstStyle/>
                    <a:p>
                      <a:pPr algn="l">
                        <a:defRPr sz="1800"/>
                      </a:pPr>
                      <a:r>
                        <a:rPr sz="1200">
                          <a:solidFill>
                            <a:srgbClr val="C00000"/>
                          </a:solidFill>
                          <a:latin typeface="Palatino Linotype"/>
                          <a:ea typeface="Palatino Linotype"/>
                          <a:cs typeface="Palatino Linotype"/>
                          <a:sym typeface="Palatino Linotype"/>
                        </a:rPr>
                        <a:t>Berkshire</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1955</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206</a:t>
                      </a:r>
                    </a:p>
                  </a:txBody>
                  <a:tcPr marL="45720" marR="45720" horzOverflow="overflow">
                    <a:lnR w="12700">
                      <a:solidFill>
                        <a:srgbClr val="DCDCDC"/>
                      </a:solidFill>
                    </a:lnR>
                    <a:lnT w="12700">
                      <a:solidFill>
                        <a:srgbClr val="DCDCDC"/>
                      </a:solidFill>
                    </a:lnT>
                    <a:lnB w="12700">
                      <a:solidFill>
                        <a:srgbClr val="DCDCDC"/>
                      </a:solidFill>
                    </a:lnB>
                  </a:tcPr>
                </a:tc>
                <a:extLst>
                  <a:ext uri="{0D108BD9-81ED-4DB2-BD59-A6C34878D82A}">
                    <a16:rowId xmlns:a16="http://schemas.microsoft.com/office/drawing/2014/main" val="10008"/>
                  </a:ext>
                </a:extLst>
              </a:tr>
              <a:tr h="354968">
                <a:tc>
                  <a:txBody>
                    <a:bodyPr/>
                    <a:lstStyle/>
                    <a:p>
                      <a:pPr algn="l">
                        <a:defRPr sz="1800"/>
                      </a:pPr>
                      <a:r>
                        <a:rPr sz="1200">
                          <a:latin typeface="Palatino Linotype"/>
                          <a:ea typeface="Palatino Linotype"/>
                          <a:cs typeface="Palatino Linotype"/>
                          <a:sym typeface="Palatino Linotype"/>
                        </a:rPr>
                        <a:t>7</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latin typeface="Palatino Linotype"/>
                          <a:ea typeface="Palatino Linotype"/>
                          <a:cs typeface="Palatino Linotype"/>
                          <a:sym typeface="Palatino Linotype"/>
                        </a:rPr>
                        <a:t>J&amp;J</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1886</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380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7</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latin typeface="Palatino Linotype"/>
                          <a:ea typeface="Palatino Linotype"/>
                          <a:cs typeface="Palatino Linotype"/>
                          <a:sym typeface="Palatino Linotype"/>
                        </a:rPr>
                        <a:t>Google</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1998</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198</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09"/>
                  </a:ext>
                </a:extLst>
              </a:tr>
              <a:tr h="354968">
                <a:tc>
                  <a:txBody>
                    <a:bodyPr/>
                    <a:lstStyle/>
                    <a:p>
                      <a:pPr algn="l">
                        <a:defRPr sz="1800"/>
                      </a:pPr>
                      <a:r>
                        <a:rPr sz="1200">
                          <a:latin typeface="Palatino Linotype"/>
                          <a:ea typeface="Palatino Linotype"/>
                          <a:cs typeface="Palatino Linotype"/>
                          <a:sym typeface="Palatino Linotype"/>
                        </a:rPr>
                        <a:t>8</a:t>
                      </a:r>
                    </a:p>
                  </a:txBody>
                  <a:tcPr marL="45720" marR="45720" horzOverflow="overflow">
                    <a:lnL w="12700">
                      <a:solidFill>
                        <a:srgbClr val="DCDCDC"/>
                      </a:solidFill>
                    </a:lnL>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JPMorgan</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1871</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375</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8</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Chevron</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1879</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192</a:t>
                      </a:r>
                    </a:p>
                  </a:txBody>
                  <a:tcPr marL="45720" marR="45720" horzOverflow="overflow">
                    <a:lnR w="12700">
                      <a:solidFill>
                        <a:srgbClr val="DCDCDC"/>
                      </a:solidFill>
                    </a:lnR>
                    <a:lnT w="12700">
                      <a:solidFill>
                        <a:srgbClr val="DCDCDC"/>
                      </a:solidFill>
                    </a:lnT>
                    <a:lnB w="12700">
                      <a:solidFill>
                        <a:srgbClr val="DCDCDC"/>
                      </a:solidFill>
                    </a:lnB>
                  </a:tcPr>
                </a:tc>
                <a:extLst>
                  <a:ext uri="{0D108BD9-81ED-4DB2-BD59-A6C34878D82A}">
                    <a16:rowId xmlns:a16="http://schemas.microsoft.com/office/drawing/2014/main" val="10010"/>
                  </a:ext>
                </a:extLst>
              </a:tr>
              <a:tr h="354968">
                <a:tc>
                  <a:txBody>
                    <a:bodyPr/>
                    <a:lstStyle/>
                    <a:p>
                      <a:pPr algn="l">
                        <a:defRPr sz="1800"/>
                      </a:pPr>
                      <a:r>
                        <a:rPr sz="1200">
                          <a:latin typeface="Palatino Linotype"/>
                          <a:ea typeface="Palatino Linotype"/>
                          <a:cs typeface="Palatino Linotype"/>
                          <a:sym typeface="Palatino Linotype"/>
                        </a:rPr>
                        <a:t>9</a:t>
                      </a:r>
                    </a:p>
                  </a:txBody>
                  <a:tcPr marL="45720" marR="45720" horzOverflow="overflow">
                    <a:lnL w="12700">
                      <a:solidFill>
                        <a:srgbClr val="DCDCDC"/>
                      </a:solidFill>
                    </a:lnL>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latin typeface="Palatino Linotype"/>
                          <a:ea typeface="Palatino Linotype"/>
                          <a:cs typeface="Palatino Linotype"/>
                          <a:sym typeface="Palatino Linotype"/>
                        </a:rPr>
                        <a:t>Exxon</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1870</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367</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9</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solidFill>
                            <a:srgbClr val="C00000"/>
                          </a:solidFill>
                          <a:latin typeface="Palatino Linotype"/>
                          <a:ea typeface="Palatino Linotype"/>
                          <a:cs typeface="Palatino Linotype"/>
                          <a:sym typeface="Palatino Linotype"/>
                        </a:rPr>
                        <a:t>J&amp;J</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1886</a:t>
                      </a:r>
                    </a:p>
                  </a:txBody>
                  <a:tcPr marL="45720" marR="45720" horzOverflow="overflow">
                    <a:lnT w="12700">
                      <a:solidFill>
                        <a:srgbClr val="DCDCDC"/>
                      </a:solidFill>
                    </a:lnT>
                    <a:lnB w="12700">
                      <a:solidFill>
                        <a:srgbClr val="DCDCDC"/>
                      </a:solidFill>
                    </a:lnB>
                    <a:solidFill>
                      <a:srgbClr val="F8F8F8"/>
                    </a:solidFill>
                  </a:tcPr>
                </a:tc>
                <a:tc>
                  <a:txBody>
                    <a:bodyPr/>
                    <a:lstStyle/>
                    <a:p>
                      <a:pPr algn="l">
                        <a:defRPr sz="1800"/>
                      </a:pPr>
                      <a:r>
                        <a:rPr sz="1200">
                          <a:latin typeface="Palatino Linotype"/>
                          <a:ea typeface="Palatino Linotype"/>
                          <a:cs typeface="Palatino Linotype"/>
                          <a:sym typeface="Palatino Linotype"/>
                        </a:rPr>
                        <a:t>192</a:t>
                      </a:r>
                    </a:p>
                  </a:txBody>
                  <a:tcPr marL="45720" marR="45720" horzOverflow="overflow">
                    <a:lnR w="12700">
                      <a:solidFill>
                        <a:srgbClr val="DCDCDC"/>
                      </a:solidFill>
                    </a:lnR>
                    <a:lnT w="12700">
                      <a:solidFill>
                        <a:srgbClr val="DCDCDC"/>
                      </a:solidFill>
                    </a:lnT>
                    <a:lnB w="12700">
                      <a:solidFill>
                        <a:srgbClr val="DCDCDC"/>
                      </a:solidFill>
                    </a:lnB>
                    <a:solidFill>
                      <a:srgbClr val="F8F8F8"/>
                    </a:solidFill>
                  </a:tcPr>
                </a:tc>
                <a:extLst>
                  <a:ext uri="{0D108BD9-81ED-4DB2-BD59-A6C34878D82A}">
                    <a16:rowId xmlns:a16="http://schemas.microsoft.com/office/drawing/2014/main" val="10011"/>
                  </a:ext>
                </a:extLst>
              </a:tr>
              <a:tr h="491539">
                <a:tc>
                  <a:txBody>
                    <a:bodyPr/>
                    <a:lstStyle/>
                    <a:p>
                      <a:pPr algn="l">
                        <a:defRPr sz="1800"/>
                      </a:pPr>
                      <a:r>
                        <a:rPr sz="1200">
                          <a:latin typeface="Palatino Linotype"/>
                          <a:ea typeface="Palatino Linotype"/>
                          <a:cs typeface="Palatino Linotype"/>
                          <a:sym typeface="Palatino Linotype"/>
                        </a:rPr>
                        <a:t>10</a:t>
                      </a:r>
                    </a:p>
                  </a:txBody>
                  <a:tcPr marL="45720" marR="45720" horzOverflow="overflow">
                    <a:lnL w="12700">
                      <a:solidFill>
                        <a:srgbClr val="DCDCDC"/>
                      </a:solidFill>
                    </a:lnL>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Bank of America</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1909</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316</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10</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Walmart</a:t>
                      </a:r>
                    </a:p>
                  </a:txBody>
                  <a:tcPr marL="45720" marR="45720" horzOverflow="overflow">
                    <a:lnT w="12700">
                      <a:solidFill>
                        <a:srgbClr val="DCDCDC"/>
                      </a:solidFill>
                    </a:lnT>
                    <a:lnB w="12700">
                      <a:solidFill>
                        <a:srgbClr val="DCDCDC"/>
                      </a:solidFill>
                    </a:lnB>
                  </a:tcPr>
                </a:tc>
                <a:tc>
                  <a:txBody>
                    <a:bodyPr/>
                    <a:lstStyle/>
                    <a:p>
                      <a:pPr algn="l">
                        <a:defRPr sz="1800"/>
                      </a:pPr>
                      <a:r>
                        <a:rPr sz="1200">
                          <a:latin typeface="Palatino Linotype"/>
                          <a:ea typeface="Palatino Linotype"/>
                          <a:cs typeface="Palatino Linotype"/>
                          <a:sym typeface="Palatino Linotype"/>
                        </a:rPr>
                        <a:t>1962</a:t>
                      </a:r>
                    </a:p>
                  </a:txBody>
                  <a:tcPr marL="45720" marR="45720" horzOverflow="overflow">
                    <a:lnT w="12700">
                      <a:solidFill>
                        <a:srgbClr val="DCDCDC"/>
                      </a:solidFill>
                    </a:lnT>
                    <a:lnB w="12700">
                      <a:solidFill>
                        <a:srgbClr val="DCDCDC"/>
                      </a:solidFill>
                    </a:lnB>
                  </a:tcPr>
                </a:tc>
                <a:tc>
                  <a:txBody>
                    <a:bodyPr/>
                    <a:lstStyle/>
                    <a:p>
                      <a:pPr algn="l">
                        <a:defRPr>
                          <a:latin typeface="Palatino Linotype"/>
                          <a:ea typeface="Palatino Linotype"/>
                          <a:cs typeface="Palatino Linotype"/>
                          <a:sym typeface="Palatino Linotype"/>
                        </a:defRPr>
                      </a:pPr>
                      <a:endParaRPr/>
                    </a:p>
                  </a:txBody>
                  <a:tcPr marL="45720" marR="45720" horzOverflow="overflow">
                    <a:lnR w="12700">
                      <a:solidFill>
                        <a:srgbClr val="DCDCDC"/>
                      </a:solidFill>
                    </a:lnR>
                    <a:lnT w="12700">
                      <a:solidFill>
                        <a:srgbClr val="DCDCDC"/>
                      </a:solidFill>
                    </a:lnT>
                    <a:lnB w="12700">
                      <a:solidFill>
                        <a:srgbClr val="DCDCDC"/>
                      </a:solidFill>
                    </a:lnB>
                  </a:tcPr>
                </a:tc>
                <a:extLst>
                  <a:ext uri="{0D108BD9-81ED-4DB2-BD59-A6C34878D82A}">
                    <a16:rowId xmlns:a16="http://schemas.microsoft.com/office/drawing/2014/main" val="10012"/>
                  </a:ext>
                </a:extLst>
              </a:tr>
            </a:tbl>
          </a:graphicData>
        </a:graphic>
      </p:graphicFrame>
      <p:sp>
        <p:nvSpPr>
          <p:cNvPr id="739" name="Straight Connector 9"/>
          <p:cNvSpPr/>
          <p:nvPr/>
        </p:nvSpPr>
        <p:spPr>
          <a:xfrm flipH="1">
            <a:off x="4901174" y="1634836"/>
            <a:ext cx="1" cy="4709160"/>
          </a:xfrm>
          <a:prstGeom prst="line">
            <a:avLst/>
          </a:prstGeom>
          <a:ln w="19050">
            <a:solidFill>
              <a:srgbClr val="D9D9D9"/>
            </a:solidFill>
          </a:ln>
        </p:spPr>
        <p:txBody>
          <a:bodyPr lIns="45719" rIns="45719"/>
          <a:lstStyle/>
          <a:p>
            <a:endParaRPr/>
          </a:p>
        </p:txBody>
      </p:sp>
      <p:sp>
        <p:nvSpPr>
          <p:cNvPr id="740" name="TextBox 10"/>
          <p:cNvSpPr txBox="1"/>
          <p:nvPr/>
        </p:nvSpPr>
        <p:spPr>
          <a:xfrm>
            <a:off x="253485" y="6433311"/>
            <a:ext cx="4610745"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000">
                <a:latin typeface="Palatino Linotype"/>
                <a:ea typeface="Palatino Linotype"/>
                <a:cs typeface="Palatino Linotype"/>
                <a:sym typeface="Palatino Linotype"/>
              </a:defRPr>
            </a:lvl1pPr>
          </a:lstStyle>
          <a:p>
            <a:r>
              <a:t>Source: Bloomberg, Google, Jan 2018</a:t>
            </a:r>
          </a:p>
        </p:txBody>
      </p:sp>
      <p:sp>
        <p:nvSpPr>
          <p:cNvPr id="741" name="Rectangle 3"/>
          <p:cNvSpPr/>
          <p:nvPr/>
        </p:nvSpPr>
        <p:spPr>
          <a:xfrm>
            <a:off x="6909547" y="734956"/>
            <a:ext cx="133005" cy="116379"/>
          </a:xfrm>
          <a:prstGeom prst="rect">
            <a:avLst/>
          </a:prstGeom>
          <a:solidFill>
            <a:srgbClr val="C00000">
              <a:alpha val="38824"/>
            </a:srgbClr>
          </a:solidFill>
          <a:ln>
            <a:solidFill>
              <a:srgbClr val="FF8181"/>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742" name="TextBox 8"/>
          <p:cNvSpPr txBox="1"/>
          <p:nvPr/>
        </p:nvSpPr>
        <p:spPr>
          <a:xfrm>
            <a:off x="7055021" y="688859"/>
            <a:ext cx="1835495"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latin typeface="Palatino Linotype"/>
                <a:ea typeface="Palatino Linotype"/>
                <a:cs typeface="Palatino Linotype"/>
                <a:sym typeface="Palatino Linotype"/>
              </a:defRPr>
            </a:lvl1pPr>
          </a:lstStyle>
          <a:p>
            <a:r>
              <a:t>Companies on lists in 2008 and 2018</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747" name="Rectangle 14"/>
          <p:cNvSpPr/>
          <p:nvPr/>
        </p:nvSpPr>
        <p:spPr>
          <a:xfrm>
            <a:off x="339725" y="4031722"/>
            <a:ext cx="8467391" cy="2386585"/>
          </a:xfrm>
          <a:prstGeom prst="rect">
            <a:avLst/>
          </a:prstGeom>
          <a:ln w="38100">
            <a:solidFill>
              <a:srgbClr val="008AB0"/>
            </a:solidFill>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750" name="Group 10"/>
          <p:cNvGrpSpPr/>
          <p:nvPr/>
        </p:nvGrpSpPr>
        <p:grpSpPr>
          <a:xfrm>
            <a:off x="576262" y="4415430"/>
            <a:ext cx="1125985" cy="567310"/>
            <a:chOff x="0" y="0"/>
            <a:chExt cx="1125983" cy="567308"/>
          </a:xfrm>
        </p:grpSpPr>
        <p:pic>
          <p:nvPicPr>
            <p:cNvPr id="748" name="Picture 13" descr="Picture 13"/>
            <p:cNvPicPr>
              <a:picLocks noChangeAspect="1"/>
            </p:cNvPicPr>
            <p:nvPr/>
          </p:nvPicPr>
          <p:blipFill>
            <a:blip r:embed="rId3">
              <a:extLst/>
            </a:blip>
            <a:stretch>
              <a:fillRect/>
            </a:stretch>
          </p:blipFill>
          <p:spPr>
            <a:xfrm>
              <a:off x="-1" y="0"/>
              <a:ext cx="1086287" cy="250102"/>
            </a:xfrm>
            <a:prstGeom prst="rect">
              <a:avLst/>
            </a:prstGeom>
            <a:ln w="12700" cap="flat">
              <a:noFill/>
              <a:miter lim="400000"/>
            </a:ln>
            <a:effectLst/>
          </p:spPr>
        </p:pic>
        <p:pic>
          <p:nvPicPr>
            <p:cNvPr id="749" name="Picture 15" descr="Picture 15"/>
            <p:cNvPicPr>
              <a:picLocks noChangeAspect="1"/>
            </p:cNvPicPr>
            <p:nvPr/>
          </p:nvPicPr>
          <p:blipFill>
            <a:blip r:embed="rId4">
              <a:extLst/>
            </a:blip>
            <a:stretch>
              <a:fillRect/>
            </a:stretch>
          </p:blipFill>
          <p:spPr>
            <a:xfrm>
              <a:off x="25540" y="248159"/>
              <a:ext cx="1100444" cy="319150"/>
            </a:xfrm>
            <a:prstGeom prst="rect">
              <a:avLst/>
            </a:prstGeom>
            <a:ln w="12700" cap="flat">
              <a:noFill/>
              <a:miter lim="400000"/>
            </a:ln>
            <a:effectLst/>
          </p:spPr>
        </p:pic>
      </p:grpSp>
      <p:grpSp>
        <p:nvGrpSpPr>
          <p:cNvPr id="754" name="Group 1"/>
          <p:cNvGrpSpPr/>
          <p:nvPr/>
        </p:nvGrpSpPr>
        <p:grpSpPr>
          <a:xfrm>
            <a:off x="4911661" y="4415430"/>
            <a:ext cx="1231901" cy="621394"/>
            <a:chOff x="0" y="0"/>
            <a:chExt cx="1231900" cy="621392"/>
          </a:xfrm>
        </p:grpSpPr>
        <p:pic>
          <p:nvPicPr>
            <p:cNvPr id="751" name="Picture 6" descr="Picture 6"/>
            <p:cNvPicPr>
              <a:picLocks noChangeAspect="1"/>
            </p:cNvPicPr>
            <p:nvPr/>
          </p:nvPicPr>
          <p:blipFill>
            <a:blip r:embed="rId5">
              <a:extLst/>
            </a:blip>
            <a:stretch>
              <a:fillRect/>
            </a:stretch>
          </p:blipFill>
          <p:spPr>
            <a:xfrm>
              <a:off x="205845" y="0"/>
              <a:ext cx="811703" cy="225790"/>
            </a:xfrm>
            <a:prstGeom prst="rect">
              <a:avLst/>
            </a:prstGeom>
            <a:ln w="12700" cap="flat">
              <a:noFill/>
              <a:miter lim="400000"/>
            </a:ln>
            <a:effectLst/>
          </p:spPr>
        </p:pic>
        <p:pic>
          <p:nvPicPr>
            <p:cNvPr id="752" name="Picture 8" descr="Picture 8"/>
            <p:cNvPicPr>
              <a:picLocks noChangeAspect="1"/>
            </p:cNvPicPr>
            <p:nvPr/>
          </p:nvPicPr>
          <p:blipFill>
            <a:blip r:embed="rId6">
              <a:extLst/>
            </a:blip>
            <a:stretch>
              <a:fillRect/>
            </a:stretch>
          </p:blipFill>
          <p:spPr>
            <a:xfrm>
              <a:off x="148949" y="260325"/>
              <a:ext cx="981436" cy="227110"/>
            </a:xfrm>
            <a:prstGeom prst="rect">
              <a:avLst/>
            </a:prstGeom>
            <a:ln w="12700" cap="flat">
              <a:noFill/>
              <a:miter lim="400000"/>
            </a:ln>
            <a:effectLst/>
          </p:spPr>
        </p:pic>
        <p:pic>
          <p:nvPicPr>
            <p:cNvPr id="753" name="Picture 10" descr="Picture 10"/>
            <p:cNvPicPr>
              <a:picLocks noChangeAspect="1"/>
            </p:cNvPicPr>
            <p:nvPr/>
          </p:nvPicPr>
          <p:blipFill>
            <a:blip r:embed="rId7">
              <a:extLst/>
            </a:blip>
            <a:stretch>
              <a:fillRect/>
            </a:stretch>
          </p:blipFill>
          <p:spPr>
            <a:xfrm>
              <a:off x="0" y="534684"/>
              <a:ext cx="1231900" cy="86709"/>
            </a:xfrm>
            <a:prstGeom prst="rect">
              <a:avLst/>
            </a:prstGeom>
            <a:ln w="12700" cap="flat">
              <a:noFill/>
              <a:miter lim="400000"/>
            </a:ln>
            <a:effectLst/>
          </p:spPr>
        </p:pic>
      </p:grpSp>
      <p:grpSp>
        <p:nvGrpSpPr>
          <p:cNvPr id="757" name="Group 3"/>
          <p:cNvGrpSpPr/>
          <p:nvPr/>
        </p:nvGrpSpPr>
        <p:grpSpPr>
          <a:xfrm>
            <a:off x="917824" y="5504367"/>
            <a:ext cx="1179514" cy="681033"/>
            <a:chOff x="0" y="0"/>
            <a:chExt cx="1179512" cy="681031"/>
          </a:xfrm>
        </p:grpSpPr>
        <p:pic>
          <p:nvPicPr>
            <p:cNvPr id="755" name="Picture 4" descr="Picture 4"/>
            <p:cNvPicPr>
              <a:picLocks noChangeAspect="1"/>
            </p:cNvPicPr>
            <p:nvPr/>
          </p:nvPicPr>
          <p:blipFill>
            <a:blip r:embed="rId8">
              <a:extLst/>
            </a:blip>
            <a:stretch>
              <a:fillRect/>
            </a:stretch>
          </p:blipFill>
          <p:spPr>
            <a:xfrm>
              <a:off x="249524" y="333442"/>
              <a:ext cx="780831" cy="347590"/>
            </a:xfrm>
            <a:prstGeom prst="rect">
              <a:avLst/>
            </a:prstGeom>
            <a:ln w="12700" cap="flat">
              <a:noFill/>
              <a:miter lim="400000"/>
            </a:ln>
            <a:effectLst/>
          </p:spPr>
        </p:pic>
        <p:pic>
          <p:nvPicPr>
            <p:cNvPr id="756" name="Picture 7" descr="Picture 7"/>
            <p:cNvPicPr>
              <a:picLocks noChangeAspect="1"/>
            </p:cNvPicPr>
            <p:nvPr/>
          </p:nvPicPr>
          <p:blipFill>
            <a:blip r:embed="rId9">
              <a:extLst/>
            </a:blip>
            <a:stretch>
              <a:fillRect/>
            </a:stretch>
          </p:blipFill>
          <p:spPr>
            <a:xfrm>
              <a:off x="0" y="0"/>
              <a:ext cx="1179513" cy="314432"/>
            </a:xfrm>
            <a:prstGeom prst="rect">
              <a:avLst/>
            </a:prstGeom>
            <a:ln w="12700" cap="flat">
              <a:noFill/>
              <a:miter lim="400000"/>
            </a:ln>
            <a:effectLst/>
          </p:spPr>
        </p:pic>
      </p:grpSp>
      <p:grpSp>
        <p:nvGrpSpPr>
          <p:cNvPr id="760" name="Group 28"/>
          <p:cNvGrpSpPr/>
          <p:nvPr/>
        </p:nvGrpSpPr>
        <p:grpSpPr>
          <a:xfrm>
            <a:off x="7074455" y="4415430"/>
            <a:ext cx="1051218" cy="663171"/>
            <a:chOff x="0" y="0"/>
            <a:chExt cx="1051217" cy="663169"/>
          </a:xfrm>
        </p:grpSpPr>
        <p:pic>
          <p:nvPicPr>
            <p:cNvPr id="758" name="Picture 9" descr="Picture 9"/>
            <p:cNvPicPr>
              <a:picLocks noChangeAspect="1"/>
            </p:cNvPicPr>
            <p:nvPr/>
          </p:nvPicPr>
          <p:blipFill>
            <a:blip r:embed="rId10">
              <a:extLst/>
            </a:blip>
            <a:stretch>
              <a:fillRect/>
            </a:stretch>
          </p:blipFill>
          <p:spPr>
            <a:xfrm>
              <a:off x="54366" y="0"/>
              <a:ext cx="942486" cy="369335"/>
            </a:xfrm>
            <a:prstGeom prst="rect">
              <a:avLst/>
            </a:prstGeom>
            <a:ln w="12700" cap="flat">
              <a:noFill/>
              <a:miter lim="400000"/>
            </a:ln>
            <a:effectLst/>
          </p:spPr>
        </p:pic>
        <p:pic>
          <p:nvPicPr>
            <p:cNvPr id="759" name="Picture 11" descr="Picture 11"/>
            <p:cNvPicPr>
              <a:picLocks noChangeAspect="1"/>
            </p:cNvPicPr>
            <p:nvPr/>
          </p:nvPicPr>
          <p:blipFill>
            <a:blip r:embed="rId11">
              <a:extLst/>
            </a:blip>
            <a:stretch>
              <a:fillRect/>
            </a:stretch>
          </p:blipFill>
          <p:spPr>
            <a:xfrm>
              <a:off x="0" y="443759"/>
              <a:ext cx="1051218" cy="219411"/>
            </a:xfrm>
            <a:prstGeom prst="rect">
              <a:avLst/>
            </a:prstGeom>
            <a:ln w="12700" cap="flat">
              <a:noFill/>
              <a:miter lim="400000"/>
            </a:ln>
            <a:effectLst/>
          </p:spPr>
        </p:pic>
      </p:grpSp>
      <p:grpSp>
        <p:nvGrpSpPr>
          <p:cNvPr id="763" name="Group 9"/>
          <p:cNvGrpSpPr/>
          <p:nvPr/>
        </p:nvGrpSpPr>
        <p:grpSpPr>
          <a:xfrm>
            <a:off x="2479980" y="4415430"/>
            <a:ext cx="1437917" cy="699177"/>
            <a:chOff x="0" y="0"/>
            <a:chExt cx="1437915" cy="699175"/>
          </a:xfrm>
        </p:grpSpPr>
        <p:pic>
          <p:nvPicPr>
            <p:cNvPr id="761" name="Picture 52" descr="Picture 52"/>
            <p:cNvPicPr>
              <a:picLocks noChangeAspect="1"/>
            </p:cNvPicPr>
            <p:nvPr/>
          </p:nvPicPr>
          <p:blipFill>
            <a:blip r:embed="rId12">
              <a:extLst/>
            </a:blip>
            <a:srcRect l="14178" t="25443" r="13860" b="24351"/>
            <a:stretch>
              <a:fillRect/>
            </a:stretch>
          </p:blipFill>
          <p:spPr>
            <a:xfrm>
              <a:off x="168562" y="0"/>
              <a:ext cx="1100792" cy="386993"/>
            </a:xfrm>
            <a:prstGeom prst="rect">
              <a:avLst/>
            </a:prstGeom>
            <a:ln w="12700" cap="flat">
              <a:noFill/>
              <a:miter lim="400000"/>
            </a:ln>
            <a:effectLst/>
          </p:spPr>
        </p:pic>
        <p:pic>
          <p:nvPicPr>
            <p:cNvPr id="762" name="Picture 54" descr="Picture 54"/>
            <p:cNvPicPr>
              <a:picLocks noChangeAspect="1"/>
            </p:cNvPicPr>
            <p:nvPr/>
          </p:nvPicPr>
          <p:blipFill>
            <a:blip r:embed="rId13">
              <a:extLst/>
            </a:blip>
            <a:stretch>
              <a:fillRect/>
            </a:stretch>
          </p:blipFill>
          <p:spPr>
            <a:xfrm>
              <a:off x="0" y="412803"/>
              <a:ext cx="1437916" cy="286373"/>
            </a:xfrm>
            <a:prstGeom prst="rect">
              <a:avLst/>
            </a:prstGeom>
            <a:ln w="12700" cap="flat">
              <a:noFill/>
              <a:miter lim="400000"/>
            </a:ln>
            <a:effectLst/>
          </p:spPr>
        </p:pic>
      </p:grpSp>
      <p:grpSp>
        <p:nvGrpSpPr>
          <p:cNvPr id="766" name="Group 2"/>
          <p:cNvGrpSpPr/>
          <p:nvPr/>
        </p:nvGrpSpPr>
        <p:grpSpPr>
          <a:xfrm>
            <a:off x="3702050" y="5580138"/>
            <a:ext cx="1149311" cy="574530"/>
            <a:chOff x="0" y="0"/>
            <a:chExt cx="1149310" cy="574529"/>
          </a:xfrm>
        </p:grpSpPr>
        <p:pic>
          <p:nvPicPr>
            <p:cNvPr id="764" name="Picture 111" descr="Picture 111"/>
            <p:cNvPicPr>
              <a:picLocks noChangeAspect="1"/>
            </p:cNvPicPr>
            <p:nvPr/>
          </p:nvPicPr>
          <p:blipFill>
            <a:blip r:embed="rId14">
              <a:extLst/>
            </a:blip>
            <a:stretch>
              <a:fillRect/>
            </a:stretch>
          </p:blipFill>
          <p:spPr>
            <a:xfrm>
              <a:off x="0" y="-1"/>
              <a:ext cx="1149311" cy="336862"/>
            </a:xfrm>
            <a:prstGeom prst="rect">
              <a:avLst/>
            </a:prstGeom>
            <a:ln w="12700" cap="flat">
              <a:noFill/>
              <a:miter lim="400000"/>
            </a:ln>
            <a:effectLst/>
          </p:spPr>
        </p:pic>
        <p:pic>
          <p:nvPicPr>
            <p:cNvPr id="765" name="Picture 114" descr="Picture 114"/>
            <p:cNvPicPr>
              <a:picLocks noChangeAspect="1"/>
            </p:cNvPicPr>
            <p:nvPr/>
          </p:nvPicPr>
          <p:blipFill>
            <a:blip r:embed="rId15">
              <a:extLst/>
            </a:blip>
            <a:stretch>
              <a:fillRect/>
            </a:stretch>
          </p:blipFill>
          <p:spPr>
            <a:xfrm>
              <a:off x="58626" y="339466"/>
              <a:ext cx="1032059" cy="235064"/>
            </a:xfrm>
            <a:prstGeom prst="rect">
              <a:avLst/>
            </a:prstGeom>
            <a:ln w="12700" cap="flat">
              <a:noFill/>
              <a:miter lim="400000"/>
            </a:ln>
            <a:effectLst/>
          </p:spPr>
        </p:pic>
      </p:grpSp>
      <p:sp>
        <p:nvSpPr>
          <p:cNvPr id="767" name="Rectangle 7"/>
          <p:cNvSpPr txBox="1"/>
          <p:nvPr/>
        </p:nvSpPr>
        <p:spPr>
          <a:xfrm>
            <a:off x="196516" y="128881"/>
            <a:ext cx="8687467" cy="80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b="1">
                <a:solidFill>
                  <a:srgbClr val="595959"/>
                </a:solidFill>
                <a:latin typeface="Palatino Linotype"/>
                <a:ea typeface="Palatino Linotype"/>
                <a:cs typeface="Palatino Linotype"/>
                <a:sym typeface="Palatino Linotype"/>
              </a:defRPr>
            </a:lvl1pPr>
          </a:lstStyle>
          <a:p>
            <a:r>
              <a:t>Money flowing into healthcare; new partnerships to disrupt the healthcare industry</a:t>
            </a:r>
          </a:p>
        </p:txBody>
      </p:sp>
      <p:sp>
        <p:nvSpPr>
          <p:cNvPr id="768" name="TextBox 32"/>
          <p:cNvSpPr txBox="1"/>
          <p:nvPr/>
        </p:nvSpPr>
        <p:spPr>
          <a:xfrm>
            <a:off x="336550" y="6492731"/>
            <a:ext cx="7929155"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000">
                <a:latin typeface="Palatino Linotype"/>
                <a:ea typeface="Palatino Linotype"/>
                <a:cs typeface="Palatino Linotype"/>
                <a:sym typeface="Palatino Linotype"/>
              </a:defRPr>
            </a:lvl1pPr>
          </a:lstStyle>
          <a:p>
            <a:r>
              <a:t>Source: PwC Healthcare MoneyTree Report Q3 2018</a:t>
            </a:r>
          </a:p>
        </p:txBody>
      </p:sp>
      <p:grpSp>
        <p:nvGrpSpPr>
          <p:cNvPr id="771" name="TextBox 12"/>
          <p:cNvGrpSpPr/>
          <p:nvPr/>
        </p:nvGrpSpPr>
        <p:grpSpPr>
          <a:xfrm>
            <a:off x="2457451" y="3840162"/>
            <a:ext cx="3748088" cy="399935"/>
            <a:chOff x="0" y="0"/>
            <a:chExt cx="3748087" cy="399933"/>
          </a:xfrm>
        </p:grpSpPr>
        <p:sp>
          <p:nvSpPr>
            <p:cNvPr id="769" name="Rectangle"/>
            <p:cNvSpPr/>
            <p:nvPr/>
          </p:nvSpPr>
          <p:spPr>
            <a:xfrm>
              <a:off x="0" y="0"/>
              <a:ext cx="3748088" cy="399934"/>
            </a:xfrm>
            <a:prstGeom prst="rect">
              <a:avLst/>
            </a:prstGeom>
            <a:solidFill>
              <a:srgbClr val="008AB0"/>
            </a:solidFill>
            <a:ln w="12700" cap="flat">
              <a:noFill/>
              <a:miter lim="400000"/>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770" name="Major Companies Disrupting Healthcare"/>
            <p:cNvSpPr txBox="1"/>
            <p:nvPr/>
          </p:nvSpPr>
          <p:spPr>
            <a:xfrm>
              <a:off x="0" y="39946"/>
              <a:ext cx="3748088"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solidFill>
                    <a:srgbClr val="FFFFFF"/>
                  </a:solidFill>
                  <a:latin typeface="Palatino Linotype"/>
                  <a:ea typeface="Palatino Linotype"/>
                  <a:cs typeface="Palatino Linotype"/>
                  <a:sym typeface="Palatino Linotype"/>
                </a:defRPr>
              </a:lvl1pPr>
            </a:lstStyle>
            <a:p>
              <a:r>
                <a:t>Major Companies Disrupting Healthcare </a:t>
              </a:r>
            </a:p>
          </p:txBody>
        </p:sp>
      </p:grpSp>
      <p:sp>
        <p:nvSpPr>
          <p:cNvPr id="772" name="Rectangle 44"/>
          <p:cNvSpPr/>
          <p:nvPr/>
        </p:nvSpPr>
        <p:spPr>
          <a:xfrm>
            <a:off x="336550" y="1266007"/>
            <a:ext cx="8470566" cy="2495209"/>
          </a:xfrm>
          <a:prstGeom prst="rect">
            <a:avLst/>
          </a:prstGeom>
          <a:ln w="38100">
            <a:solidFill>
              <a:srgbClr val="008AB0"/>
            </a:solidFill>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775" name="TextBox 33"/>
          <p:cNvGrpSpPr/>
          <p:nvPr/>
        </p:nvGrpSpPr>
        <p:grpSpPr>
          <a:xfrm>
            <a:off x="2457451" y="1077294"/>
            <a:ext cx="3748088" cy="399935"/>
            <a:chOff x="0" y="0"/>
            <a:chExt cx="3748087" cy="399933"/>
          </a:xfrm>
        </p:grpSpPr>
        <p:sp>
          <p:nvSpPr>
            <p:cNvPr id="773" name="Rectangle"/>
            <p:cNvSpPr/>
            <p:nvPr/>
          </p:nvSpPr>
          <p:spPr>
            <a:xfrm>
              <a:off x="0" y="0"/>
              <a:ext cx="3748088" cy="399934"/>
            </a:xfrm>
            <a:prstGeom prst="rect">
              <a:avLst/>
            </a:prstGeom>
            <a:solidFill>
              <a:srgbClr val="008AB0"/>
            </a:solidFill>
            <a:ln w="12700" cap="flat">
              <a:noFill/>
              <a:miter lim="400000"/>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774" name="Dollars ($B) Invested in U.S. Healthcare"/>
            <p:cNvSpPr txBox="1"/>
            <p:nvPr/>
          </p:nvSpPr>
          <p:spPr>
            <a:xfrm>
              <a:off x="0" y="39946"/>
              <a:ext cx="3748088"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solidFill>
                    <a:srgbClr val="FFFFFF"/>
                  </a:solidFill>
                  <a:latin typeface="Palatino Linotype"/>
                  <a:ea typeface="Palatino Linotype"/>
                  <a:cs typeface="Palatino Linotype"/>
                  <a:sym typeface="Palatino Linotype"/>
                </a:defRPr>
              </a:lvl1pPr>
            </a:lstStyle>
            <a:p>
              <a:r>
                <a:t>Dollars ($B) Invested in U.S. Healthcare</a:t>
              </a:r>
            </a:p>
          </p:txBody>
        </p:sp>
      </p:grpSp>
      <p:graphicFrame>
        <p:nvGraphicFramePr>
          <p:cNvPr id="776" name="Chart 59"/>
          <p:cNvGraphicFramePr/>
          <p:nvPr/>
        </p:nvGraphicFramePr>
        <p:xfrm>
          <a:off x="473075" y="1600200"/>
          <a:ext cx="7853364" cy="1500188"/>
        </p:xfrm>
        <a:graphic>
          <a:graphicData uri="http://schemas.openxmlformats.org/drawingml/2006/chart">
            <c:chart xmlns:c="http://schemas.openxmlformats.org/drawingml/2006/chart" xmlns:r="http://schemas.openxmlformats.org/officeDocument/2006/relationships" r:id="rId16"/>
          </a:graphicData>
        </a:graphic>
      </p:graphicFrame>
      <p:sp>
        <p:nvSpPr>
          <p:cNvPr id="777" name="Text Placeholder 12"/>
          <p:cNvSpPr txBox="1"/>
          <p:nvPr/>
        </p:nvSpPr>
        <p:spPr>
          <a:xfrm>
            <a:off x="8455025" y="1687513"/>
            <a:ext cx="1270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90000"/>
              </a:lnSpc>
              <a:defRPr sz="1000">
                <a:latin typeface="Palatino Linotype"/>
                <a:ea typeface="Palatino Linotype"/>
                <a:cs typeface="Palatino Linotype"/>
                <a:sym typeface="Palatino Linotype"/>
              </a:defRPr>
            </a:lvl1pPr>
          </a:lstStyle>
          <a:p>
            <a:r>
              <a:t> </a:t>
            </a:r>
          </a:p>
        </p:txBody>
      </p:sp>
      <p:sp>
        <p:nvSpPr>
          <p:cNvPr id="778" name="Text Placeholder 12"/>
          <p:cNvSpPr txBox="1"/>
          <p:nvPr/>
        </p:nvSpPr>
        <p:spPr>
          <a:xfrm>
            <a:off x="8455025" y="2978150"/>
            <a:ext cx="1270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90000"/>
              </a:lnSpc>
              <a:defRPr sz="1000">
                <a:latin typeface="Palatino Linotype"/>
                <a:ea typeface="Palatino Linotype"/>
                <a:cs typeface="Palatino Linotype"/>
                <a:sym typeface="Palatino Linotype"/>
              </a:defRPr>
            </a:lvl1pPr>
          </a:lstStyle>
          <a:p>
            <a:r>
              <a:t>  </a:t>
            </a:r>
          </a:p>
        </p:txBody>
      </p:sp>
      <p:sp>
        <p:nvSpPr>
          <p:cNvPr id="779" name="Text Placeholder 12"/>
          <p:cNvSpPr txBox="1"/>
          <p:nvPr/>
        </p:nvSpPr>
        <p:spPr>
          <a:xfrm>
            <a:off x="8455025" y="2763837"/>
            <a:ext cx="1270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90000"/>
              </a:lnSpc>
              <a:defRPr sz="1000">
                <a:latin typeface="Palatino Linotype"/>
                <a:ea typeface="Palatino Linotype"/>
                <a:cs typeface="Palatino Linotype"/>
                <a:sym typeface="Palatino Linotype"/>
              </a:defRPr>
            </a:lvl1pPr>
          </a:lstStyle>
          <a:p>
            <a:r>
              <a:t> </a:t>
            </a:r>
          </a:p>
        </p:txBody>
      </p:sp>
      <p:sp>
        <p:nvSpPr>
          <p:cNvPr id="780" name="Text Placeholder 12"/>
          <p:cNvSpPr txBox="1"/>
          <p:nvPr/>
        </p:nvSpPr>
        <p:spPr>
          <a:xfrm>
            <a:off x="8455025" y="2547937"/>
            <a:ext cx="1270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90000"/>
              </a:lnSpc>
              <a:defRPr sz="1000">
                <a:latin typeface="Palatino Linotype"/>
                <a:ea typeface="Palatino Linotype"/>
                <a:cs typeface="Palatino Linotype"/>
                <a:sym typeface="Palatino Linotype"/>
              </a:defRPr>
            </a:lvl1pPr>
          </a:lstStyle>
          <a:p>
            <a:r>
              <a:t> </a:t>
            </a:r>
          </a:p>
        </p:txBody>
      </p:sp>
      <p:sp>
        <p:nvSpPr>
          <p:cNvPr id="781" name="Text Placeholder 12"/>
          <p:cNvSpPr txBox="1"/>
          <p:nvPr/>
        </p:nvSpPr>
        <p:spPr>
          <a:xfrm>
            <a:off x="8455025" y="2333625"/>
            <a:ext cx="1270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90000"/>
              </a:lnSpc>
              <a:defRPr sz="1000">
                <a:latin typeface="Palatino Linotype"/>
                <a:ea typeface="Palatino Linotype"/>
                <a:cs typeface="Palatino Linotype"/>
                <a:sym typeface="Palatino Linotype"/>
              </a:defRPr>
            </a:lvl1pPr>
          </a:lstStyle>
          <a:p>
            <a:r>
              <a:t> </a:t>
            </a:r>
          </a:p>
        </p:txBody>
      </p:sp>
      <p:sp>
        <p:nvSpPr>
          <p:cNvPr id="782" name="Text Placeholder 12"/>
          <p:cNvSpPr txBox="1"/>
          <p:nvPr/>
        </p:nvSpPr>
        <p:spPr>
          <a:xfrm>
            <a:off x="8455025" y="2117725"/>
            <a:ext cx="1270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90000"/>
              </a:lnSpc>
              <a:defRPr sz="1000">
                <a:latin typeface="Palatino Linotype"/>
                <a:ea typeface="Palatino Linotype"/>
                <a:cs typeface="Palatino Linotype"/>
                <a:sym typeface="Palatino Linotype"/>
              </a:defRPr>
            </a:lvl1pPr>
          </a:lstStyle>
          <a:p>
            <a:r>
              <a:t> </a:t>
            </a:r>
          </a:p>
        </p:txBody>
      </p:sp>
      <p:sp>
        <p:nvSpPr>
          <p:cNvPr id="783" name="Text Placeholder 12"/>
          <p:cNvSpPr txBox="1"/>
          <p:nvPr/>
        </p:nvSpPr>
        <p:spPr>
          <a:xfrm>
            <a:off x="8455025" y="1903412"/>
            <a:ext cx="12700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90000"/>
              </a:lnSpc>
              <a:defRPr sz="1000">
                <a:latin typeface="Palatino Linotype"/>
                <a:ea typeface="Palatino Linotype"/>
                <a:cs typeface="Palatino Linotype"/>
                <a:sym typeface="Palatino Linotype"/>
              </a:defRPr>
            </a:lvl1pPr>
          </a:lstStyle>
          <a:p>
            <a:r>
              <a:t> </a:t>
            </a:r>
          </a:p>
        </p:txBody>
      </p:sp>
      <p:sp>
        <p:nvSpPr>
          <p:cNvPr id="784" name="Text Placeholder 12"/>
          <p:cNvSpPr txBox="1"/>
          <p:nvPr/>
        </p:nvSpPr>
        <p:spPr>
          <a:xfrm>
            <a:off x="4912698" y="3098800"/>
            <a:ext cx="421917"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2018Q1</a:t>
            </a:r>
          </a:p>
        </p:txBody>
      </p:sp>
      <p:sp>
        <p:nvSpPr>
          <p:cNvPr id="785" name="Text Placeholder 12"/>
          <p:cNvSpPr txBox="1"/>
          <p:nvPr/>
        </p:nvSpPr>
        <p:spPr>
          <a:xfrm>
            <a:off x="1067773" y="3098800"/>
            <a:ext cx="421917"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2017Q2</a:t>
            </a:r>
          </a:p>
        </p:txBody>
      </p:sp>
      <p:sp>
        <p:nvSpPr>
          <p:cNvPr id="786" name="Text Placeholder 12"/>
          <p:cNvSpPr txBox="1"/>
          <p:nvPr/>
        </p:nvSpPr>
        <p:spPr>
          <a:xfrm>
            <a:off x="5005387" y="1703388"/>
            <a:ext cx="234951"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lnSpc>
                <a:spcPct val="90000"/>
              </a:lnSpc>
              <a:defRPr sz="1000">
                <a:latin typeface="Palatino Linotype"/>
                <a:ea typeface="Palatino Linotype"/>
                <a:cs typeface="Palatino Linotype"/>
                <a:sym typeface="Palatino Linotype"/>
              </a:defRPr>
            </a:lvl1pPr>
          </a:lstStyle>
          <a:p>
            <a:r>
              <a:t>$5.4</a:t>
            </a:r>
          </a:p>
        </p:txBody>
      </p:sp>
      <p:sp>
        <p:nvSpPr>
          <p:cNvPr id="787" name="Text Placeholder 12"/>
          <p:cNvSpPr txBox="1"/>
          <p:nvPr/>
        </p:nvSpPr>
        <p:spPr>
          <a:xfrm>
            <a:off x="2348886" y="3098800"/>
            <a:ext cx="421917"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2017Q3</a:t>
            </a:r>
          </a:p>
        </p:txBody>
      </p:sp>
      <p:sp>
        <p:nvSpPr>
          <p:cNvPr id="788" name="Text Placeholder 12"/>
          <p:cNvSpPr txBox="1"/>
          <p:nvPr/>
        </p:nvSpPr>
        <p:spPr>
          <a:xfrm>
            <a:off x="7474923" y="3098800"/>
            <a:ext cx="421916"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2018Q3</a:t>
            </a:r>
          </a:p>
        </p:txBody>
      </p:sp>
      <p:sp>
        <p:nvSpPr>
          <p:cNvPr id="789" name="Text Placeholder 12"/>
          <p:cNvSpPr txBox="1"/>
          <p:nvPr/>
        </p:nvSpPr>
        <p:spPr>
          <a:xfrm>
            <a:off x="3629998" y="3098800"/>
            <a:ext cx="421917"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2017Q4</a:t>
            </a:r>
          </a:p>
        </p:txBody>
      </p:sp>
      <p:sp>
        <p:nvSpPr>
          <p:cNvPr id="790" name="Text Placeholder 12"/>
          <p:cNvSpPr txBox="1"/>
          <p:nvPr/>
        </p:nvSpPr>
        <p:spPr>
          <a:xfrm>
            <a:off x="6193811" y="3098800"/>
            <a:ext cx="421917"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2018Q2</a:t>
            </a:r>
          </a:p>
        </p:txBody>
      </p:sp>
      <p:sp>
        <p:nvSpPr>
          <p:cNvPr id="791" name="Text Placeholder 12"/>
          <p:cNvSpPr txBox="1"/>
          <p:nvPr/>
        </p:nvSpPr>
        <p:spPr>
          <a:xfrm>
            <a:off x="1160462" y="2198688"/>
            <a:ext cx="234951"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lnSpc>
                <a:spcPct val="90000"/>
              </a:lnSpc>
              <a:defRPr sz="1000">
                <a:latin typeface="Palatino Linotype"/>
                <a:ea typeface="Palatino Linotype"/>
                <a:cs typeface="Palatino Linotype"/>
                <a:sym typeface="Palatino Linotype"/>
              </a:defRPr>
            </a:lvl1pPr>
          </a:lstStyle>
          <a:p>
            <a:r>
              <a:t>$3.1</a:t>
            </a:r>
          </a:p>
        </p:txBody>
      </p:sp>
      <p:sp>
        <p:nvSpPr>
          <p:cNvPr id="792" name="Text Placeholder 12"/>
          <p:cNvSpPr txBox="1"/>
          <p:nvPr/>
        </p:nvSpPr>
        <p:spPr>
          <a:xfrm>
            <a:off x="2441575" y="1982788"/>
            <a:ext cx="234951"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lnSpc>
                <a:spcPct val="90000"/>
              </a:lnSpc>
              <a:defRPr sz="1000">
                <a:latin typeface="Palatino Linotype"/>
                <a:ea typeface="Palatino Linotype"/>
                <a:cs typeface="Palatino Linotype"/>
                <a:sym typeface="Palatino Linotype"/>
              </a:defRPr>
            </a:lvl1pPr>
          </a:lstStyle>
          <a:p>
            <a:r>
              <a:t>$4.1</a:t>
            </a:r>
          </a:p>
        </p:txBody>
      </p:sp>
      <p:sp>
        <p:nvSpPr>
          <p:cNvPr id="793" name="Text Placeholder 12"/>
          <p:cNvSpPr txBox="1"/>
          <p:nvPr/>
        </p:nvSpPr>
        <p:spPr>
          <a:xfrm>
            <a:off x="3722687" y="1833563"/>
            <a:ext cx="234951"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lnSpc>
                <a:spcPct val="90000"/>
              </a:lnSpc>
              <a:defRPr sz="1000">
                <a:latin typeface="Palatino Linotype"/>
                <a:ea typeface="Palatino Linotype"/>
                <a:cs typeface="Palatino Linotype"/>
                <a:sym typeface="Palatino Linotype"/>
              </a:defRPr>
            </a:lvl1pPr>
          </a:lstStyle>
          <a:p>
            <a:r>
              <a:t>$4.8</a:t>
            </a:r>
          </a:p>
        </p:txBody>
      </p:sp>
      <p:sp>
        <p:nvSpPr>
          <p:cNvPr id="794" name="Text Placeholder 12"/>
          <p:cNvSpPr txBox="1"/>
          <p:nvPr/>
        </p:nvSpPr>
        <p:spPr>
          <a:xfrm>
            <a:off x="6286500" y="1725613"/>
            <a:ext cx="234951"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lnSpc>
                <a:spcPct val="90000"/>
              </a:lnSpc>
              <a:defRPr sz="1000">
                <a:latin typeface="Palatino Linotype"/>
                <a:ea typeface="Palatino Linotype"/>
                <a:cs typeface="Palatino Linotype"/>
                <a:sym typeface="Palatino Linotype"/>
              </a:defRPr>
            </a:lvl1pPr>
          </a:lstStyle>
          <a:p>
            <a:r>
              <a:t>$5.3</a:t>
            </a:r>
          </a:p>
        </p:txBody>
      </p:sp>
      <p:sp>
        <p:nvSpPr>
          <p:cNvPr id="795" name="Text Placeholder 12"/>
          <p:cNvSpPr txBox="1"/>
          <p:nvPr/>
        </p:nvSpPr>
        <p:spPr>
          <a:xfrm>
            <a:off x="7567612" y="1703388"/>
            <a:ext cx="234951"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lnSpc>
                <a:spcPct val="90000"/>
              </a:lnSpc>
              <a:defRPr sz="1000">
                <a:latin typeface="Palatino Linotype"/>
                <a:ea typeface="Palatino Linotype"/>
                <a:cs typeface="Palatino Linotype"/>
                <a:sym typeface="Palatino Linotype"/>
              </a:defRPr>
            </a:lvl1pPr>
          </a:lstStyle>
          <a:p>
            <a:r>
              <a:t>$5.4</a:t>
            </a:r>
          </a:p>
        </p:txBody>
      </p:sp>
      <p:sp>
        <p:nvSpPr>
          <p:cNvPr id="796" name="Straight Connector 131094"/>
          <p:cNvSpPr/>
          <p:nvPr/>
        </p:nvSpPr>
        <p:spPr>
          <a:xfrm>
            <a:off x="3292475" y="3462337"/>
            <a:ext cx="328614" cy="1"/>
          </a:xfrm>
          <a:prstGeom prst="line">
            <a:avLst/>
          </a:prstGeom>
          <a:solidFill>
            <a:srgbClr val="D5E9FF"/>
          </a:solidFill>
          <a:ln w="28575">
            <a:solidFill>
              <a:srgbClr val="595959"/>
            </a:solidFill>
          </a:ln>
        </p:spPr>
        <p:txBody>
          <a:bodyPr lIns="45719" rIns="45719"/>
          <a:lstStyle/>
          <a:p>
            <a:endParaRPr/>
          </a:p>
        </p:txBody>
      </p:sp>
      <p:sp>
        <p:nvSpPr>
          <p:cNvPr id="797" name="Rectangle 131095"/>
          <p:cNvSpPr/>
          <p:nvPr/>
        </p:nvSpPr>
        <p:spPr>
          <a:xfrm>
            <a:off x="4400550" y="3409950"/>
            <a:ext cx="142875" cy="106363"/>
          </a:xfrm>
          <a:prstGeom prst="rect">
            <a:avLst/>
          </a:prstGeom>
          <a:solidFill>
            <a:srgbClr val="D5E9FF"/>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798" name="Oval 131096"/>
          <p:cNvSpPr/>
          <p:nvPr/>
        </p:nvSpPr>
        <p:spPr>
          <a:xfrm>
            <a:off x="3424237" y="3430587"/>
            <a:ext cx="63501" cy="63501"/>
          </a:xfrm>
          <a:prstGeom prst="ellipse">
            <a:avLst/>
          </a:prstGeom>
          <a:solidFill>
            <a:srgbClr val="595959"/>
          </a:solidFill>
          <a:ln>
            <a:solidFill>
              <a:srgbClr val="595959"/>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799" name="Text Placeholder 12"/>
          <p:cNvSpPr txBox="1"/>
          <p:nvPr/>
        </p:nvSpPr>
        <p:spPr>
          <a:xfrm>
            <a:off x="4594225" y="3402807"/>
            <a:ext cx="88468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800">
                <a:latin typeface="Palatino Linotype"/>
                <a:ea typeface="Palatino Linotype"/>
                <a:cs typeface="Palatino Linotype"/>
                <a:sym typeface="Palatino Linotype"/>
              </a:defRPr>
            </a:lvl1pPr>
          </a:lstStyle>
          <a:p>
            <a:r>
              <a:t>Amount Invested, $B</a:t>
            </a:r>
          </a:p>
        </p:txBody>
      </p:sp>
      <p:sp>
        <p:nvSpPr>
          <p:cNvPr id="800" name="Text Placeholder 12"/>
          <p:cNvSpPr txBox="1"/>
          <p:nvPr/>
        </p:nvSpPr>
        <p:spPr>
          <a:xfrm>
            <a:off x="3671887" y="3402807"/>
            <a:ext cx="430263"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800">
                <a:latin typeface="Palatino Linotype"/>
                <a:ea typeface="Palatino Linotype"/>
                <a:cs typeface="Palatino Linotype"/>
                <a:sym typeface="Palatino Linotype"/>
              </a:defRPr>
            </a:lvl1pPr>
          </a:lstStyle>
          <a:p>
            <a:r>
              <a:t># of Deals</a:t>
            </a:r>
          </a:p>
        </p:txBody>
      </p:sp>
      <p:pic>
        <p:nvPicPr>
          <p:cNvPr id="801" name="Picture 5" descr="Picture 5"/>
          <p:cNvPicPr>
            <a:picLocks noChangeAspect="1"/>
          </p:cNvPicPr>
          <p:nvPr/>
        </p:nvPicPr>
        <p:blipFill>
          <a:blip r:embed="rId17">
            <a:extLst/>
          </a:blip>
          <a:stretch>
            <a:fillRect/>
          </a:stretch>
        </p:blipFill>
        <p:spPr>
          <a:xfrm>
            <a:off x="6405502" y="5566483"/>
            <a:ext cx="1385262" cy="50463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806" name="Rectangle 7"/>
          <p:cNvSpPr txBox="1"/>
          <p:nvPr/>
        </p:nvSpPr>
        <p:spPr>
          <a:xfrm>
            <a:off x="196516" y="128881"/>
            <a:ext cx="8687467" cy="80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b="1">
                <a:solidFill>
                  <a:srgbClr val="595959"/>
                </a:solidFill>
                <a:latin typeface="Palatino Linotype"/>
                <a:ea typeface="Palatino Linotype"/>
                <a:cs typeface="Palatino Linotype"/>
                <a:sym typeface="Palatino Linotype"/>
              </a:defRPr>
            </a:lvl1pPr>
          </a:lstStyle>
          <a:p>
            <a:r>
              <a:t>Healthcare continues to grow at a faster clip than overall industry; largely in the health services and insurers sectors</a:t>
            </a:r>
          </a:p>
        </p:txBody>
      </p:sp>
      <p:sp>
        <p:nvSpPr>
          <p:cNvPr id="807" name="TextBox 32"/>
          <p:cNvSpPr txBox="1"/>
          <p:nvPr/>
        </p:nvSpPr>
        <p:spPr>
          <a:xfrm>
            <a:off x="376989" y="6428473"/>
            <a:ext cx="7929155"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900">
                <a:latin typeface="Palatino Linotype"/>
                <a:ea typeface="Palatino Linotype"/>
                <a:cs typeface="Palatino Linotype"/>
                <a:sym typeface="Palatino Linotype"/>
              </a:defRPr>
            </a:lvl1pPr>
          </a:lstStyle>
          <a:p>
            <a:r>
              <a:t>Source: McKinsey “The Future Healthcare: Finding Opportunities Lie Beneath Uncertainty,” Jan 2018</a:t>
            </a:r>
          </a:p>
        </p:txBody>
      </p:sp>
      <p:sp>
        <p:nvSpPr>
          <p:cNvPr id="808" name="Rectangle 301"/>
          <p:cNvSpPr/>
          <p:nvPr/>
        </p:nvSpPr>
        <p:spPr>
          <a:xfrm>
            <a:off x="376989" y="1272915"/>
            <a:ext cx="3416969" cy="5079759"/>
          </a:xfrm>
          <a:prstGeom prst="rect">
            <a:avLst/>
          </a:prstGeom>
          <a:ln w="38100">
            <a:solidFill>
              <a:srgbClr val="008AB0"/>
            </a:solidFill>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811" name="TextBox 327"/>
          <p:cNvGrpSpPr/>
          <p:nvPr/>
        </p:nvGrpSpPr>
        <p:grpSpPr>
          <a:xfrm>
            <a:off x="466132" y="1120375"/>
            <a:ext cx="3060969" cy="320041"/>
            <a:chOff x="0" y="0"/>
            <a:chExt cx="3060968" cy="320040"/>
          </a:xfrm>
        </p:grpSpPr>
        <p:sp>
          <p:nvSpPr>
            <p:cNvPr id="809" name="Rectangle"/>
            <p:cNvSpPr/>
            <p:nvPr/>
          </p:nvSpPr>
          <p:spPr>
            <a:xfrm>
              <a:off x="0" y="10192"/>
              <a:ext cx="3060969" cy="299655"/>
            </a:xfrm>
            <a:prstGeom prst="rect">
              <a:avLst/>
            </a:prstGeom>
            <a:solidFill>
              <a:srgbClr val="008AB0"/>
            </a:solidFill>
            <a:ln w="12700" cap="flat">
              <a:noFill/>
              <a:miter lim="400000"/>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810" name="Historical US Healthcare Growth"/>
            <p:cNvSpPr txBox="1"/>
            <p:nvPr/>
          </p:nvSpPr>
          <p:spPr>
            <a:xfrm>
              <a:off x="0" y="-1"/>
              <a:ext cx="3060969"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solidFill>
                    <a:srgbClr val="FFFFFF"/>
                  </a:solidFill>
                  <a:latin typeface="Palatino Linotype"/>
                  <a:ea typeface="Palatino Linotype"/>
                  <a:cs typeface="Palatino Linotype"/>
                  <a:sym typeface="Palatino Linotype"/>
                </a:defRPr>
              </a:lvl1pPr>
            </a:lstStyle>
            <a:p>
              <a:r>
                <a:t>Historical US Healthcare Growth</a:t>
              </a:r>
            </a:p>
          </p:txBody>
        </p:sp>
      </p:grpSp>
      <p:pic>
        <p:nvPicPr>
          <p:cNvPr id="812" name="Picture 8" descr="Picture 8"/>
          <p:cNvPicPr>
            <a:picLocks noChangeAspect="1"/>
          </p:cNvPicPr>
          <p:nvPr/>
        </p:nvPicPr>
        <p:blipFill>
          <a:blip r:embed="rId2">
            <a:extLst/>
          </a:blip>
          <a:srcRect t="21435"/>
          <a:stretch>
            <a:fillRect/>
          </a:stretch>
        </p:blipFill>
        <p:spPr>
          <a:xfrm>
            <a:off x="685709" y="2048410"/>
            <a:ext cx="2471740" cy="1402137"/>
          </a:xfrm>
          <a:prstGeom prst="rect">
            <a:avLst/>
          </a:prstGeom>
          <a:ln w="12700">
            <a:miter lim="400000"/>
          </a:ln>
        </p:spPr>
      </p:pic>
      <p:sp>
        <p:nvSpPr>
          <p:cNvPr id="813" name="TextBox 11"/>
          <p:cNvSpPr txBox="1"/>
          <p:nvPr/>
        </p:nvSpPr>
        <p:spPr>
          <a:xfrm>
            <a:off x="495141" y="1643478"/>
            <a:ext cx="3234761"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b="1">
                <a:latin typeface="Palatino Linotype"/>
                <a:ea typeface="Palatino Linotype"/>
                <a:cs typeface="Palatino Linotype"/>
                <a:sym typeface="Palatino Linotype"/>
              </a:defRPr>
            </a:pPr>
            <a:r>
              <a:t>Compound annual EBITDA Growth, </a:t>
            </a:r>
            <a:r>
              <a:rPr b="0" i="1"/>
              <a:t>2012-16</a:t>
            </a:r>
          </a:p>
        </p:txBody>
      </p:sp>
      <p:pic>
        <p:nvPicPr>
          <p:cNvPr id="814" name="Picture 13" descr="Picture 13"/>
          <p:cNvPicPr>
            <a:picLocks noChangeAspect="1"/>
          </p:cNvPicPr>
          <p:nvPr/>
        </p:nvPicPr>
        <p:blipFill>
          <a:blip r:embed="rId3">
            <a:extLst/>
          </a:blip>
          <a:stretch>
            <a:fillRect/>
          </a:stretch>
        </p:blipFill>
        <p:spPr>
          <a:xfrm>
            <a:off x="731988" y="4413434"/>
            <a:ext cx="2379180" cy="1495722"/>
          </a:xfrm>
          <a:prstGeom prst="rect">
            <a:avLst/>
          </a:prstGeom>
          <a:ln w="12700">
            <a:miter lim="400000"/>
          </a:ln>
        </p:spPr>
      </p:pic>
      <p:pic>
        <p:nvPicPr>
          <p:cNvPr id="815" name="Picture 15" descr="Picture 15"/>
          <p:cNvPicPr>
            <a:picLocks noChangeAspect="1"/>
          </p:cNvPicPr>
          <p:nvPr/>
        </p:nvPicPr>
        <p:blipFill>
          <a:blip r:embed="rId4">
            <a:extLst/>
          </a:blip>
          <a:stretch>
            <a:fillRect/>
          </a:stretch>
        </p:blipFill>
        <p:spPr>
          <a:xfrm>
            <a:off x="4071354" y="2067547"/>
            <a:ext cx="4647638" cy="2984197"/>
          </a:xfrm>
          <a:prstGeom prst="rect">
            <a:avLst/>
          </a:prstGeom>
          <a:ln w="12700">
            <a:miter lim="400000"/>
          </a:ln>
        </p:spPr>
      </p:pic>
      <p:sp>
        <p:nvSpPr>
          <p:cNvPr id="816" name="Rectangle 65"/>
          <p:cNvSpPr/>
          <p:nvPr/>
        </p:nvSpPr>
        <p:spPr>
          <a:xfrm>
            <a:off x="3894892" y="1272915"/>
            <a:ext cx="4989091" cy="5079759"/>
          </a:xfrm>
          <a:prstGeom prst="rect">
            <a:avLst/>
          </a:prstGeom>
          <a:ln w="38100">
            <a:solidFill>
              <a:srgbClr val="008AB0"/>
            </a:solidFill>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819" name="TextBox 67"/>
          <p:cNvGrpSpPr/>
          <p:nvPr/>
        </p:nvGrpSpPr>
        <p:grpSpPr>
          <a:xfrm>
            <a:off x="4858951" y="1120375"/>
            <a:ext cx="3060970" cy="320041"/>
            <a:chOff x="0" y="0"/>
            <a:chExt cx="3060968" cy="320040"/>
          </a:xfrm>
        </p:grpSpPr>
        <p:sp>
          <p:nvSpPr>
            <p:cNvPr id="817" name="Rectangle"/>
            <p:cNvSpPr/>
            <p:nvPr/>
          </p:nvSpPr>
          <p:spPr>
            <a:xfrm>
              <a:off x="0" y="10192"/>
              <a:ext cx="3060969" cy="299655"/>
            </a:xfrm>
            <a:prstGeom prst="rect">
              <a:avLst/>
            </a:prstGeom>
            <a:solidFill>
              <a:srgbClr val="008AB0"/>
            </a:solidFill>
            <a:ln w="12700" cap="flat">
              <a:noFill/>
              <a:miter lim="400000"/>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818" name="Projected US Healthcare Growth"/>
            <p:cNvSpPr txBox="1"/>
            <p:nvPr/>
          </p:nvSpPr>
          <p:spPr>
            <a:xfrm>
              <a:off x="0" y="-1"/>
              <a:ext cx="3060969" cy="320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solidFill>
                    <a:srgbClr val="FFFFFF"/>
                  </a:solidFill>
                  <a:latin typeface="Palatino Linotype"/>
                  <a:ea typeface="Palatino Linotype"/>
                  <a:cs typeface="Palatino Linotype"/>
                  <a:sym typeface="Palatino Linotype"/>
                </a:defRPr>
              </a:lvl1pPr>
            </a:lstStyle>
            <a:p>
              <a:r>
                <a:t>Projected US Healthcare Growth</a:t>
              </a:r>
            </a:p>
          </p:txBody>
        </p:sp>
      </p:grpSp>
      <p:sp>
        <p:nvSpPr>
          <p:cNvPr id="820" name="TextBox 68"/>
          <p:cNvSpPr txBox="1"/>
          <p:nvPr/>
        </p:nvSpPr>
        <p:spPr>
          <a:xfrm>
            <a:off x="3997514" y="1643478"/>
            <a:ext cx="4812629"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b="1">
                <a:latin typeface="Palatino Linotype"/>
                <a:ea typeface="Palatino Linotype"/>
                <a:cs typeface="Palatino Linotype"/>
                <a:sym typeface="Palatino Linotype"/>
              </a:defRPr>
            </a:pPr>
            <a:r>
              <a:t>Projected Changes in EBITDA across US Healthcare Industry, </a:t>
            </a:r>
            <a:r>
              <a:rPr b="0" i="1"/>
              <a:t>2020</a:t>
            </a:r>
          </a:p>
        </p:txBody>
      </p:sp>
      <p:sp>
        <p:nvSpPr>
          <p:cNvPr id="821" name="Rectangle 16"/>
          <p:cNvSpPr/>
          <p:nvPr/>
        </p:nvSpPr>
        <p:spPr>
          <a:xfrm>
            <a:off x="6649453" y="2302043"/>
            <a:ext cx="657727" cy="2859254"/>
          </a:xfrm>
          <a:prstGeom prst="rect">
            <a:avLst/>
          </a:prstGeom>
          <a:ln w="19050">
            <a:solidFill>
              <a:srgbClr val="0070C0"/>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822" name="Rectangle 70"/>
          <p:cNvSpPr/>
          <p:nvPr/>
        </p:nvSpPr>
        <p:spPr>
          <a:xfrm>
            <a:off x="4071354" y="2302043"/>
            <a:ext cx="657727" cy="2859254"/>
          </a:xfrm>
          <a:prstGeom prst="rect">
            <a:avLst/>
          </a:prstGeom>
          <a:ln w="19050">
            <a:solidFill>
              <a:srgbClr val="0070C0"/>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823" name="TextBox 17"/>
          <p:cNvSpPr txBox="1"/>
          <p:nvPr/>
        </p:nvSpPr>
        <p:spPr>
          <a:xfrm>
            <a:off x="4162926" y="5434422"/>
            <a:ext cx="4446004"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300" b="1">
                <a:solidFill>
                  <a:srgbClr val="002060"/>
                </a:solidFill>
                <a:latin typeface="Palatino Linotype"/>
                <a:ea typeface="Palatino Linotype"/>
                <a:cs typeface="Palatino Linotype"/>
                <a:sym typeface="Palatino Linotype"/>
              </a:defRPr>
            </a:pPr>
            <a:r>
              <a:t>Modest growth</a:t>
            </a:r>
            <a:r>
              <a:rPr b="0">
                <a:solidFill>
                  <a:srgbClr val="000000"/>
                </a:solidFill>
              </a:rPr>
              <a:t> in the </a:t>
            </a:r>
            <a:r>
              <a:t>delivery sector</a:t>
            </a:r>
            <a:r>
              <a:rPr b="0">
                <a:solidFill>
                  <a:srgbClr val="000000"/>
                </a:solidFill>
              </a:rPr>
              <a:t>, with </a:t>
            </a:r>
            <a:r>
              <a:t>greater growth in adjacent sectors</a:t>
            </a:r>
            <a:r>
              <a:rPr b="0">
                <a:solidFill>
                  <a:srgbClr val="000000"/>
                </a:solidFill>
              </a:rPr>
              <a:t> </a:t>
            </a:r>
            <a:r>
              <a:rPr b="0" i="1">
                <a:solidFill>
                  <a:srgbClr val="000000"/>
                </a:solidFill>
              </a:rPr>
              <a:t>(i.e. health insurers and service vendors)</a:t>
            </a:r>
          </a:p>
        </p:txBody>
      </p:sp>
      <p:sp>
        <p:nvSpPr>
          <p:cNvPr id="824" name="TextBox 72"/>
          <p:cNvSpPr txBox="1"/>
          <p:nvPr/>
        </p:nvSpPr>
        <p:spPr>
          <a:xfrm>
            <a:off x="495141" y="3698049"/>
            <a:ext cx="3234761"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200" b="1">
                <a:latin typeface="Palatino Linotype"/>
                <a:ea typeface="Palatino Linotype"/>
                <a:cs typeface="Palatino Linotype"/>
                <a:sym typeface="Palatino Linotype"/>
              </a:defRPr>
            </a:pPr>
            <a:r>
              <a:t>US Healthcare Sector EBITDA, </a:t>
            </a:r>
            <a:r>
              <a:rPr b="0" i="1"/>
              <a:t>2012-2020</a:t>
            </a:r>
          </a:p>
        </p:txBody>
      </p:sp>
      <p:sp>
        <p:nvSpPr>
          <p:cNvPr id="825" name="Right Brace 19"/>
          <p:cNvSpPr/>
          <p:nvPr/>
        </p:nvSpPr>
        <p:spPr>
          <a:xfrm rot="16200000">
            <a:off x="2242963" y="3940471"/>
            <a:ext cx="150251" cy="945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128"/>
                  <a:pt x="10800" y="286"/>
                </a:cubicBezTo>
                <a:lnTo>
                  <a:pt x="10800" y="10514"/>
                </a:lnTo>
                <a:cubicBezTo>
                  <a:pt x="10800" y="10672"/>
                  <a:pt x="15635" y="10800"/>
                  <a:pt x="21600" y="10800"/>
                </a:cubicBezTo>
                <a:cubicBezTo>
                  <a:pt x="15635" y="10800"/>
                  <a:pt x="10800" y="10928"/>
                  <a:pt x="10800" y="11086"/>
                </a:cubicBezTo>
                <a:lnTo>
                  <a:pt x="10800" y="21314"/>
                </a:lnTo>
                <a:cubicBezTo>
                  <a:pt x="10800" y="21472"/>
                  <a:pt x="5965" y="21600"/>
                  <a:pt x="0" y="21600"/>
                </a:cubicBezTo>
              </a:path>
            </a:pathLst>
          </a:custGeom>
          <a:ln w="19050">
            <a:solidFill>
              <a:srgbClr val="00B050"/>
            </a:solidFill>
          </a:ln>
        </p:spPr>
        <p:txBody>
          <a:bodyPr lIns="45719" rIns="45719" anchor="ctr"/>
          <a:lstStyle/>
          <a:p>
            <a:pPr algn="ctr">
              <a:defRPr>
                <a:latin typeface="Palatino Linotype"/>
                <a:ea typeface="Palatino Linotype"/>
                <a:cs typeface="Palatino Linotype"/>
                <a:sym typeface="Palatino Linotype"/>
              </a:defRPr>
            </a:pPr>
            <a:endParaRPr/>
          </a:p>
        </p:txBody>
      </p:sp>
      <p:sp>
        <p:nvSpPr>
          <p:cNvPr id="826" name="TextBox 75"/>
          <p:cNvSpPr txBox="1"/>
          <p:nvPr/>
        </p:nvSpPr>
        <p:spPr>
          <a:xfrm>
            <a:off x="1581294" y="3955653"/>
            <a:ext cx="1803568"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900" b="1">
                <a:solidFill>
                  <a:srgbClr val="002060"/>
                </a:solidFill>
                <a:latin typeface="Palatino Linotype"/>
                <a:ea typeface="Palatino Linotype"/>
                <a:cs typeface="Palatino Linotype"/>
                <a:sym typeface="Palatino Linotype"/>
              </a:defRPr>
            </a:pPr>
            <a:r>
              <a:t>Higher future projected growth</a:t>
            </a:r>
            <a:endParaRPr i="1"/>
          </a:p>
          <a:p>
            <a:pPr algn="ctr">
              <a:defRPr sz="900" b="1" i="1">
                <a:solidFill>
                  <a:srgbClr val="002060"/>
                </a:solidFill>
                <a:latin typeface="Palatino Linotype"/>
                <a:ea typeface="Palatino Linotype"/>
                <a:cs typeface="Palatino Linotype"/>
                <a:sym typeface="Palatino Linotype"/>
              </a:defRPr>
            </a:pPr>
            <a:r>
              <a:t>(5-7% CAGR growth)</a:t>
            </a:r>
            <a:r>
              <a:rPr i="0"/>
              <a: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829" name="Title 1"/>
          <p:cNvSpPr txBox="1">
            <a:spLocks noGrp="1"/>
          </p:cNvSpPr>
          <p:nvPr>
            <p:ph type="title"/>
          </p:nvPr>
        </p:nvSpPr>
        <p:spPr>
          <a:xfrm>
            <a:off x="237972" y="504603"/>
            <a:ext cx="8686801" cy="369333"/>
          </a:xfrm>
          <a:prstGeom prst="rect">
            <a:avLst/>
          </a:prstGeom>
        </p:spPr>
        <p:txBody>
          <a:bodyPr>
            <a:normAutofit fontScale="90000"/>
          </a:bodyPr>
          <a:lstStyle>
            <a:lvl1pPr defTabSz="658368">
              <a:defRPr sz="1584"/>
            </a:lvl1pPr>
          </a:lstStyle>
          <a:p>
            <a:r>
              <a:t>Cost pressures, technology, and sociological shifts are driving disruption in the healthcare landscape</a:t>
            </a:r>
          </a:p>
        </p:txBody>
      </p:sp>
      <p:grpSp>
        <p:nvGrpSpPr>
          <p:cNvPr id="832" name="Oval 5"/>
          <p:cNvGrpSpPr/>
          <p:nvPr/>
        </p:nvGrpSpPr>
        <p:grpSpPr>
          <a:xfrm>
            <a:off x="585925" y="1101728"/>
            <a:ext cx="1912830" cy="1834651"/>
            <a:chOff x="0" y="0"/>
            <a:chExt cx="1912829" cy="1834650"/>
          </a:xfrm>
        </p:grpSpPr>
        <p:sp>
          <p:nvSpPr>
            <p:cNvPr id="830" name="Oval"/>
            <p:cNvSpPr/>
            <p:nvPr/>
          </p:nvSpPr>
          <p:spPr>
            <a:xfrm>
              <a:off x="0" y="-1"/>
              <a:ext cx="1912830" cy="1834652"/>
            </a:xfrm>
            <a:prstGeom prst="ellipse">
              <a:avLst/>
            </a:prstGeom>
            <a:solidFill>
              <a:srgbClr val="003875"/>
            </a:solidFill>
            <a:ln w="9525" cap="flat">
              <a:solidFill>
                <a:srgbClr val="003399"/>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831" name="Unabated Pressure to Control Healthcare Costs"/>
            <p:cNvSpPr txBox="1"/>
            <p:nvPr/>
          </p:nvSpPr>
          <p:spPr>
            <a:xfrm>
              <a:off x="280126" y="147704"/>
              <a:ext cx="1352576" cy="153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b="1">
                  <a:solidFill>
                    <a:srgbClr val="FFFFFF"/>
                  </a:solidFill>
                  <a:latin typeface="Palatino Linotype"/>
                  <a:ea typeface="Palatino Linotype"/>
                  <a:cs typeface="Palatino Linotype"/>
                  <a:sym typeface="Palatino Linotype"/>
                </a:defRPr>
              </a:pPr>
              <a:endParaRPr/>
            </a:p>
            <a:p>
              <a:pPr algn="ctr">
                <a:defRPr sz="1600" b="1">
                  <a:solidFill>
                    <a:srgbClr val="FFFFFF"/>
                  </a:solidFill>
                  <a:latin typeface="Palatino Linotype"/>
                  <a:ea typeface="Palatino Linotype"/>
                  <a:cs typeface="Palatino Linotype"/>
                  <a:sym typeface="Palatino Linotype"/>
                </a:defRPr>
              </a:pPr>
              <a:r>
                <a:t>Unabated Pressure to Control Healthcare Costs</a:t>
              </a:r>
            </a:p>
          </p:txBody>
        </p:sp>
      </p:grpSp>
      <p:grpSp>
        <p:nvGrpSpPr>
          <p:cNvPr id="835" name="Oval 6"/>
          <p:cNvGrpSpPr/>
          <p:nvPr/>
        </p:nvGrpSpPr>
        <p:grpSpPr>
          <a:xfrm>
            <a:off x="6596226" y="1101728"/>
            <a:ext cx="1969633" cy="1839223"/>
            <a:chOff x="0" y="0"/>
            <a:chExt cx="1969632" cy="1839222"/>
          </a:xfrm>
        </p:grpSpPr>
        <p:sp>
          <p:nvSpPr>
            <p:cNvPr id="833" name="Oval"/>
            <p:cNvSpPr/>
            <p:nvPr/>
          </p:nvSpPr>
          <p:spPr>
            <a:xfrm>
              <a:off x="-1" y="-1"/>
              <a:ext cx="1969634" cy="1839224"/>
            </a:xfrm>
            <a:prstGeom prst="ellipse">
              <a:avLst/>
            </a:prstGeom>
            <a:solidFill>
              <a:srgbClr val="009BC5"/>
            </a:solidFill>
            <a:ln w="9525" cap="flat">
              <a:solidFill>
                <a:srgbClr val="E0E0E0"/>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834" name="Sociological Shifts"/>
            <p:cNvSpPr txBox="1"/>
            <p:nvPr/>
          </p:nvSpPr>
          <p:spPr>
            <a:xfrm>
              <a:off x="288445" y="511940"/>
              <a:ext cx="1392741" cy="815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b="1">
                  <a:solidFill>
                    <a:srgbClr val="FFFFFF"/>
                  </a:solidFill>
                  <a:latin typeface="Palatino Linotype"/>
                  <a:ea typeface="Palatino Linotype"/>
                  <a:cs typeface="Palatino Linotype"/>
                  <a:sym typeface="Palatino Linotype"/>
                </a:defRPr>
              </a:pPr>
              <a:endParaRPr/>
            </a:p>
            <a:p>
              <a:pPr algn="ctr">
                <a:defRPr sz="1600" b="1">
                  <a:solidFill>
                    <a:srgbClr val="FFFFFF"/>
                  </a:solidFill>
                  <a:latin typeface="Palatino Linotype"/>
                  <a:ea typeface="Palatino Linotype"/>
                  <a:cs typeface="Palatino Linotype"/>
                  <a:sym typeface="Palatino Linotype"/>
                </a:defRPr>
              </a:pPr>
              <a:r>
                <a:t>Sociological Shifts</a:t>
              </a:r>
            </a:p>
          </p:txBody>
        </p:sp>
      </p:grpSp>
      <p:grpSp>
        <p:nvGrpSpPr>
          <p:cNvPr id="838" name="Oval 7"/>
          <p:cNvGrpSpPr/>
          <p:nvPr/>
        </p:nvGrpSpPr>
        <p:grpSpPr>
          <a:xfrm>
            <a:off x="3555133" y="1101728"/>
            <a:ext cx="1912954" cy="1834650"/>
            <a:chOff x="0" y="0"/>
            <a:chExt cx="1912953" cy="1834648"/>
          </a:xfrm>
        </p:grpSpPr>
        <p:sp>
          <p:nvSpPr>
            <p:cNvPr id="836" name="Oval"/>
            <p:cNvSpPr/>
            <p:nvPr/>
          </p:nvSpPr>
          <p:spPr>
            <a:xfrm>
              <a:off x="0" y="-1"/>
              <a:ext cx="1912954" cy="1834650"/>
            </a:xfrm>
            <a:prstGeom prst="ellipse">
              <a:avLst/>
            </a:prstGeom>
            <a:solidFill>
              <a:srgbClr val="006A87"/>
            </a:solidFill>
            <a:ln w="9525" cap="flat">
              <a:solidFill>
                <a:srgbClr val="60ACFF"/>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837" name="Data and Technology Platform Advances"/>
            <p:cNvSpPr txBox="1"/>
            <p:nvPr/>
          </p:nvSpPr>
          <p:spPr>
            <a:xfrm>
              <a:off x="280145" y="389004"/>
              <a:ext cx="1352663" cy="1056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latin typeface="Palatino Linotype"/>
                  <a:ea typeface="Palatino Linotype"/>
                  <a:cs typeface="Palatino Linotype"/>
                  <a:sym typeface="Palatino Linotype"/>
                </a:defRPr>
              </a:lvl1pPr>
            </a:lstStyle>
            <a:p>
              <a:r>
                <a:t>Data and Technology Platform Advances</a:t>
              </a:r>
            </a:p>
          </p:txBody>
        </p:sp>
      </p:grpSp>
      <p:grpSp>
        <p:nvGrpSpPr>
          <p:cNvPr id="841" name="Group 12"/>
          <p:cNvGrpSpPr/>
          <p:nvPr/>
        </p:nvGrpSpPr>
        <p:grpSpPr>
          <a:xfrm>
            <a:off x="7391399" y="1294261"/>
            <a:ext cx="445408" cy="371432"/>
            <a:chOff x="0" y="0"/>
            <a:chExt cx="445406" cy="371431"/>
          </a:xfrm>
        </p:grpSpPr>
        <p:pic>
          <p:nvPicPr>
            <p:cNvPr id="839" name="Picture 8" descr="Picture 8"/>
            <p:cNvPicPr>
              <a:picLocks noChangeAspect="1"/>
            </p:cNvPicPr>
            <p:nvPr/>
          </p:nvPicPr>
          <p:blipFill>
            <a:blip r:embed="rId2">
              <a:extLst/>
            </a:blip>
            <a:stretch>
              <a:fillRect/>
            </a:stretch>
          </p:blipFill>
          <p:spPr>
            <a:xfrm>
              <a:off x="-1" y="2098"/>
              <a:ext cx="322807" cy="369334"/>
            </a:xfrm>
            <a:prstGeom prst="rect">
              <a:avLst/>
            </a:prstGeom>
            <a:ln w="12700" cap="flat">
              <a:noFill/>
              <a:miter lim="400000"/>
            </a:ln>
            <a:effectLst/>
          </p:spPr>
        </p:pic>
        <p:pic>
          <p:nvPicPr>
            <p:cNvPr id="840" name="Picture 9" descr="Picture 9"/>
            <p:cNvPicPr>
              <a:picLocks noChangeAspect="1"/>
            </p:cNvPicPr>
            <p:nvPr/>
          </p:nvPicPr>
          <p:blipFill>
            <a:blip r:embed="rId3">
              <a:extLst/>
            </a:blip>
            <a:stretch>
              <a:fillRect/>
            </a:stretch>
          </p:blipFill>
          <p:spPr>
            <a:xfrm>
              <a:off x="262140" y="0"/>
              <a:ext cx="183267" cy="144476"/>
            </a:xfrm>
            <a:prstGeom prst="rect">
              <a:avLst/>
            </a:prstGeom>
            <a:ln w="12700" cap="flat">
              <a:noFill/>
              <a:miter lim="400000"/>
            </a:ln>
            <a:effectLst/>
          </p:spPr>
        </p:pic>
      </p:grpSp>
      <p:pic>
        <p:nvPicPr>
          <p:cNvPr id="842" name="Picture 13" descr="Picture 13"/>
          <p:cNvPicPr>
            <a:picLocks noChangeAspect="1"/>
          </p:cNvPicPr>
          <p:nvPr/>
        </p:nvPicPr>
        <p:blipFill>
          <a:blip r:embed="rId4">
            <a:extLst/>
          </a:blip>
          <a:stretch>
            <a:fillRect/>
          </a:stretch>
        </p:blipFill>
        <p:spPr>
          <a:xfrm>
            <a:off x="4337570" y="1173607"/>
            <a:ext cx="348078" cy="323793"/>
          </a:xfrm>
          <a:prstGeom prst="rect">
            <a:avLst/>
          </a:prstGeom>
          <a:ln w="12700">
            <a:miter lim="400000"/>
          </a:ln>
        </p:spPr>
      </p:pic>
      <p:grpSp>
        <p:nvGrpSpPr>
          <p:cNvPr id="845" name="Arrow: Down 14"/>
          <p:cNvGrpSpPr/>
          <p:nvPr/>
        </p:nvGrpSpPr>
        <p:grpSpPr>
          <a:xfrm>
            <a:off x="1358145" y="1132809"/>
            <a:ext cx="425388" cy="347169"/>
            <a:chOff x="0" y="0"/>
            <a:chExt cx="425387" cy="347168"/>
          </a:xfrm>
        </p:grpSpPr>
        <p:sp>
          <p:nvSpPr>
            <p:cNvPr id="843" name="Shape"/>
            <p:cNvSpPr/>
            <p:nvPr/>
          </p:nvSpPr>
          <p:spPr>
            <a:xfrm>
              <a:off x="0" y="27410"/>
              <a:ext cx="425388" cy="31975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D5E9FF"/>
            </a:solidFill>
            <a:ln w="9525" cap="flat">
              <a:solidFill>
                <a:srgbClr val="D5E9FF"/>
              </a:solidFill>
              <a:prstDash val="solid"/>
              <a:round/>
            </a:ln>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844" name="$"/>
            <p:cNvSpPr txBox="1"/>
            <p:nvPr/>
          </p:nvSpPr>
          <p:spPr>
            <a:xfrm>
              <a:off x="106346" y="0"/>
              <a:ext cx="212695" cy="2946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595959"/>
                  </a:solidFill>
                  <a:latin typeface="Palatino Linotype"/>
                  <a:ea typeface="Palatino Linotype"/>
                  <a:cs typeface="Palatino Linotype"/>
                  <a:sym typeface="Palatino Linotype"/>
                </a:defRPr>
              </a:lvl1pPr>
            </a:lstStyle>
            <a:p>
              <a:r>
                <a:t>$</a:t>
              </a:r>
            </a:p>
          </p:txBody>
        </p:sp>
      </p:grpSp>
      <p:sp>
        <p:nvSpPr>
          <p:cNvPr id="846" name="TextBox 15"/>
          <p:cNvSpPr txBox="1"/>
          <p:nvPr/>
        </p:nvSpPr>
        <p:spPr>
          <a:xfrm>
            <a:off x="457200" y="3042012"/>
            <a:ext cx="2196483" cy="199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spcBef>
                <a:spcPts val="600"/>
              </a:spcBef>
              <a:buSzPct val="100000"/>
              <a:buFont typeface="Arial"/>
              <a:buChar char="•"/>
              <a:defRPr sz="1400" b="1">
                <a:latin typeface="Palatino Linotype"/>
                <a:ea typeface="Palatino Linotype"/>
                <a:cs typeface="Palatino Linotype"/>
                <a:sym typeface="Palatino Linotype"/>
              </a:defRPr>
            </a:pPr>
            <a:r>
              <a:t>Mounting regulatory uncertainty </a:t>
            </a:r>
            <a:r>
              <a:rPr b="0"/>
              <a:t>- new legislations to curb healthcare costs </a:t>
            </a:r>
          </a:p>
          <a:p>
            <a:pPr marL="285750" indent="-285750">
              <a:spcBef>
                <a:spcPts val="600"/>
              </a:spcBef>
              <a:buSzPct val="100000"/>
              <a:buFont typeface="Arial"/>
              <a:buChar char="•"/>
              <a:defRPr sz="1400">
                <a:latin typeface="Palatino Linotype"/>
                <a:ea typeface="Palatino Linotype"/>
                <a:cs typeface="Palatino Linotype"/>
                <a:sym typeface="Palatino Linotype"/>
              </a:defRPr>
            </a:pPr>
            <a:r>
              <a:t>High costs a </a:t>
            </a:r>
            <a:r>
              <a:rPr b="1"/>
              <a:t>competitive disadvantage </a:t>
            </a:r>
            <a:r>
              <a:t>for </a:t>
            </a:r>
            <a:r>
              <a:rPr b="1"/>
              <a:t>employers</a:t>
            </a:r>
            <a:r>
              <a:t> in a global economy</a:t>
            </a:r>
          </a:p>
        </p:txBody>
      </p:sp>
      <p:sp>
        <p:nvSpPr>
          <p:cNvPr id="847" name="TextBox 16"/>
          <p:cNvSpPr txBox="1"/>
          <p:nvPr/>
        </p:nvSpPr>
        <p:spPr>
          <a:xfrm>
            <a:off x="6096000" y="2956752"/>
            <a:ext cx="2590800" cy="306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spcBef>
                <a:spcPts val="600"/>
              </a:spcBef>
              <a:buSzPct val="100000"/>
              <a:buFont typeface="Arial"/>
              <a:buChar char="•"/>
              <a:defRPr sz="1400" b="1">
                <a:latin typeface="Palatino Linotype"/>
                <a:ea typeface="Palatino Linotype"/>
                <a:cs typeface="Palatino Linotype"/>
                <a:sym typeface="Palatino Linotype"/>
              </a:defRPr>
            </a:pPr>
            <a:r>
              <a:t>‘Time poverty’ </a:t>
            </a:r>
            <a:r>
              <a:rPr b="0"/>
              <a:t>prompts consumer demands for access and convenience </a:t>
            </a:r>
          </a:p>
          <a:p>
            <a:pPr marL="285750" indent="-285750">
              <a:spcBef>
                <a:spcPts val="600"/>
              </a:spcBef>
              <a:buSzPct val="100000"/>
              <a:buFont typeface="Arial"/>
              <a:buChar char="•"/>
              <a:defRPr sz="1400" b="1">
                <a:latin typeface="Palatino Linotype"/>
                <a:ea typeface="Palatino Linotype"/>
                <a:cs typeface="Palatino Linotype"/>
                <a:sym typeface="Palatino Linotype"/>
              </a:defRPr>
            </a:pPr>
            <a:r>
              <a:t>Friction-less</a:t>
            </a:r>
            <a:r>
              <a:rPr b="0"/>
              <a:t> consumer services increase drive expectations for curated, seamless services</a:t>
            </a:r>
          </a:p>
          <a:p>
            <a:pPr marL="285750" indent="-285750">
              <a:spcBef>
                <a:spcPts val="600"/>
              </a:spcBef>
              <a:buSzPct val="100000"/>
              <a:buFont typeface="Arial"/>
              <a:buChar char="•"/>
              <a:defRPr sz="1400" b="1">
                <a:latin typeface="Palatino Linotype"/>
                <a:ea typeface="Palatino Linotype"/>
                <a:cs typeface="Palatino Linotype"/>
                <a:sym typeface="Palatino Linotype"/>
              </a:defRPr>
            </a:pPr>
            <a:r>
              <a:t>Hyper-personalization</a:t>
            </a:r>
            <a:r>
              <a:rPr b="0"/>
              <a:t> of health data and consumption of goods and services</a:t>
            </a:r>
          </a:p>
          <a:p>
            <a:pPr marL="285750" indent="-285750">
              <a:spcBef>
                <a:spcPts val="600"/>
              </a:spcBef>
              <a:buSzPct val="100000"/>
              <a:buFont typeface="Arial"/>
              <a:buChar char="•"/>
              <a:defRPr sz="1400">
                <a:latin typeface="Palatino Linotype"/>
                <a:ea typeface="Palatino Linotype"/>
                <a:cs typeface="Palatino Linotype"/>
                <a:sym typeface="Palatino Linotype"/>
              </a:defRPr>
            </a:pPr>
            <a:r>
              <a:t>Sources of </a:t>
            </a:r>
            <a:r>
              <a:rPr b="1"/>
              <a:t>advice and trust shift to crowd </a:t>
            </a:r>
            <a:r>
              <a:t>from authority </a:t>
            </a:r>
          </a:p>
        </p:txBody>
      </p:sp>
      <p:sp>
        <p:nvSpPr>
          <p:cNvPr id="848" name="TextBox 17"/>
          <p:cNvSpPr txBox="1"/>
          <p:nvPr/>
        </p:nvSpPr>
        <p:spPr>
          <a:xfrm>
            <a:off x="3216207" y="3022631"/>
            <a:ext cx="2590801" cy="252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spcBef>
                <a:spcPts val="600"/>
              </a:spcBef>
              <a:buSzPct val="100000"/>
              <a:buFont typeface="Arial"/>
              <a:buChar char="•"/>
              <a:defRPr sz="1400">
                <a:latin typeface="Palatino Linotype"/>
                <a:ea typeface="Palatino Linotype"/>
                <a:cs typeface="Palatino Linotype"/>
                <a:sym typeface="Palatino Linotype"/>
              </a:defRPr>
            </a:pPr>
            <a:r>
              <a:t>Big data , AI-driven analytics to </a:t>
            </a:r>
            <a:r>
              <a:rPr b="1"/>
              <a:t>predict patient risk</a:t>
            </a:r>
          </a:p>
          <a:p>
            <a:pPr marL="285750" indent="-285750">
              <a:spcBef>
                <a:spcPts val="600"/>
              </a:spcBef>
              <a:buSzPct val="100000"/>
              <a:buFont typeface="Arial"/>
              <a:buChar char="•"/>
              <a:defRPr sz="1400">
                <a:latin typeface="Palatino Linotype"/>
                <a:ea typeface="Palatino Linotype"/>
                <a:cs typeface="Palatino Linotype"/>
                <a:sym typeface="Palatino Linotype"/>
              </a:defRPr>
            </a:pPr>
            <a:r>
              <a:t>Cloud-based, open </a:t>
            </a:r>
            <a:r>
              <a:rPr b="1"/>
              <a:t>platforms</a:t>
            </a:r>
            <a:r>
              <a:rPr b="1">
                <a:solidFill>
                  <a:srgbClr val="E0E0E0"/>
                </a:solidFill>
              </a:rPr>
              <a:t> </a:t>
            </a:r>
            <a:r>
              <a:t>enable scale, portability, and collaboration among people, data, and transactions</a:t>
            </a:r>
          </a:p>
          <a:p>
            <a:pPr marL="285750" indent="-285750">
              <a:spcBef>
                <a:spcPts val="600"/>
              </a:spcBef>
              <a:buSzPct val="100000"/>
              <a:buFont typeface="Arial"/>
              <a:buChar char="•"/>
              <a:defRPr sz="1400" b="1">
                <a:latin typeface="Palatino Linotype"/>
                <a:ea typeface="Palatino Linotype"/>
                <a:cs typeface="Palatino Linotype"/>
                <a:sym typeface="Palatino Linotype"/>
              </a:defRPr>
            </a:pPr>
            <a:r>
              <a:t>Embedded seamless connectivity </a:t>
            </a:r>
            <a:r>
              <a:rPr b="0"/>
              <a:t>(“Internet of Things”) to ‘smart’ devices and the environment</a:t>
            </a:r>
          </a:p>
        </p:txBody>
      </p:sp>
      <p:sp>
        <p:nvSpPr>
          <p:cNvPr id="849" name="TextBox 18"/>
          <p:cNvSpPr txBox="1"/>
          <p:nvPr/>
        </p:nvSpPr>
        <p:spPr>
          <a:xfrm>
            <a:off x="457199" y="6329141"/>
            <a:ext cx="4909279"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a:latin typeface="Palatino Linotype"/>
                <a:ea typeface="Palatino Linotype"/>
                <a:cs typeface="Palatino Linotype"/>
                <a:sym typeface="Palatino Linotype"/>
              </a:defRPr>
            </a:lvl1pPr>
          </a:lstStyle>
          <a:p>
            <a:r>
              <a:t>Adapted from “Industry Interrupted Report”, Oliver Wyman Jan 2018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We are going to Atlanta"/>
          <p:cNvSpPr txBox="1">
            <a:spLocks noGrp="1"/>
          </p:cNvSpPr>
          <p:nvPr>
            <p:ph type="title"/>
          </p:nvPr>
        </p:nvSpPr>
        <p:spPr>
          <a:prstGeom prst="rect">
            <a:avLst/>
          </a:prstGeom>
        </p:spPr>
        <p:txBody>
          <a:bodyPr/>
          <a:lstStyle/>
          <a:p>
            <a:r>
              <a:t>We are going to Atlanta</a:t>
            </a:r>
          </a:p>
        </p:txBody>
      </p:sp>
      <p:pic>
        <p:nvPicPr>
          <p:cNvPr id="622" name="patriots1.jpg" descr="patriots1.jpg"/>
          <p:cNvPicPr>
            <a:picLocks noChangeAspect="1"/>
          </p:cNvPicPr>
          <p:nvPr/>
        </p:nvPicPr>
        <p:blipFill>
          <a:blip r:embed="rId2">
            <a:extLst/>
          </a:blip>
          <a:stretch>
            <a:fillRect/>
          </a:stretch>
        </p:blipFill>
        <p:spPr>
          <a:xfrm>
            <a:off x="740370" y="1562982"/>
            <a:ext cx="7663277" cy="429143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852" name="Picture 9" descr="Picture 9"/>
          <p:cNvPicPr>
            <a:picLocks noChangeAspect="1"/>
          </p:cNvPicPr>
          <p:nvPr/>
        </p:nvPicPr>
        <p:blipFill>
          <a:blip r:embed="rId2">
            <a:extLst/>
          </a:blip>
          <a:srcRect l="3026" r="70940" b="13531"/>
          <a:stretch>
            <a:fillRect/>
          </a:stretch>
        </p:blipFill>
        <p:spPr>
          <a:xfrm>
            <a:off x="8521262" y="104888"/>
            <a:ext cx="474683" cy="407719"/>
          </a:xfrm>
          <a:prstGeom prst="rect">
            <a:avLst/>
          </a:prstGeom>
          <a:ln w="12700">
            <a:miter lim="400000"/>
          </a:ln>
        </p:spPr>
      </p:pic>
      <p:sp>
        <p:nvSpPr>
          <p:cNvPr id="853" name="Title 2"/>
          <p:cNvSpPr txBox="1">
            <a:spLocks noGrp="1"/>
          </p:cNvSpPr>
          <p:nvPr>
            <p:ph type="title"/>
          </p:nvPr>
        </p:nvSpPr>
        <p:spPr>
          <a:xfrm>
            <a:off x="232611" y="118545"/>
            <a:ext cx="7978445" cy="863579"/>
          </a:xfrm>
          <a:prstGeom prst="rect">
            <a:avLst/>
          </a:prstGeom>
        </p:spPr>
        <p:txBody>
          <a:bodyPr/>
          <a:lstStyle>
            <a:lvl1pPr>
              <a:defRPr sz="2200"/>
            </a:lvl1pPr>
          </a:lstStyle>
          <a:p>
            <a:r>
              <a:t>Significant Medicare growth expected, heightening CMS’ focus on containing costs</a:t>
            </a:r>
          </a:p>
        </p:txBody>
      </p:sp>
      <p:grpSp>
        <p:nvGrpSpPr>
          <p:cNvPr id="856" name="TextBox 6"/>
          <p:cNvGrpSpPr/>
          <p:nvPr/>
        </p:nvGrpSpPr>
        <p:grpSpPr>
          <a:xfrm>
            <a:off x="431768" y="4553360"/>
            <a:ext cx="8513279" cy="1657557"/>
            <a:chOff x="0" y="0"/>
            <a:chExt cx="8513278" cy="1657555"/>
          </a:xfrm>
        </p:grpSpPr>
        <p:sp>
          <p:nvSpPr>
            <p:cNvPr id="854" name="Rectangle"/>
            <p:cNvSpPr/>
            <p:nvPr/>
          </p:nvSpPr>
          <p:spPr>
            <a:xfrm>
              <a:off x="0" y="0"/>
              <a:ext cx="8513279" cy="1657556"/>
            </a:xfrm>
            <a:prstGeom prst="rect">
              <a:avLst/>
            </a:prstGeom>
            <a:solidFill>
              <a:srgbClr val="F2F2F2"/>
            </a:solidFill>
            <a:ln w="12700" cap="flat">
              <a:noFill/>
              <a:miter lim="400000"/>
            </a:ln>
            <a:effectLst/>
          </p:spPr>
          <p:txBody>
            <a:bodyPr wrap="square" lIns="45719" tIns="45719" rIns="45719" bIns="45719" numCol="1" anchor="t">
              <a:noAutofit/>
            </a:bodyPr>
            <a:lstStyle/>
            <a:p>
              <a:pPr algn="ctr">
                <a:defRPr>
                  <a:latin typeface="Palatino Linotype"/>
                  <a:ea typeface="Palatino Linotype"/>
                  <a:cs typeface="Palatino Linotype"/>
                  <a:sym typeface="Palatino Linotype"/>
                </a:defRPr>
              </a:pPr>
              <a:endParaRPr/>
            </a:p>
          </p:txBody>
        </p:sp>
        <p:sp>
          <p:nvSpPr>
            <p:cNvPr id="855" name="“There is no turning back to an unsustainable system that pays for procedures rather than value... The only option is to charge forward. For HHS to take bolder action, and for providers and payers to join with us”…"/>
            <p:cNvSpPr txBox="1"/>
            <p:nvPr/>
          </p:nvSpPr>
          <p:spPr>
            <a:xfrm>
              <a:off x="0" y="0"/>
              <a:ext cx="8513279" cy="1513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i="1">
                  <a:latin typeface="Palatino Linotype"/>
                  <a:ea typeface="Palatino Linotype"/>
                  <a:cs typeface="Palatino Linotype"/>
                  <a:sym typeface="Palatino Linotype"/>
                </a:defRPr>
              </a:pPr>
              <a:r>
                <a:t>“There is </a:t>
              </a:r>
              <a:r>
                <a:rPr b="1">
                  <a:solidFill>
                    <a:srgbClr val="00495D"/>
                  </a:solidFill>
                </a:rPr>
                <a:t>no turning back to an unsustainable system </a:t>
              </a:r>
              <a:r>
                <a:t>that pays for procedures rather than value... The only option is to charge forward. For </a:t>
              </a:r>
              <a:r>
                <a:rPr b="1">
                  <a:solidFill>
                    <a:srgbClr val="00495D"/>
                  </a:solidFill>
                </a:rPr>
                <a:t>HHS to take bolder action</a:t>
              </a:r>
              <a:r>
                <a:t>, and for </a:t>
              </a:r>
              <a:r>
                <a:rPr b="1">
                  <a:solidFill>
                    <a:srgbClr val="00495D"/>
                  </a:solidFill>
                </a:rPr>
                <a:t>providers and payers to join with us</a:t>
              </a:r>
              <a:r>
                <a:t>” </a:t>
              </a:r>
            </a:p>
            <a:p>
              <a:pPr algn="ctr">
                <a:defRPr i="1">
                  <a:latin typeface="Palatino Linotype"/>
                  <a:ea typeface="Palatino Linotype"/>
                  <a:cs typeface="Palatino Linotype"/>
                  <a:sym typeface="Palatino Linotype"/>
                </a:defRPr>
              </a:pPr>
              <a:br/>
              <a:r>
                <a:rPr sz="1700" i="0"/>
                <a:t>– Alex Azar,  Secretary of Health and Human Services </a:t>
              </a:r>
            </a:p>
          </p:txBody>
        </p:sp>
      </p:grpSp>
      <p:pic>
        <p:nvPicPr>
          <p:cNvPr id="857" name="Picture 3" descr="Picture 3"/>
          <p:cNvPicPr>
            <a:picLocks noChangeAspect="1"/>
          </p:cNvPicPr>
          <p:nvPr/>
        </p:nvPicPr>
        <p:blipFill>
          <a:blip r:embed="rId3">
            <a:extLst/>
          </a:blip>
          <a:srcRect t="4698" b="19344"/>
          <a:stretch>
            <a:fillRect/>
          </a:stretch>
        </p:blipFill>
        <p:spPr>
          <a:xfrm>
            <a:off x="1906243" y="2394111"/>
            <a:ext cx="707370" cy="537292"/>
          </a:xfrm>
          <a:prstGeom prst="rect">
            <a:avLst/>
          </a:prstGeom>
          <a:ln w="12700">
            <a:miter lim="400000"/>
          </a:ln>
        </p:spPr>
      </p:pic>
      <p:pic>
        <p:nvPicPr>
          <p:cNvPr id="858" name="Picture 4" descr="Picture 4"/>
          <p:cNvPicPr>
            <a:picLocks noChangeAspect="1"/>
          </p:cNvPicPr>
          <p:nvPr/>
        </p:nvPicPr>
        <p:blipFill>
          <a:blip r:embed="rId4">
            <a:extLst/>
          </a:blip>
          <a:srcRect l="7333" t="19310" r="7813" b="32600"/>
          <a:stretch>
            <a:fillRect/>
          </a:stretch>
        </p:blipFill>
        <p:spPr>
          <a:xfrm>
            <a:off x="2860839" y="2395384"/>
            <a:ext cx="945765" cy="536019"/>
          </a:xfrm>
          <a:prstGeom prst="rect">
            <a:avLst/>
          </a:prstGeom>
          <a:ln w="12700">
            <a:miter lim="400000"/>
          </a:ln>
        </p:spPr>
      </p:pic>
      <p:sp>
        <p:nvSpPr>
          <p:cNvPr id="859" name="Rectangle 8"/>
          <p:cNvSpPr/>
          <p:nvPr/>
        </p:nvSpPr>
        <p:spPr>
          <a:xfrm>
            <a:off x="5300912" y="1145214"/>
            <a:ext cx="3529019" cy="365761"/>
          </a:xfrm>
          <a:prstGeom prst="rect">
            <a:avLst/>
          </a:prstGeom>
          <a:solidFill>
            <a:srgbClr val="D5E9FF"/>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860" name="TextBox 22"/>
          <p:cNvSpPr txBox="1"/>
          <p:nvPr/>
        </p:nvSpPr>
        <p:spPr>
          <a:xfrm>
            <a:off x="1742952" y="2081521"/>
            <a:ext cx="914401"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600" b="1">
                <a:latin typeface="Palatino Linotype"/>
                <a:ea typeface="Palatino Linotype"/>
                <a:cs typeface="Palatino Linotype"/>
                <a:sym typeface="Palatino Linotype"/>
              </a:defRPr>
            </a:lvl1pPr>
          </a:lstStyle>
          <a:p>
            <a:r>
              <a:t>2010</a:t>
            </a:r>
          </a:p>
        </p:txBody>
      </p:sp>
      <p:sp>
        <p:nvSpPr>
          <p:cNvPr id="861" name="TextBox 24"/>
          <p:cNvSpPr txBox="1"/>
          <p:nvPr/>
        </p:nvSpPr>
        <p:spPr>
          <a:xfrm>
            <a:off x="2876522" y="2081521"/>
            <a:ext cx="914401"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600" b="1">
                <a:latin typeface="Palatino Linotype"/>
                <a:ea typeface="Palatino Linotype"/>
                <a:cs typeface="Palatino Linotype"/>
                <a:sym typeface="Palatino Linotype"/>
              </a:defRPr>
            </a:lvl1pPr>
          </a:lstStyle>
          <a:p>
            <a:r>
              <a:t>2030</a:t>
            </a:r>
          </a:p>
        </p:txBody>
      </p:sp>
      <p:sp>
        <p:nvSpPr>
          <p:cNvPr id="862" name="TextBox 25"/>
          <p:cNvSpPr txBox="1"/>
          <p:nvPr/>
        </p:nvSpPr>
        <p:spPr>
          <a:xfrm>
            <a:off x="312243" y="1169021"/>
            <a:ext cx="4259757"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spcBef>
                <a:spcPts val="500"/>
              </a:spcBef>
              <a:defRPr b="1">
                <a:solidFill>
                  <a:srgbClr val="004F65"/>
                </a:solidFill>
                <a:latin typeface="Palatino Linotype"/>
                <a:ea typeface="Palatino Linotype"/>
                <a:cs typeface="Palatino Linotype"/>
                <a:sym typeface="Palatino Linotype"/>
              </a:defRPr>
            </a:pPr>
            <a:r>
              <a:t>Impetus: </a:t>
            </a:r>
            <a:r>
              <a:rPr b="0"/>
              <a:t>Medicare growth expected to exacerbate existing deficits</a:t>
            </a:r>
          </a:p>
        </p:txBody>
      </p:sp>
      <p:sp>
        <p:nvSpPr>
          <p:cNvPr id="863" name="TextBox 26"/>
          <p:cNvSpPr txBox="1"/>
          <p:nvPr/>
        </p:nvSpPr>
        <p:spPr>
          <a:xfrm>
            <a:off x="449279" y="2931402"/>
            <a:ext cx="1124699"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500"/>
              </a:spcBef>
              <a:defRPr sz="1400">
                <a:latin typeface="Palatino Linotype"/>
                <a:ea typeface="Palatino Linotype"/>
                <a:cs typeface="Palatino Linotype"/>
                <a:sym typeface="Palatino Linotype"/>
              </a:defRPr>
            </a:lvl1pPr>
          </a:lstStyle>
          <a:p>
            <a:r>
              <a:t>Est. Medicare Beneficiaries </a:t>
            </a:r>
          </a:p>
        </p:txBody>
      </p:sp>
      <p:sp>
        <p:nvSpPr>
          <p:cNvPr id="864" name="TextBox 27"/>
          <p:cNvSpPr txBox="1"/>
          <p:nvPr/>
        </p:nvSpPr>
        <p:spPr>
          <a:xfrm>
            <a:off x="1813186" y="3083205"/>
            <a:ext cx="9144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400" b="1">
                <a:latin typeface="Palatino Linotype"/>
                <a:ea typeface="Palatino Linotype"/>
                <a:cs typeface="Palatino Linotype"/>
                <a:sym typeface="Palatino Linotype"/>
              </a:defRPr>
            </a:lvl1pPr>
          </a:lstStyle>
          <a:p>
            <a:r>
              <a:t>48M</a:t>
            </a:r>
          </a:p>
        </p:txBody>
      </p:sp>
      <p:sp>
        <p:nvSpPr>
          <p:cNvPr id="865" name="TextBox 21"/>
          <p:cNvSpPr txBox="1"/>
          <p:nvPr/>
        </p:nvSpPr>
        <p:spPr>
          <a:xfrm>
            <a:off x="5353079" y="1206827"/>
            <a:ext cx="3642865" cy="2222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spcBef>
                <a:spcPts val="600"/>
              </a:spcBef>
              <a:defRPr b="1">
                <a:solidFill>
                  <a:srgbClr val="004F65"/>
                </a:solidFill>
                <a:latin typeface="Palatino Linotype"/>
                <a:ea typeface="Palatino Linotype"/>
                <a:cs typeface="Palatino Linotype"/>
                <a:sym typeface="Palatino Linotype"/>
              </a:defRPr>
            </a:pPr>
            <a:r>
              <a:t>HHS Priorities</a:t>
            </a:r>
          </a:p>
          <a:p>
            <a:pPr marL="285750" indent="-285750">
              <a:lnSpc>
                <a:spcPct val="150000"/>
              </a:lnSpc>
              <a:spcBef>
                <a:spcPts val="300"/>
              </a:spcBef>
              <a:buSzPct val="100000"/>
              <a:buFont typeface="Arial"/>
              <a:buChar char="•"/>
              <a:defRPr sz="1700">
                <a:solidFill>
                  <a:srgbClr val="004F65"/>
                </a:solidFill>
                <a:latin typeface="Palatino Linotype"/>
                <a:ea typeface="Palatino Linotype"/>
                <a:cs typeface="Palatino Linotype"/>
                <a:sym typeface="Palatino Linotype"/>
              </a:defRPr>
            </a:pPr>
            <a:r>
              <a:t>Moving to Value-Based Care</a:t>
            </a:r>
          </a:p>
          <a:p>
            <a:pPr marL="285750" indent="-285750">
              <a:lnSpc>
                <a:spcPct val="150000"/>
              </a:lnSpc>
              <a:spcBef>
                <a:spcPts val="300"/>
              </a:spcBef>
              <a:buSzPct val="100000"/>
              <a:buFont typeface="Arial"/>
              <a:buChar char="•"/>
              <a:defRPr sz="1700">
                <a:solidFill>
                  <a:srgbClr val="004F65"/>
                </a:solidFill>
                <a:latin typeface="Palatino Linotype"/>
                <a:ea typeface="Palatino Linotype"/>
                <a:cs typeface="Palatino Linotype"/>
                <a:sym typeface="Palatino Linotype"/>
              </a:defRPr>
            </a:pPr>
            <a:r>
              <a:t>Lowering Drug Prices</a:t>
            </a:r>
          </a:p>
          <a:p>
            <a:pPr marL="285750" indent="-285750">
              <a:lnSpc>
                <a:spcPct val="150000"/>
              </a:lnSpc>
              <a:spcBef>
                <a:spcPts val="300"/>
              </a:spcBef>
              <a:buSzPct val="100000"/>
              <a:buFont typeface="Arial"/>
              <a:buChar char="•"/>
              <a:defRPr sz="1700">
                <a:solidFill>
                  <a:srgbClr val="004F65"/>
                </a:solidFill>
                <a:latin typeface="Palatino Linotype"/>
                <a:ea typeface="Palatino Linotype"/>
                <a:cs typeface="Palatino Linotype"/>
                <a:sym typeface="Palatino Linotype"/>
              </a:defRPr>
            </a:pPr>
            <a:r>
              <a:t>Affordability &amp; Transparency</a:t>
            </a:r>
          </a:p>
          <a:p>
            <a:pPr marL="285750" indent="-285750">
              <a:lnSpc>
                <a:spcPct val="150000"/>
              </a:lnSpc>
              <a:spcBef>
                <a:spcPts val="300"/>
              </a:spcBef>
              <a:buSzPct val="100000"/>
              <a:buFont typeface="Arial"/>
              <a:buChar char="•"/>
              <a:defRPr sz="1700">
                <a:solidFill>
                  <a:srgbClr val="004F65"/>
                </a:solidFill>
                <a:latin typeface="Palatino Linotype"/>
                <a:ea typeface="Palatino Linotype"/>
                <a:cs typeface="Palatino Linotype"/>
                <a:sym typeface="Palatino Linotype"/>
              </a:defRPr>
            </a:pPr>
            <a:r>
              <a:t>Opioid Treatment, Regulation, &amp; Enforcement</a:t>
            </a:r>
          </a:p>
        </p:txBody>
      </p:sp>
      <p:sp>
        <p:nvSpPr>
          <p:cNvPr id="866" name="TextBox 28"/>
          <p:cNvSpPr txBox="1"/>
          <p:nvPr/>
        </p:nvSpPr>
        <p:spPr>
          <a:xfrm>
            <a:off x="2876920" y="3068784"/>
            <a:ext cx="9144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400" b="1">
                <a:latin typeface="Palatino Linotype"/>
                <a:ea typeface="Palatino Linotype"/>
                <a:cs typeface="Palatino Linotype"/>
                <a:sym typeface="Palatino Linotype"/>
              </a:defRPr>
            </a:lvl1pPr>
          </a:lstStyle>
          <a:p>
            <a:r>
              <a:t>81M</a:t>
            </a:r>
          </a:p>
        </p:txBody>
      </p:sp>
      <p:sp>
        <p:nvSpPr>
          <p:cNvPr id="867" name="TextBox 39"/>
          <p:cNvSpPr txBox="1"/>
          <p:nvPr/>
        </p:nvSpPr>
        <p:spPr>
          <a:xfrm>
            <a:off x="1813186" y="3604028"/>
            <a:ext cx="9144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400" b="1">
                <a:solidFill>
                  <a:srgbClr val="FF0000"/>
                </a:solidFill>
                <a:latin typeface="Palatino Linotype"/>
                <a:ea typeface="Palatino Linotype"/>
                <a:cs typeface="Palatino Linotype"/>
                <a:sym typeface="Palatino Linotype"/>
              </a:defRPr>
            </a:lvl1pPr>
          </a:lstStyle>
          <a:p>
            <a:r>
              <a:t>-14%</a:t>
            </a:r>
          </a:p>
        </p:txBody>
      </p:sp>
      <p:sp>
        <p:nvSpPr>
          <p:cNvPr id="868" name="TextBox 46"/>
          <p:cNvSpPr txBox="1"/>
          <p:nvPr/>
        </p:nvSpPr>
        <p:spPr>
          <a:xfrm>
            <a:off x="2876920" y="3622137"/>
            <a:ext cx="9144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400" b="1">
                <a:solidFill>
                  <a:srgbClr val="FF0000"/>
                </a:solidFill>
                <a:latin typeface="Palatino Linotype"/>
                <a:ea typeface="Palatino Linotype"/>
                <a:cs typeface="Palatino Linotype"/>
                <a:sym typeface="Palatino Linotype"/>
              </a:defRPr>
            </a:lvl1pPr>
          </a:lstStyle>
          <a:p>
            <a:r>
              <a:t>-41%</a:t>
            </a:r>
          </a:p>
        </p:txBody>
      </p:sp>
      <p:sp>
        <p:nvSpPr>
          <p:cNvPr id="869" name="TextBox 50"/>
          <p:cNvSpPr txBox="1"/>
          <p:nvPr/>
        </p:nvSpPr>
        <p:spPr>
          <a:xfrm>
            <a:off x="448047" y="3563789"/>
            <a:ext cx="1381419" cy="685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400">
                <a:latin typeface="Palatino Linotype"/>
                <a:ea typeface="Palatino Linotype"/>
                <a:cs typeface="Palatino Linotype"/>
                <a:sym typeface="Palatino Linotype"/>
              </a:defRPr>
            </a:lvl1pPr>
          </a:lstStyle>
          <a:p>
            <a:r>
              <a:t>Funding Deficit as a % of Federal Tax Revenue </a:t>
            </a:r>
          </a:p>
        </p:txBody>
      </p:sp>
      <p:sp>
        <p:nvSpPr>
          <p:cNvPr id="870" name="Straight Connector 51"/>
          <p:cNvSpPr/>
          <p:nvPr/>
        </p:nvSpPr>
        <p:spPr>
          <a:xfrm>
            <a:off x="431767" y="3430270"/>
            <a:ext cx="3341644" cy="1"/>
          </a:xfrm>
          <a:prstGeom prst="line">
            <a:avLst/>
          </a:prstGeom>
          <a:ln>
            <a:solidFill>
              <a:srgbClr val="6E6E6E"/>
            </a:solidFill>
          </a:ln>
        </p:spPr>
        <p:txBody>
          <a:bodyPr lIns="45719" rIns="45719"/>
          <a:lstStyle/>
          <a:p>
            <a:endParaRPr/>
          </a:p>
        </p:txBody>
      </p:sp>
      <p:grpSp>
        <p:nvGrpSpPr>
          <p:cNvPr id="873" name="Speech Bubble: Rectangle 11"/>
          <p:cNvGrpSpPr/>
          <p:nvPr/>
        </p:nvGrpSpPr>
        <p:grpSpPr>
          <a:xfrm>
            <a:off x="3587053" y="3170970"/>
            <a:ext cx="1605106" cy="904240"/>
            <a:chOff x="0" y="0"/>
            <a:chExt cx="1605105" cy="904239"/>
          </a:xfrm>
        </p:grpSpPr>
        <p:sp>
          <p:nvSpPr>
            <p:cNvPr id="871" name="Shape"/>
            <p:cNvSpPr/>
            <p:nvPr/>
          </p:nvSpPr>
          <p:spPr>
            <a:xfrm>
              <a:off x="0" y="0"/>
              <a:ext cx="1605106" cy="896531"/>
            </a:xfrm>
            <a:custGeom>
              <a:avLst/>
              <a:gdLst/>
              <a:ahLst/>
              <a:cxnLst>
                <a:cxn ang="0">
                  <a:pos x="wd2" y="hd2"/>
                </a:cxn>
                <a:cxn ang="5400000">
                  <a:pos x="wd2" y="hd2"/>
                </a:cxn>
                <a:cxn ang="10800000">
                  <a:pos x="wd2" y="hd2"/>
                </a:cxn>
                <a:cxn ang="16200000">
                  <a:pos x="wd2" y="hd2"/>
                </a:cxn>
              </a:cxnLst>
              <a:rect l="0" t="0" r="r" b="b"/>
              <a:pathLst>
                <a:path w="21600" h="21600" extrusionOk="0">
                  <a:moveTo>
                    <a:pt x="5309" y="0"/>
                  </a:moveTo>
                  <a:lnTo>
                    <a:pt x="21600" y="0"/>
                  </a:lnTo>
                  <a:lnTo>
                    <a:pt x="21600" y="21600"/>
                  </a:lnTo>
                  <a:lnTo>
                    <a:pt x="5309" y="21600"/>
                  </a:lnTo>
                  <a:lnTo>
                    <a:pt x="5309" y="9000"/>
                  </a:lnTo>
                  <a:lnTo>
                    <a:pt x="0" y="114"/>
                  </a:lnTo>
                  <a:lnTo>
                    <a:pt x="5309" y="3600"/>
                  </a:lnTo>
                  <a:close/>
                </a:path>
              </a:pathLst>
            </a:custGeom>
            <a:solidFill>
              <a:srgbClr val="D5E9FF"/>
            </a:solidFill>
            <a:ln w="12700" cap="flat">
              <a:noFill/>
              <a:miter lim="400000"/>
            </a:ln>
            <a:effectLst/>
          </p:spPr>
          <p:txBody>
            <a:bodyPr wrap="square" lIns="45719" tIns="45719" rIns="45719" bIns="45719" numCol="1" anchor="t">
              <a:noAutofit/>
            </a:bodyPr>
            <a:lstStyle/>
            <a:p>
              <a:pPr algn="ctr" defTabSz="1463675">
                <a:defRPr>
                  <a:latin typeface="Palatino Linotype"/>
                  <a:ea typeface="Palatino Linotype"/>
                  <a:cs typeface="Palatino Linotype"/>
                  <a:sym typeface="Palatino Linotype"/>
                </a:defRPr>
              </a:pPr>
              <a:endParaRPr/>
            </a:p>
          </p:txBody>
        </p:sp>
        <p:sp>
          <p:nvSpPr>
            <p:cNvPr id="872" name="Average ~4,800 new beneficiaries per day"/>
            <p:cNvSpPr txBox="1"/>
            <p:nvPr/>
          </p:nvSpPr>
          <p:spPr>
            <a:xfrm>
              <a:off x="394491" y="0"/>
              <a:ext cx="1210615" cy="904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defTabSz="1463675">
                <a:defRPr sz="1300" b="1">
                  <a:latin typeface="Palatino Linotype"/>
                  <a:ea typeface="Palatino Linotype"/>
                  <a:cs typeface="Palatino Linotype"/>
                  <a:sym typeface="Palatino Linotype"/>
                </a:defRPr>
              </a:lvl1pPr>
            </a:lstStyle>
            <a:p>
              <a:r>
                <a:t>Average ~4,800 new beneficiaries per day</a:t>
              </a:r>
            </a:p>
          </p:txBody>
        </p:sp>
      </p:grpSp>
      <p:sp>
        <p:nvSpPr>
          <p:cNvPr id="874" name="TextBox 7"/>
          <p:cNvSpPr txBox="1"/>
          <p:nvPr/>
        </p:nvSpPr>
        <p:spPr>
          <a:xfrm>
            <a:off x="448047" y="6335207"/>
            <a:ext cx="7820298"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latin typeface="Palatino Linotype"/>
                <a:ea typeface="Palatino Linotype"/>
                <a:cs typeface="Palatino Linotype"/>
                <a:sym typeface="Palatino Linotype"/>
              </a:defRPr>
            </a:lvl1pPr>
          </a:lstStyle>
          <a:p>
            <a:r>
              <a:t>Sources: Presentation to Chief Strategy Officer Forum, Health Academy Advisors Oct 2018, “Chasing Healthcare’s Holy Grails, ” JP Morgan Oct 2018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877" name="Title 2"/>
          <p:cNvSpPr txBox="1">
            <a:spLocks noGrp="1"/>
          </p:cNvSpPr>
          <p:nvPr>
            <p:ph type="title"/>
          </p:nvPr>
        </p:nvSpPr>
        <p:spPr>
          <a:xfrm>
            <a:off x="202234" y="285037"/>
            <a:ext cx="8177139" cy="518057"/>
          </a:xfrm>
          <a:prstGeom prst="rect">
            <a:avLst/>
          </a:prstGeom>
        </p:spPr>
        <p:txBody>
          <a:bodyPr/>
          <a:lstStyle>
            <a:lvl1pPr>
              <a:defRPr sz="2200"/>
            </a:lvl1pPr>
          </a:lstStyle>
          <a:p>
            <a:r>
              <a:t>CMS policies address a broad array of levers to contain cost</a:t>
            </a:r>
          </a:p>
        </p:txBody>
      </p:sp>
      <p:grpSp>
        <p:nvGrpSpPr>
          <p:cNvPr id="880" name="TextBox 20"/>
          <p:cNvGrpSpPr/>
          <p:nvPr/>
        </p:nvGrpSpPr>
        <p:grpSpPr>
          <a:xfrm>
            <a:off x="6856328" y="2022240"/>
            <a:ext cx="2148841" cy="3108692"/>
            <a:chOff x="0" y="0"/>
            <a:chExt cx="2148839" cy="3108691"/>
          </a:xfrm>
        </p:grpSpPr>
        <p:sp>
          <p:nvSpPr>
            <p:cNvPr id="878" name="Rectangle"/>
            <p:cNvSpPr/>
            <p:nvPr/>
          </p:nvSpPr>
          <p:spPr>
            <a:xfrm>
              <a:off x="0" y="-1"/>
              <a:ext cx="2148840" cy="3108693"/>
            </a:xfrm>
            <a:prstGeom prst="rect">
              <a:avLst/>
            </a:prstGeom>
            <a:solidFill>
              <a:srgbClr val="FFFFFF"/>
            </a:solidFill>
            <a:ln w="9525" cap="flat">
              <a:solidFill>
                <a:srgbClr val="D9D9D9"/>
              </a:solidFill>
              <a:prstDash val="solid"/>
              <a:round/>
            </a:ln>
            <a:effectLst/>
          </p:spPr>
          <p:txBody>
            <a:bodyPr wrap="square" lIns="45719" tIns="45719" rIns="45719" bIns="45719" numCol="1" anchor="t">
              <a:noAutofit/>
            </a:bodyPr>
            <a:lstStyle/>
            <a:p>
              <a:pPr algn="ctr">
                <a:spcBef>
                  <a:spcPts val="600"/>
                </a:spcBef>
                <a:defRPr sz="1400" b="1">
                  <a:latin typeface="Palatino Linotype"/>
                  <a:ea typeface="Palatino Linotype"/>
                  <a:cs typeface="Palatino Linotype"/>
                  <a:sym typeface="Palatino Linotype"/>
                </a:defRPr>
              </a:pPr>
              <a:endParaRPr/>
            </a:p>
          </p:txBody>
        </p:sp>
        <p:sp>
          <p:nvSpPr>
            <p:cNvPr id="879" name="International Pricing Index…"/>
            <p:cNvSpPr txBox="1"/>
            <p:nvPr/>
          </p:nvSpPr>
          <p:spPr>
            <a:xfrm>
              <a:off x="0" y="-1"/>
              <a:ext cx="2148840" cy="2148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71450" indent="-171450">
                <a:spcBef>
                  <a:spcPts val="600"/>
                </a:spcBef>
                <a:buSzPct val="100000"/>
                <a:buFont typeface="Arial"/>
                <a:buChar char="•"/>
                <a:defRPr sz="1400" b="1">
                  <a:latin typeface="Palatino Linotype"/>
                  <a:ea typeface="Palatino Linotype"/>
                  <a:cs typeface="Palatino Linotype"/>
                  <a:sym typeface="Palatino Linotype"/>
                </a:defRPr>
              </a:pPr>
              <a:r>
                <a:t>International Pricing Index</a:t>
              </a:r>
            </a:p>
            <a:p>
              <a:pPr marL="171450" indent="-171450">
                <a:spcBef>
                  <a:spcPts val="600"/>
                </a:spcBef>
                <a:buSzPct val="100000"/>
                <a:buFont typeface="Arial"/>
                <a:buChar char="•"/>
                <a:defRPr sz="1400" b="1">
                  <a:latin typeface="Palatino Linotype"/>
                  <a:ea typeface="Palatino Linotype"/>
                  <a:cs typeface="Palatino Linotype"/>
                  <a:sym typeface="Palatino Linotype"/>
                </a:defRPr>
              </a:pPr>
              <a:r>
                <a:t>Reduce 340B drug payments </a:t>
              </a:r>
              <a:r>
                <a:rPr b="0"/>
                <a:t>(average selling price -22.5%)</a:t>
              </a:r>
            </a:p>
            <a:p>
              <a:pPr marL="171450" indent="-171450">
                <a:spcBef>
                  <a:spcPts val="600"/>
                </a:spcBef>
                <a:buSzPct val="100000"/>
                <a:buFont typeface="Arial"/>
                <a:buChar char="•"/>
                <a:defRPr sz="1400">
                  <a:latin typeface="Palatino Linotype"/>
                  <a:ea typeface="Palatino Linotype"/>
                  <a:cs typeface="Palatino Linotype"/>
                  <a:sym typeface="Palatino Linotype"/>
                </a:defRPr>
              </a:pPr>
              <a:r>
                <a:t>Reduced payment for </a:t>
              </a:r>
              <a:r>
                <a:rPr b="1"/>
                <a:t>new-to-market drugs</a:t>
              </a:r>
            </a:p>
          </p:txBody>
        </p:sp>
      </p:grpSp>
      <p:grpSp>
        <p:nvGrpSpPr>
          <p:cNvPr id="883" name="TextBox 21"/>
          <p:cNvGrpSpPr/>
          <p:nvPr/>
        </p:nvGrpSpPr>
        <p:grpSpPr>
          <a:xfrm>
            <a:off x="2358819" y="2022240"/>
            <a:ext cx="2148841" cy="3108961"/>
            <a:chOff x="0" y="0"/>
            <a:chExt cx="2148839" cy="3108960"/>
          </a:xfrm>
        </p:grpSpPr>
        <p:sp>
          <p:nvSpPr>
            <p:cNvPr id="881" name="Rectangle"/>
            <p:cNvSpPr/>
            <p:nvPr/>
          </p:nvSpPr>
          <p:spPr>
            <a:xfrm>
              <a:off x="0" y="-1"/>
              <a:ext cx="2148840" cy="3108962"/>
            </a:xfrm>
            <a:prstGeom prst="rect">
              <a:avLst/>
            </a:prstGeom>
            <a:solidFill>
              <a:srgbClr val="FFFFFF"/>
            </a:solidFill>
            <a:ln w="9525" cap="flat">
              <a:solidFill>
                <a:srgbClr val="D9D9D9"/>
              </a:solidFill>
              <a:prstDash val="solid"/>
              <a:round/>
            </a:ln>
            <a:effectLst/>
          </p:spPr>
          <p:txBody>
            <a:bodyPr wrap="square" lIns="45719" tIns="45719" rIns="45719" bIns="45719" numCol="1" anchor="t">
              <a:noAutofit/>
            </a:bodyPr>
            <a:lstStyle/>
            <a:p>
              <a:pPr>
                <a:spcBef>
                  <a:spcPts val="600"/>
                </a:spcBef>
                <a:defRPr>
                  <a:latin typeface="Palatino Linotype"/>
                  <a:ea typeface="Palatino Linotype"/>
                  <a:cs typeface="Palatino Linotype"/>
                  <a:sym typeface="Palatino Linotype"/>
                </a:defRPr>
              </a:pPr>
              <a:endParaRPr/>
            </a:p>
          </p:txBody>
        </p:sp>
        <p:sp>
          <p:nvSpPr>
            <p:cNvPr id="882" name="Expansion of site neutral policy…"/>
            <p:cNvSpPr txBox="1"/>
            <p:nvPr/>
          </p:nvSpPr>
          <p:spPr>
            <a:xfrm>
              <a:off x="0" y="-1"/>
              <a:ext cx="2148840" cy="2758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71450" indent="-171450">
                <a:spcBef>
                  <a:spcPts val="600"/>
                </a:spcBef>
                <a:buSzPct val="100000"/>
                <a:buFont typeface="Arial"/>
                <a:buChar char="•"/>
                <a:defRPr sz="1400" b="1">
                  <a:latin typeface="Palatino Linotype"/>
                  <a:ea typeface="Palatino Linotype"/>
                  <a:cs typeface="Palatino Linotype"/>
                  <a:sym typeface="Palatino Linotype"/>
                </a:defRPr>
              </a:pPr>
              <a:r>
                <a:t>Expansion of site neutral policy</a:t>
              </a:r>
            </a:p>
            <a:p>
              <a:pPr marL="457200" lvl="1" indent="-171450">
                <a:spcBef>
                  <a:spcPts val="600"/>
                </a:spcBef>
                <a:buSzPct val="100000"/>
                <a:buFont typeface="Arial"/>
                <a:buChar char="•"/>
                <a:defRPr sz="1400">
                  <a:latin typeface="Palatino Linotype"/>
                  <a:ea typeface="Palatino Linotype"/>
                  <a:cs typeface="Palatino Linotype"/>
                  <a:sym typeface="Palatino Linotype"/>
                </a:defRPr>
              </a:pPr>
              <a:r>
                <a:t>Over 2 years, </a:t>
              </a:r>
              <a:r>
                <a:rPr b="1"/>
                <a:t>E&amp;M payments </a:t>
              </a:r>
              <a:r>
                <a:t>at grandfathered provider based departments and MD offices will be the same</a:t>
              </a:r>
            </a:p>
            <a:p>
              <a:pPr marL="171450" indent="-171450">
                <a:spcBef>
                  <a:spcPts val="600"/>
                </a:spcBef>
                <a:buSzPct val="100000"/>
                <a:buFont typeface="Arial"/>
                <a:buChar char="•"/>
                <a:defRPr sz="1400">
                  <a:latin typeface="Palatino Linotype"/>
                  <a:ea typeface="Palatino Linotype"/>
                  <a:cs typeface="Palatino Linotype"/>
                  <a:sym typeface="Palatino Linotype"/>
                </a:defRPr>
              </a:pPr>
              <a:r>
                <a:t>CMS removing services off IP only list </a:t>
              </a:r>
            </a:p>
          </p:txBody>
        </p:sp>
      </p:grpSp>
      <p:grpSp>
        <p:nvGrpSpPr>
          <p:cNvPr id="886" name="TextBox 22"/>
          <p:cNvGrpSpPr/>
          <p:nvPr/>
        </p:nvGrpSpPr>
        <p:grpSpPr>
          <a:xfrm>
            <a:off x="4608100" y="2022239"/>
            <a:ext cx="2148841" cy="3108692"/>
            <a:chOff x="0" y="0"/>
            <a:chExt cx="2148839" cy="3108691"/>
          </a:xfrm>
        </p:grpSpPr>
        <p:sp>
          <p:nvSpPr>
            <p:cNvPr id="884" name="Rectangle"/>
            <p:cNvSpPr/>
            <p:nvPr/>
          </p:nvSpPr>
          <p:spPr>
            <a:xfrm>
              <a:off x="0" y="-1"/>
              <a:ext cx="2148840" cy="3108693"/>
            </a:xfrm>
            <a:prstGeom prst="rect">
              <a:avLst/>
            </a:prstGeom>
            <a:solidFill>
              <a:srgbClr val="FFFFFF"/>
            </a:solidFill>
            <a:ln w="9525" cap="flat">
              <a:solidFill>
                <a:srgbClr val="D9D9D9"/>
              </a:solidFill>
              <a:prstDash val="solid"/>
              <a:round/>
            </a:ln>
            <a:effectLst/>
          </p:spPr>
          <p:txBody>
            <a:bodyPr wrap="square" lIns="45719" tIns="45719" rIns="45719" bIns="45719" numCol="1" anchor="t">
              <a:noAutofit/>
            </a:bodyPr>
            <a:lstStyle/>
            <a:p>
              <a:pPr algn="ctr">
                <a:spcBef>
                  <a:spcPts val="600"/>
                </a:spcBef>
                <a:defRPr sz="1600" b="1">
                  <a:latin typeface="Palatino Linotype"/>
                  <a:ea typeface="Palatino Linotype"/>
                  <a:cs typeface="Palatino Linotype"/>
                  <a:sym typeface="Palatino Linotype"/>
                </a:defRPr>
              </a:pPr>
              <a:endParaRPr/>
            </a:p>
          </p:txBody>
        </p:sp>
        <p:sp>
          <p:nvSpPr>
            <p:cNvPr id="885" name="MACRA and incentivizing APMs…"/>
            <p:cNvSpPr txBox="1"/>
            <p:nvPr/>
          </p:nvSpPr>
          <p:spPr>
            <a:xfrm>
              <a:off x="0" y="-1"/>
              <a:ext cx="2148840" cy="2225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71450" indent="-171450">
                <a:spcBef>
                  <a:spcPts val="600"/>
                </a:spcBef>
                <a:buSzPct val="100000"/>
                <a:buFont typeface="Arial"/>
                <a:buChar char="•"/>
                <a:defRPr sz="1400" b="1">
                  <a:latin typeface="Palatino Linotype"/>
                  <a:ea typeface="Palatino Linotype"/>
                  <a:cs typeface="Palatino Linotype"/>
                  <a:sym typeface="Palatino Linotype"/>
                </a:defRPr>
              </a:pPr>
              <a:r>
                <a:t>MACRA </a:t>
              </a:r>
              <a:r>
                <a:rPr b="0"/>
                <a:t>and incentivizing </a:t>
              </a:r>
              <a:r>
                <a:t>APMs  </a:t>
              </a:r>
            </a:p>
            <a:p>
              <a:pPr marL="171450" indent="-171450">
                <a:spcBef>
                  <a:spcPts val="600"/>
                </a:spcBef>
                <a:buSzPct val="100000"/>
                <a:buFont typeface="Arial"/>
                <a:buChar char="•"/>
                <a:defRPr sz="1400">
                  <a:latin typeface="Palatino Linotype"/>
                  <a:ea typeface="Palatino Linotype"/>
                  <a:cs typeface="Palatino Linotype"/>
                  <a:sym typeface="Palatino Linotype"/>
                </a:defRPr>
              </a:pPr>
              <a:r>
                <a:t>Revisiting </a:t>
              </a:r>
              <a:r>
                <a:rPr b="1"/>
                <a:t>mandatory bundles</a:t>
              </a:r>
            </a:p>
            <a:p>
              <a:pPr marL="171450" indent="-171450">
                <a:spcBef>
                  <a:spcPts val="600"/>
                </a:spcBef>
                <a:buSzPct val="100000"/>
                <a:buFont typeface="Arial"/>
                <a:buChar char="•"/>
                <a:defRPr sz="1400">
                  <a:latin typeface="Palatino Linotype"/>
                  <a:ea typeface="Palatino Linotype"/>
                  <a:cs typeface="Palatino Linotype"/>
                  <a:sym typeface="Palatino Linotype"/>
                </a:defRPr>
              </a:pPr>
              <a:r>
                <a:t>Bipartisan support of </a:t>
              </a:r>
              <a:r>
                <a:rPr b="1"/>
                <a:t>Medicare Advantage</a:t>
              </a:r>
            </a:p>
            <a:p>
              <a:pPr marL="171450" indent="-171450">
                <a:spcBef>
                  <a:spcPts val="600"/>
                </a:spcBef>
                <a:buSzPct val="100000"/>
                <a:buFont typeface="Arial"/>
                <a:buChar char="•"/>
                <a:defRPr sz="800">
                  <a:latin typeface="Palatino Linotype"/>
                  <a:ea typeface="Palatino Linotype"/>
                  <a:cs typeface="Palatino Linotype"/>
                  <a:sym typeface="Palatino Linotype"/>
                </a:defRPr>
              </a:pPr>
              <a:endParaRPr b="1"/>
            </a:p>
            <a:p>
              <a:pPr marL="171450" indent="-171450">
                <a:spcBef>
                  <a:spcPts val="600"/>
                </a:spcBef>
                <a:buSzPct val="100000"/>
                <a:buFont typeface="Arial"/>
                <a:buChar char="•"/>
                <a:defRPr sz="800" b="1">
                  <a:latin typeface="Palatino Linotype"/>
                  <a:ea typeface="Palatino Linotype"/>
                  <a:cs typeface="Palatino Linotype"/>
                  <a:sym typeface="Palatino Linotype"/>
                </a:defRPr>
              </a:pPr>
              <a:endParaRPr b="1"/>
            </a:p>
          </p:txBody>
        </p:sp>
      </p:grpSp>
      <p:grpSp>
        <p:nvGrpSpPr>
          <p:cNvPr id="889" name="TextBox 23"/>
          <p:cNvGrpSpPr/>
          <p:nvPr/>
        </p:nvGrpSpPr>
        <p:grpSpPr>
          <a:xfrm>
            <a:off x="109539" y="2023339"/>
            <a:ext cx="2148840" cy="3558541"/>
            <a:chOff x="0" y="0"/>
            <a:chExt cx="2148839" cy="3558540"/>
          </a:xfrm>
        </p:grpSpPr>
        <p:sp>
          <p:nvSpPr>
            <p:cNvPr id="887" name="Rectangle"/>
            <p:cNvSpPr/>
            <p:nvPr/>
          </p:nvSpPr>
          <p:spPr>
            <a:xfrm>
              <a:off x="0" y="0"/>
              <a:ext cx="2148840" cy="3108961"/>
            </a:xfrm>
            <a:prstGeom prst="rect">
              <a:avLst/>
            </a:prstGeom>
            <a:solidFill>
              <a:srgbClr val="FFFFFF"/>
            </a:solidFill>
            <a:ln w="9525" cap="flat">
              <a:solidFill>
                <a:srgbClr val="D9D9D9"/>
              </a:solidFill>
              <a:prstDash val="solid"/>
              <a:round/>
            </a:ln>
            <a:effectLst/>
          </p:spPr>
          <p:txBody>
            <a:bodyPr wrap="square" lIns="45719" tIns="45719" rIns="45719" bIns="45719" numCol="1" anchor="t">
              <a:noAutofit/>
            </a:bodyPr>
            <a:lstStyle/>
            <a:p>
              <a:pPr algn="ctr">
                <a:spcBef>
                  <a:spcPts val="300"/>
                </a:spcBef>
                <a:defRPr sz="1600" b="1">
                  <a:latin typeface="Palatino Linotype"/>
                  <a:ea typeface="Palatino Linotype"/>
                  <a:cs typeface="Palatino Linotype"/>
                  <a:sym typeface="Palatino Linotype"/>
                </a:defRPr>
              </a:pPr>
              <a:endParaRPr/>
            </a:p>
          </p:txBody>
        </p:sp>
        <p:sp>
          <p:nvSpPr>
            <p:cNvPr id="888" name="E&amp;M payment compression…"/>
            <p:cNvSpPr txBox="1"/>
            <p:nvPr/>
          </p:nvSpPr>
          <p:spPr>
            <a:xfrm>
              <a:off x="0" y="0"/>
              <a:ext cx="2148840" cy="35585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71450" indent="-171450">
                <a:spcBef>
                  <a:spcPts val="300"/>
                </a:spcBef>
                <a:buSzPct val="100000"/>
                <a:buFont typeface="Arial"/>
                <a:buChar char="•"/>
                <a:defRPr sz="1400" b="1">
                  <a:latin typeface="Palatino Linotype"/>
                  <a:ea typeface="Palatino Linotype"/>
                  <a:cs typeface="Palatino Linotype"/>
                  <a:sym typeface="Palatino Linotype"/>
                </a:defRPr>
              </a:pPr>
              <a:r>
                <a:t>E&amp;M payment compression </a:t>
              </a:r>
            </a:p>
            <a:p>
              <a:pPr marL="463550" lvl="1" indent="-171450">
                <a:spcBef>
                  <a:spcPts val="300"/>
                </a:spcBef>
                <a:buSzPct val="100000"/>
                <a:buFont typeface="Arial"/>
                <a:buChar char="•"/>
                <a:defRPr sz="1400">
                  <a:latin typeface="Palatino Linotype"/>
                  <a:ea typeface="Palatino Linotype"/>
                  <a:cs typeface="Palatino Linotype"/>
                  <a:sym typeface="Palatino Linotype"/>
                </a:defRPr>
              </a:pPr>
              <a:r>
                <a:t>E&amp;M codes from 5 to 3 levels</a:t>
              </a:r>
            </a:p>
            <a:p>
              <a:pPr marL="463550" lvl="1" indent="-171450">
                <a:spcBef>
                  <a:spcPts val="300"/>
                </a:spcBef>
                <a:buSzPct val="100000"/>
                <a:buFont typeface="Arial"/>
                <a:buChar char="•"/>
                <a:defRPr sz="1400">
                  <a:latin typeface="Palatino Linotype"/>
                  <a:ea typeface="Palatino Linotype"/>
                  <a:cs typeface="Palatino Linotype"/>
                  <a:sym typeface="Palatino Linotype"/>
                </a:defRPr>
              </a:pPr>
              <a:r>
                <a:t>Effective 2021</a:t>
              </a:r>
            </a:p>
            <a:p>
              <a:pPr marL="171450" indent="-171450">
                <a:spcBef>
                  <a:spcPts val="300"/>
                </a:spcBef>
                <a:buSzPct val="100000"/>
                <a:buFont typeface="Arial"/>
                <a:buChar char="•"/>
                <a:defRPr sz="1400">
                  <a:latin typeface="Palatino Linotype"/>
                  <a:ea typeface="Palatino Linotype"/>
                  <a:cs typeface="Palatino Linotype"/>
                  <a:sym typeface="Palatino Linotype"/>
                </a:defRPr>
              </a:pPr>
              <a:r>
                <a:t>Expanded coverage of </a:t>
              </a:r>
              <a:r>
                <a:rPr b="1"/>
                <a:t>telehealth </a:t>
              </a:r>
              <a:r>
                <a:t>services and loosening of billing restrictions</a:t>
              </a:r>
            </a:p>
            <a:p>
              <a:pPr marL="463550" lvl="1" indent="-171450">
                <a:spcBef>
                  <a:spcPts val="300"/>
                </a:spcBef>
                <a:buSzPct val="100000"/>
                <a:buFont typeface="Arial"/>
                <a:buChar char="•"/>
                <a:defRPr sz="1400">
                  <a:latin typeface="Palatino Linotype"/>
                  <a:ea typeface="Palatino Linotype"/>
                  <a:cs typeface="Palatino Linotype"/>
                  <a:sym typeface="Palatino Linotype"/>
                </a:defRPr>
              </a:pPr>
              <a:r>
                <a:t>Virtual check-ins</a:t>
              </a:r>
            </a:p>
            <a:p>
              <a:pPr marL="463550" lvl="1" indent="-171450">
                <a:spcBef>
                  <a:spcPts val="300"/>
                </a:spcBef>
                <a:buSzPct val="100000"/>
                <a:buFont typeface="Arial"/>
                <a:buChar char="•"/>
                <a:defRPr sz="1400">
                  <a:latin typeface="Palatino Linotype"/>
                  <a:ea typeface="Palatino Linotype"/>
                  <a:cs typeface="Palatino Linotype"/>
                  <a:sym typeface="Palatino Linotype"/>
                </a:defRPr>
              </a:pPr>
              <a:r>
                <a:t>Remote evaluation</a:t>
              </a:r>
            </a:p>
            <a:p>
              <a:pPr marL="463550" lvl="1" indent="-171450">
                <a:spcBef>
                  <a:spcPts val="300"/>
                </a:spcBef>
                <a:buSzPct val="100000"/>
                <a:buFont typeface="Arial"/>
                <a:buChar char="•"/>
                <a:defRPr sz="1400">
                  <a:latin typeface="Palatino Linotype"/>
                  <a:ea typeface="Palatino Linotype"/>
                  <a:cs typeface="Palatino Linotype"/>
                  <a:sym typeface="Palatino Linotype"/>
                </a:defRPr>
              </a:pPr>
              <a:r>
                <a:t>Etc</a:t>
              </a:r>
              <a:r>
                <a:rPr b="1"/>
                <a:t>.</a:t>
              </a:r>
            </a:p>
            <a:p>
              <a:pPr marL="171450" indent="-171450">
                <a:spcBef>
                  <a:spcPts val="300"/>
                </a:spcBef>
                <a:buSzPct val="100000"/>
                <a:buFont typeface="Arial"/>
                <a:buChar char="•"/>
                <a:defRPr sz="800">
                  <a:latin typeface="Palatino Linotype"/>
                  <a:ea typeface="Palatino Linotype"/>
                  <a:cs typeface="Palatino Linotype"/>
                  <a:sym typeface="Palatino Linotype"/>
                </a:defRPr>
              </a:pPr>
              <a:endParaRPr b="1"/>
            </a:p>
            <a:p>
              <a:pPr marL="171450" indent="-171450">
                <a:spcBef>
                  <a:spcPts val="300"/>
                </a:spcBef>
                <a:buSzPct val="100000"/>
                <a:buFont typeface="Arial"/>
                <a:buChar char="•"/>
                <a:defRPr sz="800" b="1">
                  <a:latin typeface="Palatino Linotype"/>
                  <a:ea typeface="Palatino Linotype"/>
                  <a:cs typeface="Palatino Linotype"/>
                  <a:sym typeface="Palatino Linotype"/>
                </a:defRPr>
              </a:pPr>
              <a:endParaRPr b="1"/>
            </a:p>
          </p:txBody>
        </p:sp>
      </p:grpSp>
      <p:grpSp>
        <p:nvGrpSpPr>
          <p:cNvPr id="892" name="TextBox 24"/>
          <p:cNvGrpSpPr/>
          <p:nvPr/>
        </p:nvGrpSpPr>
        <p:grpSpPr>
          <a:xfrm>
            <a:off x="109539" y="5762213"/>
            <a:ext cx="8895630" cy="1920240"/>
            <a:chOff x="0" y="0"/>
            <a:chExt cx="8895629" cy="1920239"/>
          </a:xfrm>
        </p:grpSpPr>
        <p:sp>
          <p:nvSpPr>
            <p:cNvPr id="890" name="Rectangle"/>
            <p:cNvSpPr/>
            <p:nvPr/>
          </p:nvSpPr>
          <p:spPr>
            <a:xfrm>
              <a:off x="0" y="0"/>
              <a:ext cx="8895630" cy="522202"/>
            </a:xfrm>
            <a:prstGeom prst="rect">
              <a:avLst/>
            </a:prstGeom>
            <a:solidFill>
              <a:srgbClr val="FFFFFF"/>
            </a:solidFill>
            <a:ln w="9525" cap="flat">
              <a:solidFill>
                <a:srgbClr val="D9D9D9"/>
              </a:solidFill>
              <a:prstDash val="solid"/>
              <a:round/>
            </a:ln>
            <a:effectLst/>
          </p:spPr>
          <p:txBody>
            <a:bodyPr wrap="square" lIns="45719" tIns="45719" rIns="45719" bIns="45719" numCol="1" anchor="t">
              <a:noAutofit/>
            </a:bodyPr>
            <a:lstStyle/>
            <a:p>
              <a:pPr algn="ctr">
                <a:defRPr sz="1400" b="1">
                  <a:latin typeface="Palatino Linotype"/>
                  <a:ea typeface="Palatino Linotype"/>
                  <a:cs typeface="Palatino Linotype"/>
                  <a:sym typeface="Palatino Linotype"/>
                </a:defRPr>
              </a:pPr>
              <a:endParaRPr/>
            </a:p>
          </p:txBody>
        </p:sp>
        <p:sp>
          <p:nvSpPr>
            <p:cNvPr id="891" name="To increase price transparency, CMS requiring hospitals to post standard charges online beginning 1/1/2019"/>
            <p:cNvSpPr txBox="1"/>
            <p:nvPr/>
          </p:nvSpPr>
          <p:spPr>
            <a:xfrm>
              <a:off x="0" y="0"/>
              <a:ext cx="8895630" cy="1920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171450" indent="-171450">
                <a:buSzPct val="100000"/>
                <a:buFont typeface="Arial"/>
                <a:buChar char="•"/>
                <a:defRPr sz="1400">
                  <a:latin typeface="Palatino Linotype"/>
                  <a:ea typeface="Palatino Linotype"/>
                  <a:cs typeface="Palatino Linotype"/>
                  <a:sym typeface="Palatino Linotype"/>
                </a:defRPr>
              </a:pPr>
              <a:r>
                <a:t>To increase </a:t>
              </a:r>
              <a:r>
                <a:rPr b="1"/>
                <a:t>price transparency, </a:t>
              </a:r>
              <a:r>
                <a:t>CMS requiring hospitals to post standard charges online </a:t>
              </a:r>
              <a:r>
                <a:rPr b="1" i="1"/>
                <a:t>beginning</a:t>
              </a:r>
              <a:r>
                <a:rPr i="1"/>
                <a:t> </a:t>
              </a:r>
              <a:r>
                <a:rPr b="1" i="1"/>
                <a:t>1/1/2019</a:t>
              </a:r>
            </a:p>
            <a:p>
              <a:pPr>
                <a:defRPr sz="1400" b="1">
                  <a:latin typeface="Palatino Linotype"/>
                  <a:ea typeface="Palatino Linotype"/>
                  <a:cs typeface="Palatino Linotype"/>
                  <a:sym typeface="Palatino Linotype"/>
                </a:defRPr>
              </a:pPr>
              <a:r>
                <a:t> </a:t>
              </a:r>
            </a:p>
            <a:p>
              <a:pPr marL="171450" indent="-171450">
                <a:buSzPct val="100000"/>
                <a:buFont typeface="Arial"/>
                <a:buChar char="•"/>
                <a:defRPr sz="1400" b="1">
                  <a:latin typeface="Palatino Linotype"/>
                  <a:ea typeface="Palatino Linotype"/>
                  <a:cs typeface="Palatino Linotype"/>
                  <a:sym typeface="Palatino Linotype"/>
                </a:defRPr>
              </a:pPr>
              <a:endParaRPr/>
            </a:p>
            <a:p>
              <a:pPr marL="628650" lvl="1" indent="-171450">
                <a:buSzPct val="100000"/>
                <a:buFont typeface="Arial"/>
                <a:buChar char="•"/>
                <a:defRPr sz="1400" b="1">
                  <a:latin typeface="Palatino Linotype"/>
                  <a:ea typeface="Palatino Linotype"/>
                  <a:cs typeface="Palatino Linotype"/>
                  <a:sym typeface="Palatino Linotype"/>
                </a:defRPr>
              </a:pPr>
              <a:endParaRPr/>
            </a:p>
            <a:p>
              <a:pPr marL="171450" indent="-171450">
                <a:buSzPct val="100000"/>
                <a:buFont typeface="Arial"/>
                <a:buChar char="•"/>
                <a:defRPr sz="1400" b="1">
                  <a:latin typeface="Palatino Linotype"/>
                  <a:ea typeface="Palatino Linotype"/>
                  <a:cs typeface="Palatino Linotype"/>
                  <a:sym typeface="Palatino Linotype"/>
                </a:defRPr>
              </a:pPr>
              <a:endParaRPr/>
            </a:p>
            <a:p>
              <a:pPr marL="171450" indent="-171450">
                <a:buSzPct val="100000"/>
                <a:buFont typeface="Arial"/>
                <a:buChar char="•"/>
                <a:defRPr sz="1400">
                  <a:latin typeface="Palatino Linotype"/>
                  <a:ea typeface="Palatino Linotype"/>
                  <a:cs typeface="Palatino Linotype"/>
                  <a:sym typeface="Palatino Linotype"/>
                </a:defRPr>
              </a:pPr>
              <a:endParaRPr/>
            </a:p>
            <a:p>
              <a:pPr marL="171450" indent="-171450">
                <a:buSzPct val="100000"/>
                <a:buFont typeface="Arial"/>
                <a:buChar char="•"/>
                <a:defRPr sz="1400" b="1">
                  <a:latin typeface="Palatino Linotype"/>
                  <a:ea typeface="Palatino Linotype"/>
                  <a:cs typeface="Palatino Linotype"/>
                  <a:sym typeface="Palatino Linotype"/>
                </a:defRPr>
              </a:pPr>
              <a:endParaRPr/>
            </a:p>
          </p:txBody>
        </p:sp>
      </p:grpSp>
      <p:grpSp>
        <p:nvGrpSpPr>
          <p:cNvPr id="895" name="TextBox 4"/>
          <p:cNvGrpSpPr/>
          <p:nvPr/>
        </p:nvGrpSpPr>
        <p:grpSpPr>
          <a:xfrm>
            <a:off x="109539" y="1382160"/>
            <a:ext cx="2148840" cy="640081"/>
            <a:chOff x="0" y="0"/>
            <a:chExt cx="2148839" cy="640080"/>
          </a:xfrm>
        </p:grpSpPr>
        <p:sp>
          <p:nvSpPr>
            <p:cNvPr id="893" name="Rectangle"/>
            <p:cNvSpPr/>
            <p:nvPr/>
          </p:nvSpPr>
          <p:spPr>
            <a:xfrm>
              <a:off x="0" y="-1"/>
              <a:ext cx="2148840" cy="640082"/>
            </a:xfrm>
            <a:prstGeom prst="rect">
              <a:avLst/>
            </a:prstGeom>
            <a:solidFill>
              <a:srgbClr val="006A87"/>
            </a:solidFill>
            <a:ln w="9525" cap="flat">
              <a:solidFill>
                <a:srgbClr val="D9D9D9"/>
              </a:solidFill>
              <a:prstDash val="solid"/>
              <a:round/>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894" name="Simplification / Regulatory Flexibility"/>
            <p:cNvSpPr txBox="1"/>
            <p:nvPr/>
          </p:nvSpPr>
          <p:spPr>
            <a:xfrm>
              <a:off x="0" y="33020"/>
              <a:ext cx="2148840" cy="574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latin typeface="Palatino Linotype"/>
                  <a:ea typeface="Palatino Linotype"/>
                  <a:cs typeface="Palatino Linotype"/>
                  <a:sym typeface="Palatino Linotype"/>
                </a:defRPr>
              </a:lvl1pPr>
            </a:lstStyle>
            <a:p>
              <a:r>
                <a:t>Simplification / Regulatory Flexibility</a:t>
              </a:r>
            </a:p>
          </p:txBody>
        </p:sp>
      </p:grpSp>
      <p:grpSp>
        <p:nvGrpSpPr>
          <p:cNvPr id="898" name="TextBox 14"/>
          <p:cNvGrpSpPr/>
          <p:nvPr/>
        </p:nvGrpSpPr>
        <p:grpSpPr>
          <a:xfrm>
            <a:off x="2358819" y="1382160"/>
            <a:ext cx="2148841" cy="640081"/>
            <a:chOff x="0" y="0"/>
            <a:chExt cx="2148839" cy="640080"/>
          </a:xfrm>
        </p:grpSpPr>
        <p:sp>
          <p:nvSpPr>
            <p:cNvPr id="896" name="Rectangle"/>
            <p:cNvSpPr/>
            <p:nvPr/>
          </p:nvSpPr>
          <p:spPr>
            <a:xfrm>
              <a:off x="0" y="-1"/>
              <a:ext cx="2148840" cy="640082"/>
            </a:xfrm>
            <a:prstGeom prst="rect">
              <a:avLst/>
            </a:prstGeom>
            <a:solidFill>
              <a:srgbClr val="006A87"/>
            </a:solidFill>
            <a:ln w="9525" cap="flat">
              <a:solidFill>
                <a:srgbClr val="D9D9D9"/>
              </a:solidFill>
              <a:prstDash val="solid"/>
              <a:round/>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897" name="Site of Care"/>
            <p:cNvSpPr txBox="1"/>
            <p:nvPr/>
          </p:nvSpPr>
          <p:spPr>
            <a:xfrm>
              <a:off x="0" y="153670"/>
              <a:ext cx="2148840"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latin typeface="Palatino Linotype"/>
                  <a:ea typeface="Palatino Linotype"/>
                  <a:cs typeface="Palatino Linotype"/>
                  <a:sym typeface="Palatino Linotype"/>
                </a:defRPr>
              </a:lvl1pPr>
            </a:lstStyle>
            <a:p>
              <a:r>
                <a:t>Site of Care</a:t>
              </a:r>
            </a:p>
          </p:txBody>
        </p:sp>
      </p:grpSp>
      <p:grpSp>
        <p:nvGrpSpPr>
          <p:cNvPr id="901" name="TextBox 15"/>
          <p:cNvGrpSpPr/>
          <p:nvPr/>
        </p:nvGrpSpPr>
        <p:grpSpPr>
          <a:xfrm>
            <a:off x="4608100" y="1382160"/>
            <a:ext cx="2148841" cy="640081"/>
            <a:chOff x="0" y="0"/>
            <a:chExt cx="2148839" cy="640080"/>
          </a:xfrm>
        </p:grpSpPr>
        <p:sp>
          <p:nvSpPr>
            <p:cNvPr id="899" name="Rectangle"/>
            <p:cNvSpPr/>
            <p:nvPr/>
          </p:nvSpPr>
          <p:spPr>
            <a:xfrm>
              <a:off x="0" y="-1"/>
              <a:ext cx="2148840" cy="640082"/>
            </a:xfrm>
            <a:prstGeom prst="rect">
              <a:avLst/>
            </a:prstGeom>
            <a:solidFill>
              <a:srgbClr val="006A87"/>
            </a:solidFill>
            <a:ln w="9525" cap="flat">
              <a:solidFill>
                <a:srgbClr val="D9D9D9"/>
              </a:solidFill>
              <a:prstDash val="solid"/>
              <a:round/>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900" name="Alternative Payment Models (APMs)"/>
            <p:cNvSpPr txBox="1"/>
            <p:nvPr/>
          </p:nvSpPr>
          <p:spPr>
            <a:xfrm>
              <a:off x="0" y="33020"/>
              <a:ext cx="2148840" cy="574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latin typeface="Palatino Linotype"/>
                  <a:ea typeface="Palatino Linotype"/>
                  <a:cs typeface="Palatino Linotype"/>
                  <a:sym typeface="Palatino Linotype"/>
                </a:defRPr>
              </a:lvl1pPr>
            </a:lstStyle>
            <a:p>
              <a:r>
                <a:t>Alternative Payment Models (APMs)</a:t>
              </a:r>
            </a:p>
          </p:txBody>
        </p:sp>
      </p:grpSp>
      <p:grpSp>
        <p:nvGrpSpPr>
          <p:cNvPr id="904" name="TextBox 16"/>
          <p:cNvGrpSpPr/>
          <p:nvPr/>
        </p:nvGrpSpPr>
        <p:grpSpPr>
          <a:xfrm>
            <a:off x="6856328" y="1382160"/>
            <a:ext cx="2148841" cy="640081"/>
            <a:chOff x="0" y="0"/>
            <a:chExt cx="2148839" cy="640080"/>
          </a:xfrm>
        </p:grpSpPr>
        <p:sp>
          <p:nvSpPr>
            <p:cNvPr id="902" name="Rectangle"/>
            <p:cNvSpPr/>
            <p:nvPr/>
          </p:nvSpPr>
          <p:spPr>
            <a:xfrm>
              <a:off x="0" y="-1"/>
              <a:ext cx="2148840" cy="640082"/>
            </a:xfrm>
            <a:prstGeom prst="rect">
              <a:avLst/>
            </a:prstGeom>
            <a:solidFill>
              <a:srgbClr val="006A87"/>
            </a:solidFill>
            <a:ln w="9525" cap="flat">
              <a:solidFill>
                <a:srgbClr val="D9D9D9"/>
              </a:solidFill>
              <a:prstDash val="solid"/>
              <a:round/>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903" name="Reduction in Drug Reimbursement"/>
            <p:cNvSpPr txBox="1"/>
            <p:nvPr/>
          </p:nvSpPr>
          <p:spPr>
            <a:xfrm>
              <a:off x="0" y="33020"/>
              <a:ext cx="2148840" cy="574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latin typeface="Palatino Linotype"/>
                  <a:ea typeface="Palatino Linotype"/>
                  <a:cs typeface="Palatino Linotype"/>
                  <a:sym typeface="Palatino Linotype"/>
                </a:defRPr>
              </a:lvl1pPr>
            </a:lstStyle>
            <a:p>
              <a:r>
                <a:t>Reduction in Drug Reimbursement</a:t>
              </a:r>
            </a:p>
          </p:txBody>
        </p:sp>
      </p:grpSp>
      <p:grpSp>
        <p:nvGrpSpPr>
          <p:cNvPr id="907" name="TextBox 17"/>
          <p:cNvGrpSpPr/>
          <p:nvPr/>
        </p:nvGrpSpPr>
        <p:grpSpPr>
          <a:xfrm>
            <a:off x="109539" y="5244157"/>
            <a:ext cx="8895630" cy="518057"/>
            <a:chOff x="0" y="0"/>
            <a:chExt cx="8895629" cy="518056"/>
          </a:xfrm>
        </p:grpSpPr>
        <p:sp>
          <p:nvSpPr>
            <p:cNvPr id="905" name="Rectangle"/>
            <p:cNvSpPr/>
            <p:nvPr/>
          </p:nvSpPr>
          <p:spPr>
            <a:xfrm>
              <a:off x="0" y="-1"/>
              <a:ext cx="8895630" cy="518058"/>
            </a:xfrm>
            <a:prstGeom prst="rect">
              <a:avLst/>
            </a:prstGeom>
            <a:solidFill>
              <a:srgbClr val="006A87"/>
            </a:solidFill>
            <a:ln w="9525" cap="flat">
              <a:solidFill>
                <a:srgbClr val="D9D9D9"/>
              </a:solidFill>
              <a:prstDash val="solid"/>
              <a:round/>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906" name="Consumerism"/>
            <p:cNvSpPr txBox="1"/>
            <p:nvPr/>
          </p:nvSpPr>
          <p:spPr>
            <a:xfrm>
              <a:off x="0" y="92658"/>
              <a:ext cx="8895630"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b="1">
                  <a:solidFill>
                    <a:srgbClr val="FFFFFF"/>
                  </a:solidFill>
                  <a:latin typeface="Palatino Linotype"/>
                  <a:ea typeface="Palatino Linotype"/>
                  <a:cs typeface="Palatino Linotype"/>
                  <a:sym typeface="Palatino Linotype"/>
                </a:defRPr>
              </a:lvl1pPr>
            </a:lstStyle>
            <a:p>
              <a:r>
                <a:t>Consumerism</a:t>
              </a:r>
            </a:p>
          </p:txBody>
        </p:sp>
      </p:grpSp>
      <p:pic>
        <p:nvPicPr>
          <p:cNvPr id="908" name="Picture 19" descr="Picture 19"/>
          <p:cNvPicPr>
            <a:picLocks noChangeAspect="1"/>
          </p:cNvPicPr>
          <p:nvPr/>
        </p:nvPicPr>
        <p:blipFill>
          <a:blip r:embed="rId3">
            <a:extLst/>
          </a:blip>
          <a:srcRect l="3026" r="70940" b="13531"/>
          <a:stretch>
            <a:fillRect/>
          </a:stretch>
        </p:blipFill>
        <p:spPr>
          <a:xfrm>
            <a:off x="8521262" y="104888"/>
            <a:ext cx="474683" cy="40771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913" name="Rectangle 58"/>
          <p:cNvSpPr/>
          <p:nvPr/>
        </p:nvSpPr>
        <p:spPr>
          <a:xfrm>
            <a:off x="4476775" y="4123416"/>
            <a:ext cx="4220945" cy="734932"/>
          </a:xfrm>
          <a:prstGeom prst="rect">
            <a:avLst/>
          </a:prstGeom>
          <a:solidFill>
            <a:srgbClr val="D7DEE2"/>
          </a:solidFill>
          <a:ln w="12700">
            <a:miter lim="400000"/>
          </a:ln>
        </p:spPr>
        <p:txBody>
          <a:bodyPr lIns="45719" rIns="45719"/>
          <a:lstStyle/>
          <a:p>
            <a:pPr defTabSz="1463675">
              <a:defRPr sz="1100">
                <a:latin typeface="Palatino Linotype"/>
                <a:ea typeface="Palatino Linotype"/>
                <a:cs typeface="Palatino Linotype"/>
                <a:sym typeface="Palatino Linotype"/>
              </a:defRPr>
            </a:pPr>
            <a:endParaRPr/>
          </a:p>
        </p:txBody>
      </p:sp>
      <p:sp>
        <p:nvSpPr>
          <p:cNvPr id="914" name="Rectangle 55"/>
          <p:cNvSpPr/>
          <p:nvPr/>
        </p:nvSpPr>
        <p:spPr>
          <a:xfrm>
            <a:off x="4483100" y="1482724"/>
            <a:ext cx="4196754" cy="590325"/>
          </a:xfrm>
          <a:prstGeom prst="rect">
            <a:avLst/>
          </a:prstGeom>
          <a:solidFill>
            <a:srgbClr val="D7DEE2"/>
          </a:solidFill>
          <a:ln w="12700">
            <a:miter lim="400000"/>
          </a:ln>
        </p:spPr>
        <p:txBody>
          <a:bodyPr lIns="45719" rIns="45719"/>
          <a:lstStyle/>
          <a:p>
            <a:pPr defTabSz="1463675">
              <a:defRPr sz="1100">
                <a:latin typeface="Palatino Linotype"/>
                <a:ea typeface="Palatino Linotype"/>
                <a:cs typeface="Palatino Linotype"/>
                <a:sym typeface="Palatino Linotype"/>
              </a:defRPr>
            </a:pPr>
            <a:endParaRPr/>
          </a:p>
        </p:txBody>
      </p:sp>
      <p:sp>
        <p:nvSpPr>
          <p:cNvPr id="915" name="Rectangle 45"/>
          <p:cNvSpPr/>
          <p:nvPr/>
        </p:nvSpPr>
        <p:spPr>
          <a:xfrm>
            <a:off x="765174" y="5184721"/>
            <a:ext cx="3533286" cy="1074739"/>
          </a:xfrm>
          <a:prstGeom prst="rect">
            <a:avLst/>
          </a:prstGeom>
          <a:solidFill>
            <a:srgbClr val="D7DEE2"/>
          </a:solidFill>
          <a:ln w="12700">
            <a:miter lim="400000"/>
          </a:ln>
        </p:spPr>
        <p:txBody>
          <a:bodyPr lIns="45719" rIns="45719"/>
          <a:lstStyle/>
          <a:p>
            <a:pPr defTabSz="1463675">
              <a:defRPr sz="1100">
                <a:latin typeface="Palatino Linotype"/>
                <a:ea typeface="Palatino Linotype"/>
                <a:cs typeface="Palatino Linotype"/>
                <a:sym typeface="Palatino Linotype"/>
              </a:defRPr>
            </a:pPr>
            <a:endParaRPr/>
          </a:p>
        </p:txBody>
      </p:sp>
      <p:sp>
        <p:nvSpPr>
          <p:cNvPr id="916" name="TextBox 8"/>
          <p:cNvSpPr txBox="1"/>
          <p:nvPr/>
        </p:nvSpPr>
        <p:spPr>
          <a:xfrm>
            <a:off x="181086" y="6342079"/>
            <a:ext cx="6591632" cy="34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914406">
              <a:defRPr sz="800">
                <a:latin typeface="Palatino Linotype"/>
                <a:ea typeface="Palatino Linotype"/>
                <a:cs typeface="Palatino Linotype"/>
                <a:sym typeface="Palatino Linotype"/>
              </a:defRPr>
            </a:pPr>
            <a:r>
              <a:t>*Data is preliminary.</a:t>
            </a:r>
          </a:p>
          <a:p>
            <a:pPr defTabSz="914406">
              <a:defRPr sz="800">
                <a:latin typeface="Palatino Linotype"/>
                <a:ea typeface="Palatino Linotype"/>
                <a:cs typeface="Palatino Linotype"/>
                <a:sym typeface="Palatino Linotype"/>
              </a:defRPr>
            </a:pPr>
            <a:r>
              <a:t>Source: 2018 CHIA Annual Report</a:t>
            </a:r>
          </a:p>
        </p:txBody>
      </p:sp>
      <p:graphicFrame>
        <p:nvGraphicFramePr>
          <p:cNvPr id="917" name="Chart 35"/>
          <p:cNvGraphicFramePr/>
          <p:nvPr/>
        </p:nvGraphicFramePr>
        <p:xfrm>
          <a:off x="977900" y="2117725"/>
          <a:ext cx="2967039" cy="2687639"/>
        </p:xfrm>
        <a:graphic>
          <a:graphicData uri="http://schemas.openxmlformats.org/drawingml/2006/chart">
            <c:chart xmlns:c="http://schemas.openxmlformats.org/drawingml/2006/chart" xmlns:r="http://schemas.openxmlformats.org/officeDocument/2006/relationships" r:id="rId3"/>
          </a:graphicData>
        </a:graphic>
      </p:graphicFrame>
      <p:sp>
        <p:nvSpPr>
          <p:cNvPr id="918" name="Text Placeholder 12"/>
          <p:cNvSpPr txBox="1"/>
          <p:nvPr/>
        </p:nvSpPr>
        <p:spPr>
          <a:xfrm>
            <a:off x="925798" y="4803775"/>
            <a:ext cx="435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2012-13</a:t>
            </a:r>
          </a:p>
        </p:txBody>
      </p:sp>
      <p:sp>
        <p:nvSpPr>
          <p:cNvPr id="919" name="Text Placeholder 12"/>
          <p:cNvSpPr txBox="1"/>
          <p:nvPr/>
        </p:nvSpPr>
        <p:spPr>
          <a:xfrm>
            <a:off x="3109404" y="4803775"/>
            <a:ext cx="4994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2016-17*</a:t>
            </a:r>
          </a:p>
        </p:txBody>
      </p:sp>
      <p:sp>
        <p:nvSpPr>
          <p:cNvPr id="920" name="Text Placeholder 12"/>
          <p:cNvSpPr txBox="1"/>
          <p:nvPr/>
        </p:nvSpPr>
        <p:spPr>
          <a:xfrm>
            <a:off x="2587910" y="4803775"/>
            <a:ext cx="435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2015-16</a:t>
            </a:r>
          </a:p>
        </p:txBody>
      </p:sp>
      <p:sp>
        <p:nvSpPr>
          <p:cNvPr id="921" name="Text Placeholder 12"/>
          <p:cNvSpPr txBox="1"/>
          <p:nvPr/>
        </p:nvSpPr>
        <p:spPr>
          <a:xfrm>
            <a:off x="2033873" y="4803775"/>
            <a:ext cx="435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2014-15</a:t>
            </a:r>
          </a:p>
        </p:txBody>
      </p:sp>
      <p:grpSp>
        <p:nvGrpSpPr>
          <p:cNvPr id="924" name="Text Placeholder 12"/>
          <p:cNvGrpSpPr/>
          <p:nvPr/>
        </p:nvGrpSpPr>
        <p:grpSpPr>
          <a:xfrm>
            <a:off x="1547812" y="2462213"/>
            <a:ext cx="300039" cy="165101"/>
            <a:chOff x="0" y="0"/>
            <a:chExt cx="300038" cy="165100"/>
          </a:xfrm>
        </p:grpSpPr>
        <p:sp>
          <p:nvSpPr>
            <p:cNvPr id="922" name="Rectangle"/>
            <p:cNvSpPr/>
            <p:nvPr/>
          </p:nvSpPr>
          <p:spPr>
            <a:xfrm>
              <a:off x="0" y="12700"/>
              <a:ext cx="300039" cy="152401"/>
            </a:xfrm>
            <a:prstGeom prst="rect">
              <a:avLst/>
            </a:prstGeom>
            <a:solidFill>
              <a:srgbClr val="FFFFFF"/>
            </a:solidFill>
            <a:ln w="12700" cap="flat">
              <a:noFill/>
              <a:miter lim="400000"/>
            </a:ln>
            <a:effectLst/>
          </p:spPr>
          <p:txBody>
            <a:bodyPr wrap="square" lIns="45719" tIns="45719" rIns="45719" bIns="45719" numCol="1" anchor="b">
              <a:noAutofit/>
            </a:bodyPr>
            <a:lstStyle/>
            <a:p>
              <a:pPr algn="ctr">
                <a:defRPr sz="1000">
                  <a:latin typeface="Palatino Linotype"/>
                  <a:ea typeface="Palatino Linotype"/>
                  <a:cs typeface="Palatino Linotype"/>
                  <a:sym typeface="Palatino Linotype"/>
                </a:defRPr>
              </a:pPr>
              <a:endParaRPr/>
            </a:p>
          </p:txBody>
        </p:sp>
        <p:sp>
          <p:nvSpPr>
            <p:cNvPr id="923" name="4.2%"/>
            <p:cNvSpPr txBox="1"/>
            <p:nvPr/>
          </p:nvSpPr>
          <p:spPr>
            <a:xfrm>
              <a:off x="11398" y="-1"/>
              <a:ext cx="277242"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lvl1pPr algn="ctr">
                <a:defRPr sz="1000">
                  <a:latin typeface="Palatino Linotype"/>
                  <a:ea typeface="Palatino Linotype"/>
                  <a:cs typeface="Palatino Linotype"/>
                  <a:sym typeface="Palatino Linotype"/>
                </a:defRPr>
              </a:lvl1pPr>
            </a:lstStyle>
            <a:p>
              <a:r>
                <a:t>4.2%</a:t>
              </a:r>
            </a:p>
          </p:txBody>
        </p:sp>
      </p:grpSp>
      <p:sp>
        <p:nvSpPr>
          <p:cNvPr id="925" name="Text Placeholder 12"/>
          <p:cNvSpPr txBox="1"/>
          <p:nvPr/>
        </p:nvSpPr>
        <p:spPr>
          <a:xfrm>
            <a:off x="1479835" y="4803775"/>
            <a:ext cx="435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2013-14</a:t>
            </a:r>
          </a:p>
        </p:txBody>
      </p:sp>
      <p:sp>
        <p:nvSpPr>
          <p:cNvPr id="926" name="Text Placeholder 12"/>
          <p:cNvSpPr txBox="1"/>
          <p:nvPr/>
        </p:nvSpPr>
        <p:spPr>
          <a:xfrm>
            <a:off x="3779837" y="4803775"/>
            <a:ext cx="266701"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2018</a:t>
            </a:r>
          </a:p>
        </p:txBody>
      </p:sp>
      <p:sp>
        <p:nvSpPr>
          <p:cNvPr id="927" name="TextBox 4"/>
          <p:cNvSpPr txBox="1"/>
          <p:nvPr/>
        </p:nvSpPr>
        <p:spPr>
          <a:xfrm>
            <a:off x="855169" y="5342687"/>
            <a:ext cx="3443291"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latin typeface="Palatino Linotype"/>
                <a:ea typeface="Palatino Linotype"/>
                <a:cs typeface="Palatino Linotype"/>
                <a:sym typeface="Palatino Linotype"/>
              </a:defRPr>
            </a:pPr>
            <a:r>
              <a:t>Massachusetts’ THCE growth has been </a:t>
            </a:r>
            <a:r>
              <a:rPr b="1"/>
              <a:t>below the state benchmark </a:t>
            </a:r>
            <a:r>
              <a:t>for the past two years </a:t>
            </a:r>
          </a:p>
        </p:txBody>
      </p:sp>
      <p:sp>
        <p:nvSpPr>
          <p:cNvPr id="928" name="Title 83"/>
          <p:cNvSpPr txBox="1">
            <a:spLocks noGrp="1"/>
          </p:cNvSpPr>
          <p:nvPr>
            <p:ph type="title"/>
          </p:nvPr>
        </p:nvSpPr>
        <p:spPr>
          <a:prstGeom prst="rect">
            <a:avLst/>
          </a:prstGeom>
        </p:spPr>
        <p:txBody>
          <a:bodyPr/>
          <a:lstStyle/>
          <a:p>
            <a:r>
              <a:t> </a:t>
            </a:r>
          </a:p>
        </p:txBody>
      </p:sp>
      <p:sp>
        <p:nvSpPr>
          <p:cNvPr id="929" name="Text Placeholder 4"/>
          <p:cNvSpPr txBox="1"/>
          <p:nvPr/>
        </p:nvSpPr>
        <p:spPr>
          <a:xfrm>
            <a:off x="4500562" y="2073046"/>
            <a:ext cx="4190406" cy="152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500"/>
              </a:spcBef>
              <a:defRPr sz="1200">
                <a:latin typeface="Palatino Linotype"/>
                <a:ea typeface="Palatino Linotype"/>
                <a:cs typeface="Palatino Linotype"/>
                <a:sym typeface="Palatino Linotype"/>
              </a:defRPr>
            </a:pPr>
            <a:r>
              <a:t>It is highly likely that </a:t>
            </a:r>
            <a:r>
              <a:rPr b="1"/>
              <a:t>Massachusetts legislators </a:t>
            </a:r>
            <a:r>
              <a:t>will revisit </a:t>
            </a:r>
            <a:r>
              <a:rPr b="1"/>
              <a:t>reform</a:t>
            </a:r>
            <a:r>
              <a:t> in January 2019</a:t>
            </a:r>
          </a:p>
          <a:p>
            <a:pPr marL="231775" indent="-231775">
              <a:spcBef>
                <a:spcPts val="500"/>
              </a:spcBef>
              <a:buSzPct val="100000"/>
              <a:buFont typeface="Arial"/>
              <a:buChar char="•"/>
              <a:defRPr sz="1200">
                <a:latin typeface="Palatino Linotype"/>
                <a:ea typeface="Palatino Linotype"/>
                <a:cs typeface="Palatino Linotype"/>
                <a:sym typeface="Palatino Linotype"/>
              </a:defRPr>
            </a:pPr>
            <a:r>
              <a:t>After the 2018 session failed to reconcile the two bills from the Senate and the House, policymakers are likely to continue focus on:</a:t>
            </a:r>
          </a:p>
          <a:p>
            <a:pPr marL="628654" lvl="1" indent="-282577">
              <a:spcBef>
                <a:spcPts val="500"/>
              </a:spcBef>
              <a:buSzPct val="100000"/>
              <a:buFont typeface="Arial"/>
              <a:buChar char="–"/>
              <a:defRPr sz="1200" b="1">
                <a:latin typeface="Palatino Linotype"/>
                <a:ea typeface="Palatino Linotype"/>
                <a:cs typeface="Palatino Linotype"/>
                <a:sym typeface="Palatino Linotype"/>
              </a:defRPr>
            </a:pPr>
            <a:r>
              <a:t>Provider price variation</a:t>
            </a:r>
            <a:endParaRPr sz="1600"/>
          </a:p>
          <a:p>
            <a:pPr marL="628654" lvl="1" indent="-282577">
              <a:spcBef>
                <a:spcPts val="500"/>
              </a:spcBef>
              <a:buSzPct val="100000"/>
              <a:buFont typeface="Arial"/>
              <a:buChar char="–"/>
              <a:defRPr sz="1200">
                <a:latin typeface="Palatino Linotype"/>
                <a:ea typeface="Palatino Linotype"/>
                <a:cs typeface="Palatino Linotype"/>
                <a:sym typeface="Palatino Linotype"/>
              </a:defRPr>
            </a:pPr>
            <a:r>
              <a:t>Financial support to </a:t>
            </a:r>
            <a:r>
              <a:rPr b="1"/>
              <a:t>struggling community hospitals</a:t>
            </a:r>
          </a:p>
        </p:txBody>
      </p:sp>
      <p:pic>
        <p:nvPicPr>
          <p:cNvPr id="930" name="Picture 125" descr="Picture 125"/>
          <p:cNvPicPr>
            <a:picLocks noChangeAspect="1"/>
          </p:cNvPicPr>
          <p:nvPr/>
        </p:nvPicPr>
        <p:blipFill>
          <a:blip r:embed="rId4">
            <a:extLst/>
          </a:blip>
          <a:srcRect t="6549" b="19299"/>
          <a:stretch>
            <a:fillRect/>
          </a:stretch>
        </p:blipFill>
        <p:spPr>
          <a:xfrm>
            <a:off x="4596910" y="4192030"/>
            <a:ext cx="730038" cy="541339"/>
          </a:xfrm>
          <a:prstGeom prst="rect">
            <a:avLst/>
          </a:prstGeom>
          <a:ln w="12700">
            <a:miter lim="400000"/>
          </a:ln>
        </p:spPr>
      </p:pic>
      <p:sp>
        <p:nvSpPr>
          <p:cNvPr id="931" name="TextBox 126"/>
          <p:cNvSpPr txBox="1"/>
          <p:nvPr/>
        </p:nvSpPr>
        <p:spPr>
          <a:xfrm>
            <a:off x="6142039" y="1621938"/>
            <a:ext cx="1825626"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b="1">
                <a:latin typeface="Palatino Linotype"/>
                <a:ea typeface="Palatino Linotype"/>
                <a:cs typeface="Palatino Linotype"/>
                <a:sym typeface="Palatino Linotype"/>
              </a:defRPr>
            </a:lvl1pPr>
          </a:lstStyle>
          <a:p>
            <a:r>
              <a:t>Healthcare Reform</a:t>
            </a:r>
          </a:p>
        </p:txBody>
      </p:sp>
      <p:sp>
        <p:nvSpPr>
          <p:cNvPr id="932" name="Text Placeholder 4"/>
          <p:cNvSpPr txBox="1"/>
          <p:nvPr/>
        </p:nvSpPr>
        <p:spPr>
          <a:xfrm>
            <a:off x="4481667" y="4855364"/>
            <a:ext cx="4198187" cy="1196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914406">
              <a:spcBef>
                <a:spcPts val="600"/>
              </a:spcBef>
              <a:defRPr sz="1200">
                <a:latin typeface="Palatino Linotype"/>
                <a:ea typeface="Palatino Linotype"/>
                <a:cs typeface="Palatino Linotype"/>
                <a:sym typeface="Palatino Linotype"/>
              </a:defRPr>
            </a:pPr>
            <a:r>
              <a:t>DoN application for new/expanded services now must address: cost containment, access to care, health equity, social determinants of health, etc.</a:t>
            </a:r>
          </a:p>
          <a:p>
            <a:pPr marL="171450" indent="-171450" defTabSz="914406">
              <a:spcBef>
                <a:spcPts val="600"/>
              </a:spcBef>
              <a:buSzPct val="100000"/>
              <a:buFont typeface="Arial"/>
              <a:buChar char="•"/>
              <a:defRPr sz="1100">
                <a:latin typeface="Palatino Linotype"/>
                <a:ea typeface="Palatino Linotype"/>
                <a:cs typeface="Palatino Linotype"/>
                <a:sym typeface="Palatino Linotype"/>
              </a:defRPr>
            </a:pPr>
            <a:r>
              <a:t>Proposed amendment in Fall 2018 to aggregate projects by licensed site for main campus </a:t>
            </a:r>
            <a:r>
              <a:rPr i="1"/>
              <a:t>and</a:t>
            </a:r>
            <a:r>
              <a:t> satellite sites could have material impact on capital planning and application submission processes</a:t>
            </a:r>
          </a:p>
        </p:txBody>
      </p:sp>
      <p:sp>
        <p:nvSpPr>
          <p:cNvPr id="933" name="TextBox 128"/>
          <p:cNvSpPr txBox="1"/>
          <p:nvPr/>
        </p:nvSpPr>
        <p:spPr>
          <a:xfrm>
            <a:off x="5326948" y="4249870"/>
            <a:ext cx="2891540" cy="49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1">
                <a:latin typeface="Palatino Linotype"/>
                <a:ea typeface="Palatino Linotype"/>
                <a:cs typeface="Palatino Linotype"/>
                <a:sym typeface="Palatino Linotype"/>
              </a:defRPr>
            </a:lvl1pPr>
          </a:lstStyle>
          <a:p>
            <a:r>
              <a:t>Significant Reforms to DoN Approval Process in 2017</a:t>
            </a:r>
          </a:p>
        </p:txBody>
      </p:sp>
      <p:pic>
        <p:nvPicPr>
          <p:cNvPr id="934" name="Picture 129" descr="Picture 129"/>
          <p:cNvPicPr>
            <a:picLocks noChangeAspect="1"/>
          </p:cNvPicPr>
          <p:nvPr/>
        </p:nvPicPr>
        <p:blipFill>
          <a:blip r:embed="rId5">
            <a:extLst/>
          </a:blip>
          <a:srcRect t="5313" b="18371"/>
          <a:stretch>
            <a:fillRect/>
          </a:stretch>
        </p:blipFill>
        <p:spPr>
          <a:xfrm>
            <a:off x="5221289" y="1515575"/>
            <a:ext cx="707261" cy="539751"/>
          </a:xfrm>
          <a:prstGeom prst="rect">
            <a:avLst/>
          </a:prstGeom>
          <a:ln w="12700">
            <a:miter lim="400000"/>
          </a:ln>
        </p:spPr>
      </p:pic>
      <p:sp>
        <p:nvSpPr>
          <p:cNvPr id="935" name="TextBox 5"/>
          <p:cNvSpPr txBox="1"/>
          <p:nvPr/>
        </p:nvSpPr>
        <p:spPr>
          <a:xfrm>
            <a:off x="2641600" y="2736660"/>
            <a:ext cx="1493563"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atin typeface="Palatino Linotype"/>
                <a:ea typeface="Palatino Linotype"/>
                <a:cs typeface="Palatino Linotype"/>
                <a:sym typeface="Palatino Linotype"/>
              </a:defRPr>
            </a:lvl1pPr>
          </a:lstStyle>
          <a:p>
            <a:r>
              <a:t>Prior Benchmark = 3.6%</a:t>
            </a:r>
          </a:p>
        </p:txBody>
      </p:sp>
      <p:sp>
        <p:nvSpPr>
          <p:cNvPr id="936" name="TextBox 38"/>
          <p:cNvSpPr txBox="1"/>
          <p:nvPr/>
        </p:nvSpPr>
        <p:spPr>
          <a:xfrm>
            <a:off x="805810" y="1528668"/>
            <a:ext cx="3443288"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latin typeface="Palatino Linotype"/>
                <a:ea typeface="Palatino Linotype"/>
                <a:cs typeface="Palatino Linotype"/>
                <a:sym typeface="Palatino Linotype"/>
              </a:defRPr>
            </a:lvl1pPr>
          </a:lstStyle>
          <a:p>
            <a:r>
              <a:t>Per Capital Total Health Care Expenditures (THCE) Growth</a:t>
            </a:r>
          </a:p>
        </p:txBody>
      </p:sp>
      <p:sp>
        <p:nvSpPr>
          <p:cNvPr id="937" name="Rectangle 40"/>
          <p:cNvSpPr/>
          <p:nvPr/>
        </p:nvSpPr>
        <p:spPr>
          <a:xfrm>
            <a:off x="761999" y="1482722"/>
            <a:ext cx="3536461" cy="4780448"/>
          </a:xfrm>
          <a:prstGeom prst="rect">
            <a:avLst/>
          </a:prstGeom>
          <a:ln w="19050">
            <a:solidFill>
              <a:srgbClr val="BFBFBF"/>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938" name="Rectangle 48"/>
          <p:cNvSpPr/>
          <p:nvPr/>
        </p:nvSpPr>
        <p:spPr>
          <a:xfrm>
            <a:off x="4483100" y="1482721"/>
            <a:ext cx="4207868" cy="2500521"/>
          </a:xfrm>
          <a:prstGeom prst="rect">
            <a:avLst/>
          </a:prstGeom>
          <a:ln w="19050">
            <a:solidFill>
              <a:srgbClr val="BFBFBF"/>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939" name="TextBox 50"/>
          <p:cNvSpPr txBox="1"/>
          <p:nvPr/>
        </p:nvSpPr>
        <p:spPr>
          <a:xfrm>
            <a:off x="4471985" y="1162031"/>
            <a:ext cx="3124204"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latin typeface="Palatino Linotype"/>
                <a:ea typeface="Palatino Linotype"/>
                <a:cs typeface="Palatino Linotype"/>
                <a:sym typeface="Palatino Linotype"/>
              </a:defRPr>
            </a:lvl1pPr>
          </a:lstStyle>
          <a:p>
            <a:r>
              <a:t>State Levers to Contain Costs…  </a:t>
            </a:r>
          </a:p>
        </p:txBody>
      </p:sp>
      <p:sp>
        <p:nvSpPr>
          <p:cNvPr id="940" name="Rectangle 53"/>
          <p:cNvSpPr/>
          <p:nvPr/>
        </p:nvSpPr>
        <p:spPr>
          <a:xfrm>
            <a:off x="4481669" y="4120974"/>
            <a:ext cx="4209301" cy="2142196"/>
          </a:xfrm>
          <a:prstGeom prst="rect">
            <a:avLst/>
          </a:prstGeom>
          <a:ln w="19050">
            <a:solidFill>
              <a:srgbClr val="BFBFBF"/>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941" name="TextBox 42"/>
          <p:cNvSpPr txBox="1"/>
          <p:nvPr/>
        </p:nvSpPr>
        <p:spPr>
          <a:xfrm>
            <a:off x="2860400" y="3021601"/>
            <a:ext cx="1483277"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000">
                <a:latin typeface="Palatino Linotype"/>
                <a:ea typeface="Palatino Linotype"/>
                <a:cs typeface="Palatino Linotype"/>
                <a:sym typeface="Palatino Linotype"/>
              </a:defRPr>
            </a:lvl1pPr>
          </a:lstStyle>
          <a:p>
            <a:r>
              <a:t>2018 Benchmark = 3.1%</a:t>
            </a:r>
          </a:p>
        </p:txBody>
      </p:sp>
      <p:pic>
        <p:nvPicPr>
          <p:cNvPr id="942" name="Picture 33" descr="Picture 33"/>
          <p:cNvPicPr>
            <a:picLocks noChangeAspect="1"/>
          </p:cNvPicPr>
          <p:nvPr/>
        </p:nvPicPr>
        <p:blipFill>
          <a:blip r:embed="rId6">
            <a:extLst/>
          </a:blip>
          <a:srcRect l="3025" r="70940" b="13531"/>
          <a:stretch>
            <a:fillRect/>
          </a:stretch>
        </p:blipFill>
        <p:spPr>
          <a:xfrm>
            <a:off x="8552792" y="104888"/>
            <a:ext cx="443152" cy="38063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947" name="Title 1"/>
          <p:cNvSpPr txBox="1">
            <a:spLocks noGrp="1"/>
          </p:cNvSpPr>
          <p:nvPr>
            <p:ph type="title"/>
          </p:nvPr>
        </p:nvSpPr>
        <p:spPr>
          <a:xfrm>
            <a:off x="183388" y="156408"/>
            <a:ext cx="7959726" cy="466342"/>
          </a:xfrm>
          <a:prstGeom prst="rect">
            <a:avLst/>
          </a:prstGeom>
        </p:spPr>
        <p:txBody>
          <a:bodyPr>
            <a:normAutofit fontScale="90000"/>
          </a:bodyPr>
          <a:lstStyle>
            <a:lvl1pPr defTabSz="566927">
              <a:defRPr sz="1364"/>
            </a:lvl1pPr>
          </a:lstStyle>
          <a:p>
            <a:r>
              <a:t>Hospital margins under pressure as expenses outpace revenue growth and commercial enrollment flattens</a:t>
            </a:r>
          </a:p>
        </p:txBody>
      </p:sp>
      <p:sp>
        <p:nvSpPr>
          <p:cNvPr id="948" name="TextBox 8"/>
          <p:cNvSpPr txBox="1"/>
          <p:nvPr/>
        </p:nvSpPr>
        <p:spPr>
          <a:xfrm>
            <a:off x="4770437" y="1093737"/>
            <a:ext cx="4048126"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400" b="1">
                <a:solidFill>
                  <a:srgbClr val="004F65"/>
                </a:solidFill>
                <a:latin typeface="Palatino Linotype"/>
                <a:ea typeface="Palatino Linotype"/>
                <a:cs typeface="Palatino Linotype"/>
                <a:sym typeface="Palatino Linotype"/>
              </a:defRPr>
            </a:pPr>
            <a:r>
              <a:t>Total U.S. Health Insurance Enrollment:</a:t>
            </a:r>
          </a:p>
          <a:p>
            <a:pPr algn="ctr">
              <a:defRPr sz="1400" b="1">
                <a:solidFill>
                  <a:srgbClr val="004F65"/>
                </a:solidFill>
                <a:latin typeface="Palatino Linotype"/>
                <a:ea typeface="Palatino Linotype"/>
                <a:cs typeface="Palatino Linotype"/>
                <a:sym typeface="Palatino Linotype"/>
              </a:defRPr>
            </a:pPr>
            <a:r>
              <a:t>Commercial vs. Government Share</a:t>
            </a:r>
          </a:p>
        </p:txBody>
      </p:sp>
      <p:sp>
        <p:nvSpPr>
          <p:cNvPr id="949" name="Straight Connector 9"/>
          <p:cNvSpPr/>
          <p:nvPr/>
        </p:nvSpPr>
        <p:spPr>
          <a:xfrm>
            <a:off x="4779962" y="1631253"/>
            <a:ext cx="4025901" cy="1"/>
          </a:xfrm>
          <a:prstGeom prst="line">
            <a:avLst/>
          </a:prstGeom>
          <a:ln>
            <a:solidFill>
              <a:srgbClr val="6E6E6E"/>
            </a:solidFill>
          </a:ln>
        </p:spPr>
        <p:txBody>
          <a:bodyPr lIns="45719" rIns="45719"/>
          <a:lstStyle/>
          <a:p>
            <a:endParaRPr/>
          </a:p>
        </p:txBody>
      </p:sp>
      <p:sp>
        <p:nvSpPr>
          <p:cNvPr id="950" name="Content Placeholder 1"/>
          <p:cNvSpPr txBox="1"/>
          <p:nvPr/>
        </p:nvSpPr>
        <p:spPr>
          <a:xfrm>
            <a:off x="5173662" y="5135547"/>
            <a:ext cx="3292476"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i="1">
                <a:latin typeface="Palatino Linotype"/>
                <a:ea typeface="Palatino Linotype"/>
                <a:cs typeface="Palatino Linotype"/>
                <a:sym typeface="Palatino Linotype"/>
              </a:defRPr>
            </a:lvl1pPr>
          </a:lstStyle>
          <a:p>
            <a:r>
              <a:t>With commercial insurance enrollment declining, hospitals must rethink their strategy</a:t>
            </a:r>
          </a:p>
        </p:txBody>
      </p:sp>
      <p:sp>
        <p:nvSpPr>
          <p:cNvPr id="951" name="Rectangle 657"/>
          <p:cNvSpPr txBox="1"/>
          <p:nvPr/>
        </p:nvSpPr>
        <p:spPr>
          <a:xfrm>
            <a:off x="560254" y="6153870"/>
            <a:ext cx="7643468" cy="47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i="1">
                <a:latin typeface="Palatino Linotype"/>
                <a:ea typeface="Palatino Linotype"/>
                <a:cs typeface="Palatino Linotype"/>
                <a:sym typeface="Palatino Linotype"/>
              </a:defRPr>
            </a:pPr>
            <a:r>
              <a:t>Sources: State of the Union, Advisory Board, Oct 2018 – revenue and expense growth chart based on FY 2017 audited financial statements of 303 freestanding hospitals, single-state health systems, and multistate health care systems; U.S. Census, Health Insurance Coverage in the United States, 2008-2017; AHA Annual Survey &amp; TrendWatch Chartbook 2018;</a:t>
            </a:r>
          </a:p>
          <a:p>
            <a:pPr>
              <a:defRPr sz="800" i="1">
                <a:latin typeface="Palatino Linotype"/>
                <a:ea typeface="Palatino Linotype"/>
                <a:cs typeface="Palatino Linotype"/>
                <a:sym typeface="Palatino Linotype"/>
              </a:defRPr>
            </a:pPr>
            <a:r>
              <a:t>Note: Overall US Health Insurance Enrollment reflects the sum of Private (employer-based, direct-purchase, and TRICARE), Medicaid, and Medicare; Gov’t Payer excludes VA Care</a:t>
            </a:r>
          </a:p>
        </p:txBody>
      </p:sp>
      <p:grpSp>
        <p:nvGrpSpPr>
          <p:cNvPr id="954" name="TextBox 658"/>
          <p:cNvGrpSpPr/>
          <p:nvPr/>
        </p:nvGrpSpPr>
        <p:grpSpPr>
          <a:xfrm>
            <a:off x="614362" y="5681800"/>
            <a:ext cx="7945916" cy="416174"/>
            <a:chOff x="0" y="0"/>
            <a:chExt cx="7945914" cy="416172"/>
          </a:xfrm>
        </p:grpSpPr>
        <p:sp>
          <p:nvSpPr>
            <p:cNvPr id="952" name="Rectangle"/>
            <p:cNvSpPr/>
            <p:nvPr/>
          </p:nvSpPr>
          <p:spPr>
            <a:xfrm>
              <a:off x="-1" y="0"/>
              <a:ext cx="7945916" cy="416173"/>
            </a:xfrm>
            <a:prstGeom prst="rect">
              <a:avLst/>
            </a:prstGeom>
            <a:solidFill>
              <a:srgbClr val="F2F2F2"/>
            </a:solidFill>
            <a:ln w="9525" cap="flat">
              <a:solidFill>
                <a:srgbClr val="A6A6A6"/>
              </a:solidFill>
              <a:prstDash val="solid"/>
              <a:round/>
            </a:ln>
            <a:effectLst/>
          </p:spPr>
          <p:txBody>
            <a:bodyPr wrap="square" lIns="45719" tIns="45719" rIns="45719" bIns="45719" numCol="1" anchor="ctr">
              <a:noAutofit/>
            </a:bodyPr>
            <a:lstStyle/>
            <a:p>
              <a:pPr algn="ctr">
                <a:defRPr sz="1600" i="1">
                  <a:latin typeface="Palatino Linotype"/>
                  <a:ea typeface="Palatino Linotype"/>
                  <a:cs typeface="Palatino Linotype"/>
                  <a:sym typeface="Palatino Linotype"/>
                </a:defRPr>
              </a:pPr>
              <a:endParaRPr/>
            </a:p>
          </p:txBody>
        </p:sp>
        <p:sp>
          <p:nvSpPr>
            <p:cNvPr id="953" name="Facing increased financial pressures, many hospitals are seeking to merge or affiliate"/>
            <p:cNvSpPr txBox="1"/>
            <p:nvPr/>
          </p:nvSpPr>
          <p:spPr>
            <a:xfrm>
              <a:off x="-1" y="41716"/>
              <a:ext cx="7945916"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i="1">
                  <a:latin typeface="Palatino Linotype"/>
                  <a:ea typeface="Palatino Linotype"/>
                  <a:cs typeface="Palatino Linotype"/>
                  <a:sym typeface="Palatino Linotype"/>
                </a:defRPr>
              </a:lvl1pPr>
            </a:lstStyle>
            <a:p>
              <a:r>
                <a:t>Facing increased financial pressures, many hospitals are seeking to merge or affiliate</a:t>
              </a:r>
            </a:p>
          </p:txBody>
        </p:sp>
      </p:grpSp>
      <p:graphicFrame>
        <p:nvGraphicFramePr>
          <p:cNvPr id="955" name="Chart 49"/>
          <p:cNvGraphicFramePr/>
          <p:nvPr/>
        </p:nvGraphicFramePr>
        <p:xfrm>
          <a:off x="4932362" y="1674812"/>
          <a:ext cx="3748088" cy="3189288"/>
        </p:xfrm>
        <a:graphic>
          <a:graphicData uri="http://schemas.openxmlformats.org/drawingml/2006/chart">
            <c:chart xmlns:c="http://schemas.openxmlformats.org/drawingml/2006/chart" xmlns:r="http://schemas.openxmlformats.org/officeDocument/2006/relationships" r:id="rId2"/>
          </a:graphicData>
        </a:graphic>
      </p:graphicFrame>
      <p:sp>
        <p:nvSpPr>
          <p:cNvPr id="956" name="Text Placeholder 12"/>
          <p:cNvSpPr txBox="1"/>
          <p:nvPr/>
        </p:nvSpPr>
        <p:spPr>
          <a:xfrm>
            <a:off x="7691456"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’15</a:t>
            </a:r>
          </a:p>
        </p:txBody>
      </p:sp>
      <p:sp>
        <p:nvSpPr>
          <p:cNvPr id="957" name="Text Placeholder 12"/>
          <p:cNvSpPr txBox="1"/>
          <p:nvPr/>
        </p:nvSpPr>
        <p:spPr>
          <a:xfrm>
            <a:off x="5156218"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’08</a:t>
            </a:r>
          </a:p>
        </p:txBody>
      </p:sp>
      <p:sp>
        <p:nvSpPr>
          <p:cNvPr id="958" name="Text Placeholder 12"/>
          <p:cNvSpPr txBox="1"/>
          <p:nvPr/>
        </p:nvSpPr>
        <p:spPr>
          <a:xfrm>
            <a:off x="6244161" y="4857751"/>
            <a:ext cx="160878"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’11</a:t>
            </a:r>
          </a:p>
        </p:txBody>
      </p:sp>
      <p:sp>
        <p:nvSpPr>
          <p:cNvPr id="959" name="Text Placeholder 12"/>
          <p:cNvSpPr txBox="1"/>
          <p:nvPr/>
        </p:nvSpPr>
        <p:spPr>
          <a:xfrm>
            <a:off x="8415356"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’17</a:t>
            </a:r>
          </a:p>
        </p:txBody>
      </p:sp>
      <p:sp>
        <p:nvSpPr>
          <p:cNvPr id="960" name="Text Placeholder 12"/>
          <p:cNvSpPr txBox="1"/>
          <p:nvPr/>
        </p:nvSpPr>
        <p:spPr>
          <a:xfrm>
            <a:off x="5518168"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’09</a:t>
            </a:r>
          </a:p>
        </p:txBody>
      </p:sp>
      <p:sp>
        <p:nvSpPr>
          <p:cNvPr id="961" name="Text Placeholder 12"/>
          <p:cNvSpPr txBox="1"/>
          <p:nvPr/>
        </p:nvSpPr>
        <p:spPr>
          <a:xfrm>
            <a:off x="6967556"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’13</a:t>
            </a:r>
          </a:p>
        </p:txBody>
      </p:sp>
      <p:sp>
        <p:nvSpPr>
          <p:cNvPr id="962" name="Text Placeholder 12"/>
          <p:cNvSpPr txBox="1"/>
          <p:nvPr/>
        </p:nvSpPr>
        <p:spPr>
          <a:xfrm>
            <a:off x="5880118"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’10</a:t>
            </a:r>
          </a:p>
        </p:txBody>
      </p:sp>
      <p:sp>
        <p:nvSpPr>
          <p:cNvPr id="963" name="Text Placeholder 12"/>
          <p:cNvSpPr txBox="1"/>
          <p:nvPr/>
        </p:nvSpPr>
        <p:spPr>
          <a:xfrm>
            <a:off x="7329506"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’14</a:t>
            </a:r>
          </a:p>
        </p:txBody>
      </p:sp>
      <p:sp>
        <p:nvSpPr>
          <p:cNvPr id="964" name="Text Placeholder 12"/>
          <p:cNvSpPr txBox="1"/>
          <p:nvPr/>
        </p:nvSpPr>
        <p:spPr>
          <a:xfrm>
            <a:off x="6605606"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’12</a:t>
            </a:r>
          </a:p>
        </p:txBody>
      </p:sp>
      <p:sp>
        <p:nvSpPr>
          <p:cNvPr id="965" name="Text Placeholder 12"/>
          <p:cNvSpPr txBox="1"/>
          <p:nvPr/>
        </p:nvSpPr>
        <p:spPr>
          <a:xfrm>
            <a:off x="8053406" y="4857751"/>
            <a:ext cx="165064"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a:latin typeface="Palatino Linotype"/>
                <a:ea typeface="Palatino Linotype"/>
                <a:cs typeface="Palatino Linotype"/>
                <a:sym typeface="Palatino Linotype"/>
              </a:defRPr>
            </a:lvl1pPr>
          </a:lstStyle>
          <a:p>
            <a:r>
              <a:t>’16</a:t>
            </a:r>
          </a:p>
        </p:txBody>
      </p:sp>
      <p:sp>
        <p:nvSpPr>
          <p:cNvPr id="966" name="TextBox 549"/>
          <p:cNvSpPr txBox="1"/>
          <p:nvPr/>
        </p:nvSpPr>
        <p:spPr>
          <a:xfrm rot="16200000">
            <a:off x="4233545" y="3613467"/>
            <a:ext cx="1416051"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000">
                <a:latin typeface="Palatino Linotype"/>
                <a:ea typeface="Palatino Linotype"/>
                <a:cs typeface="Palatino Linotype"/>
                <a:sym typeface="Palatino Linotype"/>
              </a:defRPr>
            </a:lvl1pPr>
          </a:lstStyle>
          <a:p>
            <a:r>
              <a:t>Commercial</a:t>
            </a:r>
          </a:p>
        </p:txBody>
      </p:sp>
      <p:sp>
        <p:nvSpPr>
          <p:cNvPr id="967" name="TextBox 550"/>
          <p:cNvSpPr txBox="1"/>
          <p:nvPr/>
        </p:nvSpPr>
        <p:spPr>
          <a:xfrm rot="16200000">
            <a:off x="4241482" y="2179955"/>
            <a:ext cx="1416051"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000">
                <a:latin typeface="Palatino Linotype"/>
                <a:ea typeface="Palatino Linotype"/>
                <a:cs typeface="Palatino Linotype"/>
                <a:sym typeface="Palatino Linotype"/>
              </a:defRPr>
            </a:lvl1pPr>
          </a:lstStyle>
          <a:p>
            <a:r>
              <a:t>Government</a:t>
            </a:r>
          </a:p>
        </p:txBody>
      </p:sp>
      <p:graphicFrame>
        <p:nvGraphicFramePr>
          <p:cNvPr id="968" name="Chart 52"/>
          <p:cNvGraphicFramePr/>
          <p:nvPr/>
        </p:nvGraphicFramePr>
        <p:xfrm>
          <a:off x="465708" y="1749425"/>
          <a:ext cx="3639250" cy="3152776"/>
        </p:xfrm>
        <a:graphic>
          <a:graphicData uri="http://schemas.openxmlformats.org/drawingml/2006/chart">
            <c:chart xmlns:c="http://schemas.openxmlformats.org/drawingml/2006/chart" xmlns:r="http://schemas.openxmlformats.org/officeDocument/2006/relationships" r:id="rId3"/>
          </a:graphicData>
        </a:graphic>
      </p:graphicFrame>
      <p:grpSp>
        <p:nvGrpSpPr>
          <p:cNvPr id="971" name="Text Placeholder 12"/>
          <p:cNvGrpSpPr/>
          <p:nvPr/>
        </p:nvGrpSpPr>
        <p:grpSpPr>
          <a:xfrm>
            <a:off x="3519487" y="2952750"/>
            <a:ext cx="317501" cy="165100"/>
            <a:chOff x="0" y="0"/>
            <a:chExt cx="317500" cy="165100"/>
          </a:xfrm>
        </p:grpSpPr>
        <p:sp>
          <p:nvSpPr>
            <p:cNvPr id="969" name="Rectangle"/>
            <p:cNvSpPr/>
            <p:nvPr/>
          </p:nvSpPr>
          <p:spPr>
            <a:xfrm>
              <a:off x="0" y="0"/>
              <a:ext cx="317500" cy="160338"/>
            </a:xfrm>
            <a:prstGeom prst="rect">
              <a:avLst/>
            </a:prstGeom>
            <a:solidFill>
              <a:srgbClr val="FFFFFF"/>
            </a:solidFill>
            <a:ln w="12700" cap="flat">
              <a:noFill/>
              <a:miter lim="400000"/>
            </a:ln>
            <a:effectLst/>
          </p:spPr>
          <p:txBody>
            <a:bodyPr wrap="square" lIns="45719" tIns="45719" rIns="45719" bIns="45719" numCol="1" anchor="t">
              <a:noAutofit/>
            </a:bodyPr>
            <a:lstStyle/>
            <a:p>
              <a:pPr algn="ctr">
                <a:defRPr sz="1000">
                  <a:latin typeface="Palatino Linotype"/>
                  <a:ea typeface="Palatino Linotype"/>
                  <a:cs typeface="Palatino Linotype"/>
                  <a:sym typeface="Palatino Linotype"/>
                </a:defRPr>
              </a:pPr>
              <a:endParaRPr/>
            </a:p>
          </p:txBody>
        </p:sp>
        <p:sp>
          <p:nvSpPr>
            <p:cNvPr id="970" name="6.1%"/>
            <p:cNvSpPr txBox="1"/>
            <p:nvPr/>
          </p:nvSpPr>
          <p:spPr>
            <a:xfrm>
              <a:off x="20129" y="0"/>
              <a:ext cx="277243" cy="1651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t">
              <a:spAutoFit/>
            </a:bodyPr>
            <a:lstStyle>
              <a:lvl1pPr algn="ctr">
                <a:defRPr sz="1000">
                  <a:latin typeface="Palatino Linotype"/>
                  <a:ea typeface="Palatino Linotype"/>
                  <a:cs typeface="Palatino Linotype"/>
                  <a:sym typeface="Palatino Linotype"/>
                </a:defRPr>
              </a:lvl1pPr>
            </a:lstStyle>
            <a:p>
              <a:r>
                <a:t>6.1%</a:t>
              </a:r>
            </a:p>
          </p:txBody>
        </p:sp>
      </p:grpSp>
      <p:sp>
        <p:nvSpPr>
          <p:cNvPr id="972" name="Text Placeholder 12"/>
          <p:cNvSpPr txBox="1"/>
          <p:nvPr/>
        </p:nvSpPr>
        <p:spPr>
          <a:xfrm>
            <a:off x="2360898"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’13</a:t>
            </a:r>
          </a:p>
        </p:txBody>
      </p:sp>
      <p:sp>
        <p:nvSpPr>
          <p:cNvPr id="973" name="Text Placeholder 12"/>
          <p:cNvSpPr txBox="1"/>
          <p:nvPr/>
        </p:nvSpPr>
        <p:spPr>
          <a:xfrm>
            <a:off x="1951323"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’12</a:t>
            </a:r>
          </a:p>
        </p:txBody>
      </p:sp>
      <p:sp>
        <p:nvSpPr>
          <p:cNvPr id="974" name="Text Placeholder 12"/>
          <p:cNvSpPr txBox="1"/>
          <p:nvPr/>
        </p:nvSpPr>
        <p:spPr>
          <a:xfrm>
            <a:off x="722598"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’09</a:t>
            </a:r>
          </a:p>
        </p:txBody>
      </p:sp>
      <p:sp>
        <p:nvSpPr>
          <p:cNvPr id="975" name="Text Placeholder 12"/>
          <p:cNvSpPr txBox="1"/>
          <p:nvPr/>
        </p:nvSpPr>
        <p:spPr>
          <a:xfrm>
            <a:off x="1132173"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’10</a:t>
            </a:r>
          </a:p>
        </p:txBody>
      </p:sp>
      <p:sp>
        <p:nvSpPr>
          <p:cNvPr id="976" name="Text Placeholder 12"/>
          <p:cNvSpPr txBox="1"/>
          <p:nvPr/>
        </p:nvSpPr>
        <p:spPr>
          <a:xfrm>
            <a:off x="1544073" y="4864100"/>
            <a:ext cx="17734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’11</a:t>
            </a:r>
          </a:p>
        </p:txBody>
      </p:sp>
      <p:sp>
        <p:nvSpPr>
          <p:cNvPr id="977" name="Text Placeholder 12"/>
          <p:cNvSpPr txBox="1"/>
          <p:nvPr/>
        </p:nvSpPr>
        <p:spPr>
          <a:xfrm>
            <a:off x="2768885"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’14</a:t>
            </a:r>
          </a:p>
        </p:txBody>
      </p:sp>
      <p:sp>
        <p:nvSpPr>
          <p:cNvPr id="978" name="Text Placeholder 12"/>
          <p:cNvSpPr txBox="1"/>
          <p:nvPr/>
        </p:nvSpPr>
        <p:spPr>
          <a:xfrm>
            <a:off x="3178460"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’15</a:t>
            </a:r>
          </a:p>
        </p:txBody>
      </p:sp>
      <p:sp>
        <p:nvSpPr>
          <p:cNvPr id="979" name="Text Placeholder 12"/>
          <p:cNvSpPr txBox="1"/>
          <p:nvPr/>
        </p:nvSpPr>
        <p:spPr>
          <a:xfrm>
            <a:off x="3588035"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’16</a:t>
            </a:r>
          </a:p>
        </p:txBody>
      </p:sp>
      <p:grpSp>
        <p:nvGrpSpPr>
          <p:cNvPr id="982" name="Text Placeholder 12"/>
          <p:cNvGrpSpPr/>
          <p:nvPr/>
        </p:nvGrpSpPr>
        <p:grpSpPr>
          <a:xfrm>
            <a:off x="3929062" y="2713038"/>
            <a:ext cx="317501" cy="165101"/>
            <a:chOff x="0" y="0"/>
            <a:chExt cx="317500" cy="165100"/>
          </a:xfrm>
        </p:grpSpPr>
        <p:sp>
          <p:nvSpPr>
            <p:cNvPr id="980" name="Rectangle"/>
            <p:cNvSpPr/>
            <p:nvPr/>
          </p:nvSpPr>
          <p:spPr>
            <a:xfrm>
              <a:off x="0" y="4762"/>
              <a:ext cx="317500" cy="160339"/>
            </a:xfrm>
            <a:prstGeom prst="rect">
              <a:avLst/>
            </a:prstGeom>
            <a:solidFill>
              <a:srgbClr val="FFFFFF"/>
            </a:solidFill>
            <a:ln w="12700" cap="flat">
              <a:noFill/>
              <a:miter lim="400000"/>
            </a:ln>
            <a:effectLst/>
          </p:spPr>
          <p:txBody>
            <a:bodyPr wrap="square" lIns="45719" tIns="45719" rIns="45719" bIns="45719" numCol="1" anchor="b">
              <a:noAutofit/>
            </a:bodyPr>
            <a:lstStyle/>
            <a:p>
              <a:pPr algn="ctr">
                <a:defRPr sz="1000">
                  <a:latin typeface="Palatino Linotype"/>
                  <a:ea typeface="Palatino Linotype"/>
                  <a:cs typeface="Palatino Linotype"/>
                  <a:sym typeface="Palatino Linotype"/>
                </a:defRPr>
              </a:pPr>
              <a:endParaRPr/>
            </a:p>
          </p:txBody>
        </p:sp>
        <p:sp>
          <p:nvSpPr>
            <p:cNvPr id="981" name="5.7%"/>
            <p:cNvSpPr txBox="1"/>
            <p:nvPr/>
          </p:nvSpPr>
          <p:spPr>
            <a:xfrm>
              <a:off x="20129" y="-1"/>
              <a:ext cx="277243"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b">
              <a:spAutoFit/>
            </a:bodyPr>
            <a:lstStyle>
              <a:lvl1pPr algn="ctr">
                <a:defRPr sz="1000">
                  <a:latin typeface="Palatino Linotype"/>
                  <a:ea typeface="Palatino Linotype"/>
                  <a:cs typeface="Palatino Linotype"/>
                  <a:sym typeface="Palatino Linotype"/>
                </a:defRPr>
              </a:lvl1pPr>
            </a:lstStyle>
            <a:p>
              <a:r>
                <a:t>5.7%</a:t>
              </a:r>
            </a:p>
          </p:txBody>
        </p:sp>
      </p:grpSp>
      <p:sp>
        <p:nvSpPr>
          <p:cNvPr id="983" name="Text Placeholder 12"/>
          <p:cNvSpPr txBox="1"/>
          <p:nvPr/>
        </p:nvSpPr>
        <p:spPr>
          <a:xfrm>
            <a:off x="3997610" y="4864100"/>
            <a:ext cx="181993"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’17</a:t>
            </a:r>
          </a:p>
        </p:txBody>
      </p:sp>
      <p:sp>
        <p:nvSpPr>
          <p:cNvPr id="984" name="Rectangle 144"/>
          <p:cNvSpPr/>
          <p:nvPr/>
        </p:nvSpPr>
        <p:spPr>
          <a:xfrm>
            <a:off x="3381375" y="2094888"/>
            <a:ext cx="942975" cy="1586275"/>
          </a:xfrm>
          <a:prstGeom prst="rect">
            <a:avLst/>
          </a:prstGeom>
          <a:ln w="19050">
            <a:solidFill>
              <a:srgbClr val="035287"/>
            </a:solidFill>
            <a:prstDash val="dash"/>
            <a:miter/>
          </a:ln>
        </p:spPr>
        <p:txBody>
          <a:bodyPr lIns="45719" rIns="45719"/>
          <a:lstStyle/>
          <a:p>
            <a:pPr algn="ctr">
              <a:spcBef>
                <a:spcPts val="500"/>
              </a:spcBef>
              <a:defRPr sz="1000">
                <a:solidFill>
                  <a:srgbClr val="FFFFFF"/>
                </a:solidFill>
                <a:latin typeface="Palatino Linotype"/>
                <a:ea typeface="Palatino Linotype"/>
                <a:cs typeface="Palatino Linotype"/>
                <a:sym typeface="Palatino Linotype"/>
              </a:defRPr>
            </a:pPr>
            <a:endParaRPr/>
          </a:p>
        </p:txBody>
      </p:sp>
      <p:sp>
        <p:nvSpPr>
          <p:cNvPr id="985" name="Content Placeholder 1"/>
          <p:cNvSpPr txBox="1"/>
          <p:nvPr/>
        </p:nvSpPr>
        <p:spPr>
          <a:xfrm>
            <a:off x="957262" y="5135547"/>
            <a:ext cx="3292476"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i="1">
                <a:latin typeface="Palatino Linotype"/>
                <a:ea typeface="Palatino Linotype"/>
                <a:cs typeface="Palatino Linotype"/>
                <a:sym typeface="Palatino Linotype"/>
              </a:defRPr>
            </a:lvl1pPr>
          </a:lstStyle>
          <a:p>
            <a:r>
              <a:t>The 2017 median operating margin among not-for-profit hospitals is 1.6%, which is an all-time low </a:t>
            </a:r>
          </a:p>
        </p:txBody>
      </p:sp>
      <p:sp>
        <p:nvSpPr>
          <p:cNvPr id="986" name="Straight Connector 3"/>
          <p:cNvSpPr/>
          <p:nvPr/>
        </p:nvSpPr>
        <p:spPr>
          <a:xfrm>
            <a:off x="938212" y="4625975"/>
            <a:ext cx="328614" cy="0"/>
          </a:xfrm>
          <a:prstGeom prst="line">
            <a:avLst/>
          </a:prstGeom>
          <a:solidFill>
            <a:srgbClr val="D5E9FF"/>
          </a:solidFill>
          <a:ln w="28575">
            <a:solidFill>
              <a:srgbClr val="C3CFE1"/>
            </a:solidFill>
          </a:ln>
        </p:spPr>
        <p:txBody>
          <a:bodyPr lIns="45719" rIns="45719"/>
          <a:lstStyle/>
          <a:p>
            <a:endParaRPr/>
          </a:p>
        </p:txBody>
      </p:sp>
      <p:sp>
        <p:nvSpPr>
          <p:cNvPr id="987" name="Straight Connector 1"/>
          <p:cNvSpPr/>
          <p:nvPr/>
        </p:nvSpPr>
        <p:spPr>
          <a:xfrm>
            <a:off x="938212" y="4438650"/>
            <a:ext cx="328614" cy="0"/>
          </a:xfrm>
          <a:prstGeom prst="line">
            <a:avLst/>
          </a:prstGeom>
          <a:solidFill>
            <a:srgbClr val="D5E9FF"/>
          </a:solidFill>
          <a:ln w="28575">
            <a:solidFill>
              <a:srgbClr val="4C6C9C"/>
            </a:solidFill>
          </a:ln>
        </p:spPr>
        <p:txBody>
          <a:bodyPr lIns="45719" rIns="45719"/>
          <a:lstStyle/>
          <a:p>
            <a:endParaRPr/>
          </a:p>
        </p:txBody>
      </p:sp>
      <p:sp>
        <p:nvSpPr>
          <p:cNvPr id="988" name="Oval 2"/>
          <p:cNvSpPr/>
          <p:nvPr/>
        </p:nvSpPr>
        <p:spPr>
          <a:xfrm>
            <a:off x="1063625" y="4400550"/>
            <a:ext cx="76200" cy="76200"/>
          </a:xfrm>
          <a:prstGeom prst="ellipse">
            <a:avLst/>
          </a:prstGeom>
          <a:solidFill>
            <a:srgbClr val="4C6C9C"/>
          </a:solidFill>
          <a:ln>
            <a:solidFill>
              <a:srgbClr val="4C6C9C"/>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989" name="Oval 7"/>
          <p:cNvSpPr/>
          <p:nvPr/>
        </p:nvSpPr>
        <p:spPr>
          <a:xfrm>
            <a:off x="1063625" y="4587875"/>
            <a:ext cx="76200" cy="76200"/>
          </a:xfrm>
          <a:prstGeom prst="ellipse">
            <a:avLst/>
          </a:prstGeom>
          <a:solidFill>
            <a:srgbClr val="C3CFE1"/>
          </a:solidFill>
          <a:ln>
            <a:solidFill>
              <a:srgbClr val="C3CFE1"/>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990" name="Text Placeholder 12"/>
          <p:cNvSpPr txBox="1"/>
          <p:nvPr/>
        </p:nvSpPr>
        <p:spPr>
          <a:xfrm>
            <a:off x="1317625" y="4373562"/>
            <a:ext cx="76497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900">
                <a:latin typeface="Palatino Linotype"/>
                <a:ea typeface="Palatino Linotype"/>
                <a:cs typeface="Palatino Linotype"/>
                <a:sym typeface="Palatino Linotype"/>
              </a:defRPr>
            </a:lvl1pPr>
          </a:lstStyle>
          <a:p>
            <a:r>
              <a:t>Revenue growth</a:t>
            </a:r>
          </a:p>
        </p:txBody>
      </p:sp>
      <p:sp>
        <p:nvSpPr>
          <p:cNvPr id="991" name="Text Placeholder 12"/>
          <p:cNvSpPr txBox="1"/>
          <p:nvPr/>
        </p:nvSpPr>
        <p:spPr>
          <a:xfrm>
            <a:off x="1317625" y="4560887"/>
            <a:ext cx="752302"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900">
                <a:latin typeface="Palatino Linotype"/>
                <a:ea typeface="Palatino Linotype"/>
                <a:cs typeface="Palatino Linotype"/>
                <a:sym typeface="Palatino Linotype"/>
              </a:defRPr>
            </a:lvl1pPr>
          </a:lstStyle>
          <a:p>
            <a:r>
              <a:t>Expense growth</a:t>
            </a:r>
          </a:p>
        </p:txBody>
      </p:sp>
      <p:sp>
        <p:nvSpPr>
          <p:cNvPr id="992" name="TextBox 194"/>
          <p:cNvSpPr txBox="1"/>
          <p:nvPr/>
        </p:nvSpPr>
        <p:spPr>
          <a:xfrm>
            <a:off x="519112" y="1093737"/>
            <a:ext cx="4048126" cy="548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U.S. Non-Profit Hospitals: Median Revenue and Expense Growth, 2009-2017</a:t>
            </a:r>
          </a:p>
        </p:txBody>
      </p:sp>
      <p:sp>
        <p:nvSpPr>
          <p:cNvPr id="993" name="Straight Connector 195"/>
          <p:cNvSpPr/>
          <p:nvPr/>
        </p:nvSpPr>
        <p:spPr>
          <a:xfrm>
            <a:off x="528637" y="1631253"/>
            <a:ext cx="4025901" cy="1"/>
          </a:xfrm>
          <a:prstGeom prst="line">
            <a:avLst/>
          </a:prstGeom>
          <a:ln>
            <a:solidFill>
              <a:srgbClr val="6E6E6E"/>
            </a:solidFill>
          </a:ln>
        </p:spPr>
        <p:txBody>
          <a:bodyPr lIns="45719" rIns="45719"/>
          <a:lstStyle/>
          <a:p>
            <a:endParaRPr/>
          </a:p>
        </p:txBody>
      </p:sp>
      <p:pic>
        <p:nvPicPr>
          <p:cNvPr id="994" name="Picture 46" descr="Picture 46"/>
          <p:cNvPicPr>
            <a:picLocks noChangeAspect="1"/>
          </p:cNvPicPr>
          <p:nvPr/>
        </p:nvPicPr>
        <p:blipFill>
          <a:blip r:embed="rId4">
            <a:extLst/>
          </a:blip>
          <a:srcRect l="3026" r="70940" b="13531"/>
          <a:stretch>
            <a:fillRect/>
          </a:stretch>
        </p:blipFill>
        <p:spPr>
          <a:xfrm>
            <a:off x="8521262" y="104888"/>
            <a:ext cx="474683" cy="40771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997" name="Title 1"/>
          <p:cNvSpPr txBox="1">
            <a:spLocks noGrp="1"/>
          </p:cNvSpPr>
          <p:nvPr>
            <p:ph type="title"/>
          </p:nvPr>
        </p:nvSpPr>
        <p:spPr>
          <a:xfrm>
            <a:off x="263451" y="128837"/>
            <a:ext cx="7940272" cy="466342"/>
          </a:xfrm>
          <a:prstGeom prst="rect">
            <a:avLst/>
          </a:prstGeom>
        </p:spPr>
        <p:txBody>
          <a:bodyPr>
            <a:normAutofit fontScale="90000"/>
          </a:bodyPr>
          <a:lstStyle>
            <a:lvl1pPr defTabSz="576072">
              <a:defRPr sz="1386"/>
            </a:lvl1pPr>
          </a:lstStyle>
          <a:p>
            <a:r>
              <a:t>M&amp;A volume and transaction size increasing as hospitals seek financial stability &amp; market share growth</a:t>
            </a:r>
          </a:p>
        </p:txBody>
      </p:sp>
      <p:graphicFrame>
        <p:nvGraphicFramePr>
          <p:cNvPr id="998" name="Chart 87"/>
          <p:cNvGraphicFramePr/>
          <p:nvPr/>
        </p:nvGraphicFramePr>
        <p:xfrm>
          <a:off x="415924" y="1649412"/>
          <a:ext cx="2822577" cy="1768476"/>
        </p:xfrm>
        <a:graphic>
          <a:graphicData uri="http://schemas.openxmlformats.org/drawingml/2006/chart">
            <c:chart xmlns:c="http://schemas.openxmlformats.org/drawingml/2006/chart" xmlns:r="http://schemas.openxmlformats.org/officeDocument/2006/relationships" r:id="rId3"/>
          </a:graphicData>
        </a:graphic>
      </p:graphicFrame>
      <p:sp>
        <p:nvSpPr>
          <p:cNvPr id="999" name="Straight Connector 4"/>
          <p:cNvSpPr/>
          <p:nvPr/>
        </p:nvSpPr>
        <p:spPr>
          <a:xfrm>
            <a:off x="1243012" y="2559050"/>
            <a:ext cx="2038351" cy="0"/>
          </a:xfrm>
          <a:prstGeom prst="line">
            <a:avLst/>
          </a:prstGeom>
          <a:solidFill>
            <a:srgbClr val="D5E9FF"/>
          </a:solidFill>
          <a:ln w="6350">
            <a:solidFill>
              <a:srgbClr val="000000"/>
            </a:solidFill>
            <a:prstDash val="dash"/>
          </a:ln>
        </p:spPr>
        <p:txBody>
          <a:bodyPr lIns="45719" rIns="45719"/>
          <a:lstStyle/>
          <a:p>
            <a:endParaRPr/>
          </a:p>
        </p:txBody>
      </p:sp>
      <p:sp>
        <p:nvSpPr>
          <p:cNvPr id="1000" name="Straight Connector 5"/>
          <p:cNvSpPr/>
          <p:nvPr/>
        </p:nvSpPr>
        <p:spPr>
          <a:xfrm>
            <a:off x="3040063" y="1814513"/>
            <a:ext cx="241301" cy="1"/>
          </a:xfrm>
          <a:prstGeom prst="line">
            <a:avLst/>
          </a:prstGeom>
          <a:solidFill>
            <a:srgbClr val="D5E9FF"/>
          </a:solidFill>
          <a:ln w="6350">
            <a:solidFill>
              <a:srgbClr val="000000"/>
            </a:solidFill>
            <a:prstDash val="dash"/>
          </a:ln>
        </p:spPr>
        <p:txBody>
          <a:bodyPr lIns="45719" rIns="45719"/>
          <a:lstStyle/>
          <a:p>
            <a:endParaRPr/>
          </a:p>
        </p:txBody>
      </p:sp>
      <p:sp>
        <p:nvSpPr>
          <p:cNvPr id="1001" name="Straight Connector 6"/>
          <p:cNvSpPr/>
          <p:nvPr/>
        </p:nvSpPr>
        <p:spPr>
          <a:xfrm flipV="1">
            <a:off x="3238500" y="1811336"/>
            <a:ext cx="1" cy="750889"/>
          </a:xfrm>
          <a:prstGeom prst="line">
            <a:avLst/>
          </a:prstGeom>
          <a:solidFill>
            <a:srgbClr val="D5E9FF"/>
          </a:solidFill>
          <a:ln w="28575">
            <a:solidFill>
              <a:srgbClr val="969696"/>
            </a:solidFill>
            <a:tailEnd type="triangle"/>
          </a:ln>
        </p:spPr>
        <p:txBody>
          <a:bodyPr lIns="45719" rIns="45719"/>
          <a:lstStyle/>
          <a:p>
            <a:endParaRPr/>
          </a:p>
        </p:txBody>
      </p:sp>
      <p:sp>
        <p:nvSpPr>
          <p:cNvPr id="1002" name="Text Placeholder 12"/>
          <p:cNvSpPr txBox="1"/>
          <p:nvPr/>
        </p:nvSpPr>
        <p:spPr>
          <a:xfrm>
            <a:off x="682383" y="3419475"/>
            <a:ext cx="618022"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100">
                <a:latin typeface="Palatino Linotype"/>
                <a:ea typeface="Palatino Linotype"/>
                <a:cs typeface="Palatino Linotype"/>
                <a:sym typeface="Palatino Linotype"/>
              </a:defRPr>
            </a:lvl1pPr>
          </a:lstStyle>
          <a:p>
            <a:r>
              <a:t>2006-2009</a:t>
            </a:r>
          </a:p>
        </p:txBody>
      </p:sp>
      <p:sp>
        <p:nvSpPr>
          <p:cNvPr id="1003" name="Text Placeholder 12"/>
          <p:cNvSpPr txBox="1"/>
          <p:nvPr/>
        </p:nvSpPr>
        <p:spPr>
          <a:xfrm>
            <a:off x="1580908" y="3419475"/>
            <a:ext cx="618022"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100">
                <a:latin typeface="Palatino Linotype"/>
                <a:ea typeface="Palatino Linotype"/>
                <a:cs typeface="Palatino Linotype"/>
                <a:sym typeface="Palatino Linotype"/>
              </a:defRPr>
            </a:lvl1pPr>
          </a:lstStyle>
          <a:p>
            <a:r>
              <a:t>2010-2013</a:t>
            </a:r>
          </a:p>
        </p:txBody>
      </p:sp>
      <p:sp>
        <p:nvSpPr>
          <p:cNvPr id="1004" name="Text Placeholder 12"/>
          <p:cNvSpPr txBox="1"/>
          <p:nvPr/>
        </p:nvSpPr>
        <p:spPr>
          <a:xfrm>
            <a:off x="2479433" y="3419475"/>
            <a:ext cx="618022"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100">
                <a:latin typeface="Palatino Linotype"/>
                <a:ea typeface="Palatino Linotype"/>
                <a:cs typeface="Palatino Linotype"/>
                <a:sym typeface="Palatino Linotype"/>
              </a:defRPr>
            </a:lvl1pPr>
          </a:lstStyle>
          <a:p>
            <a:r>
              <a:t>2014-2017</a:t>
            </a:r>
          </a:p>
        </p:txBody>
      </p:sp>
      <p:grpSp>
        <p:nvGrpSpPr>
          <p:cNvPr id="1007" name="Text Placeholder 12"/>
          <p:cNvGrpSpPr/>
          <p:nvPr/>
        </p:nvGrpSpPr>
        <p:grpSpPr>
          <a:xfrm>
            <a:off x="3128964" y="2119313"/>
            <a:ext cx="219077" cy="219077"/>
            <a:chOff x="0" y="0"/>
            <a:chExt cx="219075" cy="219075"/>
          </a:xfrm>
        </p:grpSpPr>
        <p:sp>
          <p:nvSpPr>
            <p:cNvPr id="1005" name="Circle"/>
            <p:cNvSpPr/>
            <p:nvPr/>
          </p:nvSpPr>
          <p:spPr>
            <a:xfrm>
              <a:off x="0" y="0"/>
              <a:ext cx="219076" cy="219076"/>
            </a:xfrm>
            <a:prstGeom prst="ellipse">
              <a:avLst/>
            </a:prstGeom>
            <a:solidFill>
              <a:srgbClr val="969696"/>
            </a:solidFill>
            <a:ln w="9525" cap="flat">
              <a:solidFill>
                <a:srgbClr val="969696"/>
              </a:solidFill>
              <a:prstDash val="solid"/>
              <a:round/>
            </a:ln>
            <a:effectLst/>
          </p:spPr>
          <p:txBody>
            <a:bodyPr wrap="square" lIns="45719" tIns="45719" rIns="45719" bIns="45719" numCol="1" anchor="ctr">
              <a:noAutofit/>
            </a:bodyPr>
            <a:lstStyle/>
            <a:p>
              <a:pPr algn="ctr">
                <a:defRPr sz="1100" b="1">
                  <a:solidFill>
                    <a:srgbClr val="FFFFFF"/>
                  </a:solidFill>
                  <a:latin typeface="Palatino Linotype"/>
                  <a:ea typeface="Palatino Linotype"/>
                  <a:cs typeface="Palatino Linotype"/>
                  <a:sym typeface="Palatino Linotype"/>
                </a:defRPr>
              </a:pPr>
              <a:endParaRPr/>
            </a:p>
          </p:txBody>
        </p:sp>
        <p:sp>
          <p:nvSpPr>
            <p:cNvPr id="1006" name="2x"/>
            <p:cNvSpPr txBox="1"/>
            <p:nvPr/>
          </p:nvSpPr>
          <p:spPr>
            <a:xfrm>
              <a:off x="33337" y="26987"/>
              <a:ext cx="152401"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100" b="1">
                  <a:solidFill>
                    <a:srgbClr val="FFFFFF"/>
                  </a:solidFill>
                  <a:latin typeface="Palatino Linotype"/>
                  <a:ea typeface="Palatino Linotype"/>
                  <a:cs typeface="Palatino Linotype"/>
                  <a:sym typeface="Palatino Linotype"/>
                </a:defRPr>
              </a:lvl1pPr>
            </a:lstStyle>
            <a:p>
              <a:r>
                <a:t>2x</a:t>
              </a:r>
            </a:p>
          </p:txBody>
        </p:sp>
      </p:grpSp>
      <p:sp>
        <p:nvSpPr>
          <p:cNvPr id="1008" name="TextBox 81"/>
          <p:cNvSpPr txBox="1"/>
          <p:nvPr/>
        </p:nvSpPr>
        <p:spPr>
          <a:xfrm>
            <a:off x="263450" y="1157605"/>
            <a:ext cx="324175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Total Number of Hospitals Acquired</a:t>
            </a:r>
          </a:p>
        </p:txBody>
      </p:sp>
      <p:sp>
        <p:nvSpPr>
          <p:cNvPr id="1009" name="TextBox 490"/>
          <p:cNvSpPr txBox="1"/>
          <p:nvPr/>
        </p:nvSpPr>
        <p:spPr>
          <a:xfrm>
            <a:off x="-173448" y="3784917"/>
            <a:ext cx="4141789"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Aggregate Revenue of M&amp;A Targets</a:t>
            </a:r>
          </a:p>
        </p:txBody>
      </p:sp>
      <p:sp>
        <p:nvSpPr>
          <p:cNvPr id="1010" name="Rectangle: Rounded Corners 492"/>
          <p:cNvSpPr txBox="1"/>
          <p:nvPr/>
        </p:nvSpPr>
        <p:spPr>
          <a:xfrm>
            <a:off x="632807" y="5427714"/>
            <a:ext cx="703348"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463675">
              <a:defRPr sz="1000">
                <a:latin typeface="Palatino Linotype"/>
                <a:ea typeface="Palatino Linotype"/>
                <a:cs typeface="Palatino Linotype"/>
                <a:sym typeface="Palatino Linotype"/>
              </a:defRPr>
            </a:lvl1pPr>
          </a:lstStyle>
          <a:p>
            <a:r>
              <a:t>2006-2009</a:t>
            </a:r>
          </a:p>
        </p:txBody>
      </p:sp>
      <p:sp>
        <p:nvSpPr>
          <p:cNvPr id="1011" name="Rectangle: Rounded Corners 493"/>
          <p:cNvSpPr txBox="1"/>
          <p:nvPr/>
        </p:nvSpPr>
        <p:spPr>
          <a:xfrm>
            <a:off x="1533028" y="5427714"/>
            <a:ext cx="703347"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463675">
              <a:defRPr sz="1000">
                <a:latin typeface="Palatino Linotype"/>
                <a:ea typeface="Palatino Linotype"/>
                <a:cs typeface="Palatino Linotype"/>
                <a:sym typeface="Palatino Linotype"/>
              </a:defRPr>
            </a:lvl1pPr>
          </a:lstStyle>
          <a:p>
            <a:r>
              <a:t>2010-2013</a:t>
            </a:r>
          </a:p>
        </p:txBody>
      </p:sp>
      <p:sp>
        <p:nvSpPr>
          <p:cNvPr id="1012" name="Rectangle: Rounded Corners 494"/>
          <p:cNvSpPr txBox="1"/>
          <p:nvPr/>
        </p:nvSpPr>
        <p:spPr>
          <a:xfrm>
            <a:off x="2438697" y="5422951"/>
            <a:ext cx="703347"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defTabSz="1463675">
              <a:defRPr sz="1000">
                <a:latin typeface="Palatino Linotype"/>
                <a:ea typeface="Palatino Linotype"/>
                <a:cs typeface="Palatino Linotype"/>
                <a:sym typeface="Palatino Linotype"/>
              </a:defRPr>
            </a:lvl1pPr>
          </a:lstStyle>
          <a:p>
            <a:r>
              <a:t>2014-2017</a:t>
            </a:r>
          </a:p>
        </p:txBody>
      </p:sp>
      <p:grpSp>
        <p:nvGrpSpPr>
          <p:cNvPr id="1038" name="Group 560"/>
          <p:cNvGrpSpPr/>
          <p:nvPr/>
        </p:nvGrpSpPr>
        <p:grpSpPr>
          <a:xfrm>
            <a:off x="533399" y="4405312"/>
            <a:ext cx="2846699" cy="1008064"/>
            <a:chOff x="0" y="0"/>
            <a:chExt cx="2846697" cy="1008062"/>
          </a:xfrm>
        </p:grpSpPr>
        <p:sp>
          <p:nvSpPr>
            <p:cNvPr id="1013" name="Straight Connector 498"/>
            <p:cNvSpPr/>
            <p:nvPr/>
          </p:nvSpPr>
          <p:spPr>
            <a:xfrm>
              <a:off x="732876" y="629341"/>
              <a:ext cx="1985745" cy="1"/>
            </a:xfrm>
            <a:prstGeom prst="line">
              <a:avLst/>
            </a:prstGeom>
            <a:solidFill>
              <a:srgbClr val="D5E9FF"/>
            </a:solidFill>
            <a:ln w="9525" cap="flat">
              <a:solidFill>
                <a:srgbClr val="000000"/>
              </a:solidFill>
              <a:prstDash val="dash"/>
              <a:round/>
            </a:ln>
            <a:effectLst/>
          </p:spPr>
          <p:txBody>
            <a:bodyPr wrap="square" lIns="45719" tIns="45719" rIns="45719" bIns="45719" numCol="1" anchor="t">
              <a:noAutofit/>
            </a:bodyPr>
            <a:lstStyle/>
            <a:p>
              <a:endParaRPr/>
            </a:p>
          </p:txBody>
        </p:sp>
        <p:grpSp>
          <p:nvGrpSpPr>
            <p:cNvPr id="1018" name="Group 450"/>
            <p:cNvGrpSpPr/>
            <p:nvPr/>
          </p:nvGrpSpPr>
          <p:grpSpPr>
            <a:xfrm>
              <a:off x="82977" y="623324"/>
              <a:ext cx="730421" cy="384739"/>
              <a:chOff x="0" y="0"/>
              <a:chExt cx="730420" cy="384738"/>
            </a:xfrm>
          </p:grpSpPr>
          <p:pic>
            <p:nvPicPr>
              <p:cNvPr id="1014" name="Picture 10" descr="Picture 10"/>
              <p:cNvPicPr>
                <a:picLocks noChangeAspect="1"/>
              </p:cNvPicPr>
              <p:nvPr/>
            </p:nvPicPr>
            <p:blipFill>
              <a:blip r:embed="rId4">
                <a:extLst/>
              </a:blip>
              <a:srcRect t="61578"/>
              <a:stretch>
                <a:fillRect/>
              </a:stretch>
            </p:blipFill>
            <p:spPr>
              <a:xfrm>
                <a:off x="0" y="0"/>
                <a:ext cx="730421" cy="384739"/>
              </a:xfrm>
              <a:prstGeom prst="rect">
                <a:avLst/>
              </a:prstGeom>
              <a:ln w="12700" cap="flat">
                <a:noFill/>
                <a:miter lim="400000"/>
              </a:ln>
              <a:effectLst/>
            </p:spPr>
          </p:pic>
          <p:grpSp>
            <p:nvGrpSpPr>
              <p:cNvPr id="1017" name="Rectangle: Rounded Corners 446"/>
              <p:cNvGrpSpPr/>
              <p:nvPr/>
            </p:nvGrpSpPr>
            <p:grpSpPr>
              <a:xfrm>
                <a:off x="141495" y="9"/>
                <a:ext cx="432972" cy="286257"/>
                <a:chOff x="0" y="0"/>
                <a:chExt cx="432971" cy="286255"/>
              </a:xfrm>
            </p:grpSpPr>
            <p:sp>
              <p:nvSpPr>
                <p:cNvPr id="1015" name="Rounded Rectangle"/>
                <p:cNvSpPr/>
                <p:nvPr/>
              </p:nvSpPr>
              <p:spPr>
                <a:xfrm>
                  <a:off x="0" y="0"/>
                  <a:ext cx="432972" cy="286256"/>
                </a:xfrm>
                <a:prstGeom prst="roundRect">
                  <a:avLst>
                    <a:gd name="adj" fmla="val 16667"/>
                  </a:avLst>
                </a:prstGeom>
                <a:solidFill>
                  <a:srgbClr val="42B649"/>
                </a:solidFill>
                <a:ln w="12700" cap="flat">
                  <a:noFill/>
                  <a:miter lim="400000"/>
                </a:ln>
                <a:effectLst/>
              </p:spPr>
              <p:txBody>
                <a:bodyPr wrap="square" lIns="45719" tIns="45719" rIns="45719" bIns="45719" numCol="1" anchor="t">
                  <a:noAutofit/>
                </a:bodyPr>
                <a:lstStyle/>
                <a:p>
                  <a:pPr algn="ctr" defTabSz="1463675">
                    <a:defRPr>
                      <a:latin typeface="Palatino Linotype"/>
                      <a:ea typeface="Palatino Linotype"/>
                      <a:cs typeface="Palatino Linotype"/>
                      <a:sym typeface="Palatino Linotype"/>
                    </a:defRPr>
                  </a:pPr>
                  <a:endParaRPr/>
                </a:p>
              </p:txBody>
            </p:sp>
            <p:sp>
              <p:nvSpPr>
                <p:cNvPr id="1016" name="$28B"/>
                <p:cNvSpPr txBox="1"/>
                <p:nvPr/>
              </p:nvSpPr>
              <p:spPr>
                <a:xfrm>
                  <a:off x="13974" y="13973"/>
                  <a:ext cx="405024"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000" b="1">
                      <a:solidFill>
                        <a:srgbClr val="FFFFFF"/>
                      </a:solidFill>
                      <a:latin typeface="Palatino Linotype"/>
                      <a:ea typeface="Palatino Linotype"/>
                      <a:cs typeface="Palatino Linotype"/>
                      <a:sym typeface="Palatino Linotype"/>
                    </a:defRPr>
                  </a:lvl1pPr>
                </a:lstStyle>
                <a:p>
                  <a:r>
                    <a:t>$28B</a:t>
                  </a:r>
                </a:p>
              </p:txBody>
            </p:sp>
          </p:grpSp>
        </p:grpSp>
        <p:grpSp>
          <p:nvGrpSpPr>
            <p:cNvPr id="1021" name="Group 452"/>
            <p:cNvGrpSpPr/>
            <p:nvPr/>
          </p:nvGrpSpPr>
          <p:grpSpPr>
            <a:xfrm>
              <a:off x="1861573" y="0"/>
              <a:ext cx="730421" cy="1001882"/>
              <a:chOff x="0" y="0"/>
              <a:chExt cx="730420" cy="1001881"/>
            </a:xfrm>
          </p:grpSpPr>
          <p:pic>
            <p:nvPicPr>
              <p:cNvPr id="1019" name="Picture 10" descr="Picture 10"/>
              <p:cNvPicPr>
                <a:picLocks noChangeAspect="1"/>
              </p:cNvPicPr>
              <p:nvPr/>
            </p:nvPicPr>
            <p:blipFill>
              <a:blip r:embed="rId4">
                <a:extLst/>
              </a:blip>
              <a:stretch>
                <a:fillRect/>
              </a:stretch>
            </p:blipFill>
            <p:spPr>
              <a:xfrm>
                <a:off x="0" y="0"/>
                <a:ext cx="730421" cy="1001882"/>
              </a:xfrm>
              <a:prstGeom prst="rect">
                <a:avLst/>
              </a:prstGeom>
              <a:ln w="12700" cap="flat">
                <a:noFill/>
                <a:miter lim="400000"/>
              </a:ln>
              <a:effectLst/>
            </p:spPr>
          </p:pic>
          <p:sp>
            <p:nvSpPr>
              <p:cNvPr id="1020" name="Oval 454"/>
              <p:cNvSpPr/>
              <p:nvPr/>
            </p:nvSpPr>
            <p:spPr>
              <a:xfrm>
                <a:off x="103149" y="301612"/>
                <a:ext cx="434397" cy="620175"/>
              </a:xfrm>
              <a:prstGeom prst="ellipse">
                <a:avLst/>
              </a:prstGeom>
              <a:solidFill>
                <a:srgbClr val="42B649"/>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grpSp>
        <p:grpSp>
          <p:nvGrpSpPr>
            <p:cNvPr id="1024" name="Picture 10"/>
            <p:cNvGrpSpPr/>
            <p:nvPr/>
          </p:nvGrpSpPr>
          <p:grpSpPr>
            <a:xfrm>
              <a:off x="968566" y="307745"/>
              <a:ext cx="730422" cy="699169"/>
              <a:chOff x="0" y="0"/>
              <a:chExt cx="730421" cy="699168"/>
            </a:xfrm>
          </p:grpSpPr>
          <p:sp>
            <p:nvSpPr>
              <p:cNvPr id="1022" name="Rectangle"/>
              <p:cNvSpPr/>
              <p:nvPr/>
            </p:nvSpPr>
            <p:spPr>
              <a:xfrm>
                <a:off x="0" y="0"/>
                <a:ext cx="730422" cy="699169"/>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1023" name="image63.png" descr="image63.png"/>
              <p:cNvPicPr>
                <a:picLocks noChangeAspect="1"/>
              </p:cNvPicPr>
              <p:nvPr/>
            </p:nvPicPr>
            <p:blipFill>
              <a:blip r:embed="rId4">
                <a:extLst/>
              </a:blip>
              <a:srcRect t="30105"/>
              <a:stretch>
                <a:fillRect/>
              </a:stretch>
            </p:blipFill>
            <p:spPr>
              <a:xfrm>
                <a:off x="0" y="0"/>
                <a:ext cx="730422" cy="699169"/>
              </a:xfrm>
              <a:prstGeom prst="rect">
                <a:avLst/>
              </a:prstGeom>
              <a:ln w="12700" cap="flat">
                <a:noFill/>
                <a:miter lim="400000"/>
              </a:ln>
              <a:effectLst/>
            </p:spPr>
          </p:pic>
        </p:grpSp>
        <p:sp>
          <p:nvSpPr>
            <p:cNvPr id="1025" name="Oval 457"/>
            <p:cNvSpPr/>
            <p:nvPr/>
          </p:nvSpPr>
          <p:spPr>
            <a:xfrm>
              <a:off x="1092414" y="307389"/>
              <a:ext cx="434397" cy="619201"/>
            </a:xfrm>
            <a:prstGeom prst="ellipse">
              <a:avLst/>
            </a:prstGeom>
            <a:solidFill>
              <a:srgbClr val="42B649"/>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grpSp>
          <p:nvGrpSpPr>
            <p:cNvPr id="1028" name="Rectangle: Rounded Corners 458"/>
            <p:cNvGrpSpPr/>
            <p:nvPr/>
          </p:nvGrpSpPr>
          <p:grpSpPr>
            <a:xfrm>
              <a:off x="1119621" y="486721"/>
              <a:ext cx="432842" cy="287090"/>
              <a:chOff x="0" y="0"/>
              <a:chExt cx="432841" cy="287089"/>
            </a:xfrm>
          </p:grpSpPr>
          <p:sp>
            <p:nvSpPr>
              <p:cNvPr id="1026" name="Rounded Rectangle"/>
              <p:cNvSpPr/>
              <p:nvPr/>
            </p:nvSpPr>
            <p:spPr>
              <a:xfrm>
                <a:off x="0" y="0"/>
                <a:ext cx="432842" cy="287090"/>
              </a:xfrm>
              <a:prstGeom prst="roundRect">
                <a:avLst>
                  <a:gd name="adj" fmla="val 16667"/>
                </a:avLst>
              </a:prstGeom>
              <a:solidFill>
                <a:srgbClr val="42B649"/>
              </a:solidFill>
              <a:ln w="12700" cap="flat">
                <a:noFill/>
                <a:miter lim="400000"/>
              </a:ln>
              <a:effectLst/>
            </p:spPr>
            <p:txBody>
              <a:bodyPr wrap="square" lIns="45719" tIns="45719" rIns="45719" bIns="45719" numCol="1" anchor="t">
                <a:noAutofit/>
              </a:bodyPr>
              <a:lstStyle/>
              <a:p>
                <a:pPr algn="ctr" defTabSz="1463675">
                  <a:defRPr>
                    <a:latin typeface="Palatino Linotype"/>
                    <a:ea typeface="Palatino Linotype"/>
                    <a:cs typeface="Palatino Linotype"/>
                    <a:sym typeface="Palatino Linotype"/>
                  </a:defRPr>
                </a:pPr>
                <a:endParaRPr/>
              </a:p>
            </p:txBody>
          </p:sp>
          <p:sp>
            <p:nvSpPr>
              <p:cNvPr id="1027" name="$78B"/>
              <p:cNvSpPr txBox="1"/>
              <p:nvPr/>
            </p:nvSpPr>
            <p:spPr>
              <a:xfrm>
                <a:off x="14015" y="14015"/>
                <a:ext cx="404811"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000" b="1">
                    <a:solidFill>
                      <a:srgbClr val="FFFFFF"/>
                    </a:solidFill>
                    <a:latin typeface="Palatino Linotype"/>
                    <a:ea typeface="Palatino Linotype"/>
                    <a:cs typeface="Palatino Linotype"/>
                    <a:sym typeface="Palatino Linotype"/>
                  </a:defRPr>
                </a:lvl1pPr>
              </a:lstStyle>
              <a:p>
                <a:r>
                  <a:t>$78B</a:t>
                </a:r>
              </a:p>
            </p:txBody>
          </p:sp>
        </p:grpSp>
        <p:grpSp>
          <p:nvGrpSpPr>
            <p:cNvPr id="1031" name="Rectangle: Rounded Corners 459"/>
            <p:cNvGrpSpPr/>
            <p:nvPr/>
          </p:nvGrpSpPr>
          <p:grpSpPr>
            <a:xfrm>
              <a:off x="2011076" y="466764"/>
              <a:ext cx="432843" cy="287091"/>
              <a:chOff x="0" y="0"/>
              <a:chExt cx="432841" cy="287089"/>
            </a:xfrm>
          </p:grpSpPr>
          <p:sp>
            <p:nvSpPr>
              <p:cNvPr id="1029" name="Rounded Rectangle"/>
              <p:cNvSpPr/>
              <p:nvPr/>
            </p:nvSpPr>
            <p:spPr>
              <a:xfrm>
                <a:off x="0" y="0"/>
                <a:ext cx="432842" cy="287090"/>
              </a:xfrm>
              <a:prstGeom prst="roundRect">
                <a:avLst>
                  <a:gd name="adj" fmla="val 16667"/>
                </a:avLst>
              </a:prstGeom>
              <a:solidFill>
                <a:srgbClr val="42B649"/>
              </a:solidFill>
              <a:ln w="12700" cap="flat">
                <a:noFill/>
                <a:miter lim="400000"/>
              </a:ln>
              <a:effectLst/>
            </p:spPr>
            <p:txBody>
              <a:bodyPr wrap="square" lIns="45719" tIns="45719" rIns="45719" bIns="45719" numCol="1" anchor="t">
                <a:noAutofit/>
              </a:bodyPr>
              <a:lstStyle/>
              <a:p>
                <a:pPr algn="ctr" defTabSz="1463675">
                  <a:defRPr>
                    <a:latin typeface="Palatino Linotype"/>
                    <a:ea typeface="Palatino Linotype"/>
                    <a:cs typeface="Palatino Linotype"/>
                    <a:sym typeface="Palatino Linotype"/>
                  </a:defRPr>
                </a:pPr>
                <a:endParaRPr/>
              </a:p>
            </p:txBody>
          </p:sp>
          <p:sp>
            <p:nvSpPr>
              <p:cNvPr id="1030" name="$90B"/>
              <p:cNvSpPr txBox="1"/>
              <p:nvPr/>
            </p:nvSpPr>
            <p:spPr>
              <a:xfrm>
                <a:off x="14015" y="14015"/>
                <a:ext cx="404811"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000" b="1">
                    <a:solidFill>
                      <a:srgbClr val="FFFFFF"/>
                    </a:solidFill>
                    <a:latin typeface="Palatino Linotype"/>
                    <a:ea typeface="Palatino Linotype"/>
                    <a:cs typeface="Palatino Linotype"/>
                    <a:sym typeface="Palatino Linotype"/>
                  </a:defRPr>
                </a:lvl1pPr>
              </a:lstStyle>
              <a:p>
                <a:r>
                  <a:t>$90B</a:t>
                </a:r>
              </a:p>
            </p:txBody>
          </p:sp>
        </p:grpSp>
        <p:sp>
          <p:nvSpPr>
            <p:cNvPr id="1032" name="Straight Connector 495"/>
            <p:cNvSpPr/>
            <p:nvPr/>
          </p:nvSpPr>
          <p:spPr>
            <a:xfrm>
              <a:off x="-1" y="1004308"/>
              <a:ext cx="2718623" cy="1"/>
            </a:xfrm>
            <a:prstGeom prst="line">
              <a:avLst/>
            </a:prstGeom>
            <a:solidFill>
              <a:srgbClr val="D5E9FF"/>
            </a:solidFill>
            <a:ln w="9525" cap="flat">
              <a:solidFill>
                <a:srgbClr val="000000"/>
              </a:solidFill>
              <a:prstDash val="solid"/>
              <a:round/>
            </a:ln>
            <a:effectLst/>
          </p:spPr>
          <p:txBody>
            <a:bodyPr wrap="square" lIns="45719" tIns="45719" rIns="45719" bIns="45719" numCol="1" anchor="t">
              <a:noAutofit/>
            </a:bodyPr>
            <a:lstStyle/>
            <a:p>
              <a:endParaRPr/>
            </a:p>
          </p:txBody>
        </p:sp>
        <p:sp>
          <p:nvSpPr>
            <p:cNvPr id="1033" name="Straight Connector 500"/>
            <p:cNvSpPr/>
            <p:nvPr/>
          </p:nvSpPr>
          <p:spPr>
            <a:xfrm>
              <a:off x="2389691" y="35317"/>
              <a:ext cx="315408" cy="1"/>
            </a:xfrm>
            <a:prstGeom prst="line">
              <a:avLst/>
            </a:prstGeom>
            <a:solidFill>
              <a:srgbClr val="D5E9FF"/>
            </a:solidFill>
            <a:ln w="9525" cap="flat">
              <a:solidFill>
                <a:srgbClr val="000000"/>
              </a:solidFill>
              <a:prstDash val="dash"/>
              <a:round/>
            </a:ln>
            <a:effectLst/>
          </p:spPr>
          <p:txBody>
            <a:bodyPr wrap="square" lIns="45719" tIns="45719" rIns="45719" bIns="45719" numCol="1" anchor="t">
              <a:noAutofit/>
            </a:bodyPr>
            <a:lstStyle/>
            <a:p>
              <a:endParaRPr/>
            </a:p>
          </p:txBody>
        </p:sp>
        <p:sp>
          <p:nvSpPr>
            <p:cNvPr id="1034" name="Straight Arrow Connector 505"/>
            <p:cNvSpPr/>
            <p:nvPr/>
          </p:nvSpPr>
          <p:spPr>
            <a:xfrm flipV="1">
              <a:off x="2718621" y="28994"/>
              <a:ext cx="1" cy="584958"/>
            </a:xfrm>
            <a:prstGeom prst="line">
              <a:avLst/>
            </a:prstGeom>
            <a:noFill/>
            <a:ln w="34925" cap="flat">
              <a:solidFill>
                <a:srgbClr val="969696"/>
              </a:solidFill>
              <a:prstDash val="solid"/>
              <a:round/>
              <a:tailEnd type="triangle" w="med" len="med"/>
            </a:ln>
            <a:effectLst/>
          </p:spPr>
          <p:txBody>
            <a:bodyPr wrap="square" lIns="45719" tIns="45719" rIns="45719" bIns="45719" numCol="1" anchor="t">
              <a:noAutofit/>
            </a:bodyPr>
            <a:lstStyle/>
            <a:p>
              <a:endParaRPr/>
            </a:p>
          </p:txBody>
        </p:sp>
        <p:grpSp>
          <p:nvGrpSpPr>
            <p:cNvPr id="1037" name="Oval 506"/>
            <p:cNvGrpSpPr/>
            <p:nvPr/>
          </p:nvGrpSpPr>
          <p:grpSpPr>
            <a:xfrm>
              <a:off x="2569933" y="223805"/>
              <a:ext cx="276765" cy="290803"/>
              <a:chOff x="0" y="0"/>
              <a:chExt cx="276763" cy="290801"/>
            </a:xfrm>
          </p:grpSpPr>
          <p:sp>
            <p:nvSpPr>
              <p:cNvPr id="1035" name="Oval"/>
              <p:cNvSpPr/>
              <p:nvPr/>
            </p:nvSpPr>
            <p:spPr>
              <a:xfrm>
                <a:off x="0" y="0"/>
                <a:ext cx="276764" cy="290802"/>
              </a:xfrm>
              <a:prstGeom prst="ellipse">
                <a:avLst/>
              </a:prstGeom>
              <a:solidFill>
                <a:srgbClr val="969696"/>
              </a:solidFill>
              <a:ln w="9525" cap="flat">
                <a:solidFill>
                  <a:srgbClr val="FFFFFF"/>
                </a:solidFill>
                <a:prstDash val="solid"/>
                <a:round/>
              </a:ln>
              <a:effectLst/>
            </p:spPr>
            <p:txBody>
              <a:bodyPr wrap="square" lIns="45719" tIns="45719" rIns="45719" bIns="45719" numCol="1" anchor="ctr">
                <a:noAutofit/>
              </a:bodyPr>
              <a:lstStyle/>
              <a:p>
                <a:pPr algn="ctr" defTabSz="1463675">
                  <a:defRPr>
                    <a:latin typeface="Palatino Linotype"/>
                    <a:ea typeface="Palatino Linotype"/>
                    <a:cs typeface="Palatino Linotype"/>
                    <a:sym typeface="Palatino Linotype"/>
                  </a:defRPr>
                </a:pPr>
                <a:endParaRPr/>
              </a:p>
            </p:txBody>
          </p:sp>
          <p:sp>
            <p:nvSpPr>
              <p:cNvPr id="1036" name="3x"/>
              <p:cNvSpPr txBox="1"/>
              <p:nvPr/>
            </p:nvSpPr>
            <p:spPr>
              <a:xfrm>
                <a:off x="40531" y="62850"/>
                <a:ext cx="195702"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1463675">
                  <a:defRPr sz="1000" b="1">
                    <a:solidFill>
                      <a:srgbClr val="FFFFFF"/>
                    </a:solidFill>
                    <a:latin typeface="Palatino Linotype"/>
                    <a:ea typeface="Palatino Linotype"/>
                    <a:cs typeface="Palatino Linotype"/>
                    <a:sym typeface="Palatino Linotype"/>
                  </a:defRPr>
                </a:lvl1pPr>
              </a:lstStyle>
              <a:p>
                <a:r>
                  <a:t>3x</a:t>
                </a:r>
              </a:p>
            </p:txBody>
          </p:sp>
        </p:grpSp>
      </p:grpSp>
      <p:sp>
        <p:nvSpPr>
          <p:cNvPr id="1039" name="TextBox 510"/>
          <p:cNvSpPr txBox="1"/>
          <p:nvPr/>
        </p:nvSpPr>
        <p:spPr>
          <a:xfrm>
            <a:off x="3856208" y="1148814"/>
            <a:ext cx="4937272"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Recent/Proposed “Mega-Mergers” with Combined Revenue</a:t>
            </a:r>
          </a:p>
        </p:txBody>
      </p:sp>
      <p:sp>
        <p:nvSpPr>
          <p:cNvPr id="1040" name="Straight Connector 579"/>
          <p:cNvSpPr/>
          <p:nvPr/>
        </p:nvSpPr>
        <p:spPr>
          <a:xfrm>
            <a:off x="3896202" y="1448610"/>
            <a:ext cx="4790598" cy="1"/>
          </a:xfrm>
          <a:prstGeom prst="line">
            <a:avLst/>
          </a:prstGeom>
          <a:ln>
            <a:solidFill>
              <a:srgbClr val="6E6E6E"/>
            </a:solidFill>
          </a:ln>
        </p:spPr>
        <p:txBody>
          <a:bodyPr lIns="45719" rIns="45719"/>
          <a:lstStyle/>
          <a:p>
            <a:endParaRPr/>
          </a:p>
        </p:txBody>
      </p:sp>
      <p:sp>
        <p:nvSpPr>
          <p:cNvPr id="1041" name="Straight Connector 582"/>
          <p:cNvSpPr/>
          <p:nvPr/>
        </p:nvSpPr>
        <p:spPr>
          <a:xfrm>
            <a:off x="263450" y="1457325"/>
            <a:ext cx="3241751" cy="0"/>
          </a:xfrm>
          <a:prstGeom prst="line">
            <a:avLst/>
          </a:prstGeom>
          <a:ln>
            <a:solidFill>
              <a:srgbClr val="6E6E6E"/>
            </a:solidFill>
          </a:ln>
        </p:spPr>
        <p:txBody>
          <a:bodyPr lIns="45719" rIns="45719"/>
          <a:lstStyle/>
          <a:p>
            <a:endParaRPr/>
          </a:p>
        </p:txBody>
      </p:sp>
      <p:sp>
        <p:nvSpPr>
          <p:cNvPr id="1042" name="Rectangle 587"/>
          <p:cNvSpPr txBox="1"/>
          <p:nvPr/>
        </p:nvSpPr>
        <p:spPr>
          <a:xfrm>
            <a:off x="458229" y="6108494"/>
            <a:ext cx="7643467" cy="47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i="1">
                <a:latin typeface="Palatino Linotype"/>
                <a:ea typeface="Palatino Linotype"/>
                <a:cs typeface="Palatino Linotype"/>
                <a:sym typeface="Palatino Linotype"/>
              </a:defRPr>
            </a:pPr>
            <a:r>
              <a:t>Sources: Kaufman Hall &amp; Associates report: “2017 in Review: The Year M&amp;A Shook the Healthcare Landscape”; McKinsey &amp; Co. report: “Provider scale strategies: A 2018 update on the evolving landscape”, April 2018; PwC report: “Medical cost trend: Behind the numbers 2019”, June 2018.</a:t>
            </a:r>
          </a:p>
          <a:p>
            <a:pPr>
              <a:defRPr sz="800" i="1">
                <a:latin typeface="Palatino Linotype"/>
                <a:ea typeface="Palatino Linotype"/>
                <a:cs typeface="Palatino Linotype"/>
                <a:sym typeface="Palatino Linotype"/>
              </a:defRPr>
            </a:pPr>
            <a:r>
              <a:t>Note: Number of hospital beds for Partners &amp; Care New England includes bassinets</a:t>
            </a:r>
          </a:p>
        </p:txBody>
      </p:sp>
      <p:sp>
        <p:nvSpPr>
          <p:cNvPr id="1043" name="Straight Connector 102"/>
          <p:cNvSpPr/>
          <p:nvPr/>
        </p:nvSpPr>
        <p:spPr>
          <a:xfrm>
            <a:off x="263450" y="4133850"/>
            <a:ext cx="3241751" cy="0"/>
          </a:xfrm>
          <a:prstGeom prst="line">
            <a:avLst/>
          </a:prstGeom>
          <a:ln>
            <a:solidFill>
              <a:srgbClr val="6E6E6E"/>
            </a:solidFill>
          </a:ln>
        </p:spPr>
        <p:txBody>
          <a:bodyPr lIns="45719" rIns="45719"/>
          <a:lstStyle/>
          <a:p>
            <a:endParaRPr/>
          </a:p>
        </p:txBody>
      </p:sp>
      <p:grpSp>
        <p:nvGrpSpPr>
          <p:cNvPr id="1081" name="Group 25"/>
          <p:cNvGrpSpPr/>
          <p:nvPr/>
        </p:nvGrpSpPr>
        <p:grpSpPr>
          <a:xfrm>
            <a:off x="3685678" y="1551268"/>
            <a:ext cx="5653690" cy="4027029"/>
            <a:chOff x="0" y="0"/>
            <a:chExt cx="5653689" cy="4027027"/>
          </a:xfrm>
        </p:grpSpPr>
        <p:pic>
          <p:nvPicPr>
            <p:cNvPr id="1044" name="Picture 10" descr="Picture 10"/>
            <p:cNvPicPr>
              <a:picLocks noChangeAspect="1"/>
            </p:cNvPicPr>
            <p:nvPr/>
          </p:nvPicPr>
          <p:blipFill>
            <a:blip r:embed="rId5">
              <a:extLst/>
            </a:blip>
            <a:stretch>
              <a:fillRect/>
            </a:stretch>
          </p:blipFill>
          <p:spPr>
            <a:xfrm>
              <a:off x="-1" y="622118"/>
              <a:ext cx="4312512" cy="2724913"/>
            </a:xfrm>
            <a:prstGeom prst="rect">
              <a:avLst/>
            </a:prstGeom>
            <a:ln w="12700" cap="flat">
              <a:noFill/>
              <a:miter lim="400000"/>
            </a:ln>
            <a:effectLst/>
          </p:spPr>
        </p:pic>
        <p:sp>
          <p:nvSpPr>
            <p:cNvPr id="1045" name="TextBox 516"/>
            <p:cNvSpPr txBox="1"/>
            <p:nvPr/>
          </p:nvSpPr>
          <p:spPr>
            <a:xfrm>
              <a:off x="142991" y="2686136"/>
              <a:ext cx="1502726" cy="468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$28 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Dignity Health / </a:t>
              </a:r>
              <a:br/>
              <a:r>
                <a:t>Catholic Health Initiatives</a:t>
              </a:r>
            </a:p>
          </p:txBody>
        </p:sp>
        <p:sp>
          <p:nvSpPr>
            <p:cNvPr id="1046" name="Straight Connector 519"/>
            <p:cNvSpPr/>
            <p:nvPr/>
          </p:nvSpPr>
          <p:spPr>
            <a:xfrm flipH="1">
              <a:off x="147718" y="3157012"/>
              <a:ext cx="1272381" cy="1"/>
            </a:xfrm>
            <a:prstGeom prst="line">
              <a:avLst/>
            </a:prstGeom>
            <a:solidFill>
              <a:srgbClr val="D5E9FF"/>
            </a:solidFill>
            <a:ln w="12700" cap="flat">
              <a:solidFill>
                <a:srgbClr val="DB6400"/>
              </a:solidFill>
              <a:prstDash val="solid"/>
              <a:round/>
            </a:ln>
            <a:effectLst/>
          </p:spPr>
          <p:txBody>
            <a:bodyPr wrap="square" lIns="45719" tIns="45719" rIns="45719" bIns="45719" numCol="1" anchor="t">
              <a:noAutofit/>
            </a:bodyPr>
            <a:lstStyle/>
            <a:p>
              <a:endParaRPr/>
            </a:p>
          </p:txBody>
        </p:sp>
        <p:sp>
          <p:nvSpPr>
            <p:cNvPr id="1047" name="TextBox 524"/>
            <p:cNvSpPr txBox="1"/>
            <p:nvPr/>
          </p:nvSpPr>
          <p:spPr>
            <a:xfrm>
              <a:off x="1000540" y="207511"/>
              <a:ext cx="1394561" cy="468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$11B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Advocate Health Care / Aurora Health Care</a:t>
              </a:r>
            </a:p>
          </p:txBody>
        </p:sp>
        <p:sp>
          <p:nvSpPr>
            <p:cNvPr id="1048" name="Straight Connector 526"/>
            <p:cNvSpPr/>
            <p:nvPr/>
          </p:nvSpPr>
          <p:spPr>
            <a:xfrm flipH="1" flipV="1">
              <a:off x="1020882" y="708216"/>
              <a:ext cx="1797441" cy="1"/>
            </a:xfrm>
            <a:prstGeom prst="line">
              <a:avLst/>
            </a:prstGeom>
            <a:solidFill>
              <a:srgbClr val="D5E9FF"/>
            </a:solidFill>
            <a:ln w="12700" cap="flat">
              <a:solidFill>
                <a:srgbClr val="E0301E"/>
              </a:solidFill>
              <a:prstDash val="solid"/>
              <a:round/>
            </a:ln>
            <a:effectLst/>
          </p:spPr>
          <p:txBody>
            <a:bodyPr wrap="square" lIns="45719" tIns="45719" rIns="45719" bIns="45719" numCol="1" anchor="t">
              <a:noAutofit/>
            </a:bodyPr>
            <a:lstStyle/>
            <a:p>
              <a:endParaRPr/>
            </a:p>
          </p:txBody>
        </p:sp>
        <p:sp>
          <p:nvSpPr>
            <p:cNvPr id="1049" name="TextBox 532"/>
            <p:cNvSpPr txBox="1"/>
            <p:nvPr/>
          </p:nvSpPr>
          <p:spPr>
            <a:xfrm>
              <a:off x="1482316" y="3181521"/>
              <a:ext cx="1299883" cy="468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$11B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Presence Health / Ascension</a:t>
              </a:r>
            </a:p>
          </p:txBody>
        </p:sp>
        <p:sp>
          <p:nvSpPr>
            <p:cNvPr id="1050" name="TextBox 533"/>
            <p:cNvSpPr txBox="1"/>
            <p:nvPr/>
          </p:nvSpPr>
          <p:spPr>
            <a:xfrm>
              <a:off x="2476749" y="16007"/>
              <a:ext cx="1394562" cy="468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$5B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Beth Israel Deaconess / Lahey Health</a:t>
              </a:r>
            </a:p>
          </p:txBody>
        </p:sp>
        <p:sp>
          <p:nvSpPr>
            <p:cNvPr id="1051" name="Straight Connector 538"/>
            <p:cNvSpPr/>
            <p:nvPr/>
          </p:nvSpPr>
          <p:spPr>
            <a:xfrm>
              <a:off x="1538839" y="3670942"/>
              <a:ext cx="1108572" cy="1"/>
            </a:xfrm>
            <a:prstGeom prst="line">
              <a:avLst/>
            </a:prstGeom>
            <a:solidFill>
              <a:srgbClr val="D5E9FF"/>
            </a:solidFill>
            <a:ln w="12700" cap="flat">
              <a:solidFill>
                <a:srgbClr val="602320"/>
              </a:solidFill>
              <a:prstDash val="solid"/>
              <a:round/>
            </a:ln>
            <a:effectLst/>
          </p:spPr>
          <p:txBody>
            <a:bodyPr wrap="square" lIns="45719" tIns="45719" rIns="45719" bIns="45719" numCol="1" anchor="t">
              <a:noAutofit/>
            </a:bodyPr>
            <a:lstStyle/>
            <a:p>
              <a:endParaRPr/>
            </a:p>
          </p:txBody>
        </p:sp>
        <p:sp>
          <p:nvSpPr>
            <p:cNvPr id="1052" name="Straight Connector 545"/>
            <p:cNvSpPr/>
            <p:nvPr/>
          </p:nvSpPr>
          <p:spPr>
            <a:xfrm flipH="1" flipV="1">
              <a:off x="2486621" y="485046"/>
              <a:ext cx="1583511" cy="1"/>
            </a:xfrm>
            <a:prstGeom prst="line">
              <a:avLst/>
            </a:prstGeom>
            <a:solidFill>
              <a:srgbClr val="D5E9FF"/>
            </a:solidFill>
            <a:ln w="12700" cap="flat">
              <a:solidFill>
                <a:srgbClr val="A32020"/>
              </a:solidFill>
              <a:prstDash val="solid"/>
              <a:round/>
            </a:ln>
            <a:effectLst/>
          </p:spPr>
          <p:txBody>
            <a:bodyPr wrap="square" lIns="45719" tIns="45719" rIns="45719" bIns="45719" numCol="1" anchor="t">
              <a:noAutofit/>
            </a:bodyPr>
            <a:lstStyle/>
            <a:p>
              <a:endParaRPr/>
            </a:p>
          </p:txBody>
        </p:sp>
        <p:sp>
          <p:nvSpPr>
            <p:cNvPr id="1053" name="TextBox 551"/>
            <p:cNvSpPr txBox="1"/>
            <p:nvPr/>
          </p:nvSpPr>
          <p:spPr>
            <a:xfrm>
              <a:off x="2650064" y="3549999"/>
              <a:ext cx="1236346" cy="468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$4B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Greenville Health / Palmetto Health</a:t>
              </a:r>
            </a:p>
          </p:txBody>
        </p:sp>
        <p:sp>
          <p:nvSpPr>
            <p:cNvPr id="1054" name="Straight Connector 555"/>
            <p:cNvSpPr/>
            <p:nvPr/>
          </p:nvSpPr>
          <p:spPr>
            <a:xfrm>
              <a:off x="2684360" y="4018795"/>
              <a:ext cx="1052076" cy="1"/>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grpSp>
          <p:nvGrpSpPr>
            <p:cNvPr id="1057" name="Group 14"/>
            <p:cNvGrpSpPr/>
            <p:nvPr/>
          </p:nvGrpSpPr>
          <p:grpSpPr>
            <a:xfrm>
              <a:off x="4113786" y="-1"/>
              <a:ext cx="1171328" cy="488818"/>
              <a:chOff x="0" y="0"/>
              <a:chExt cx="1171327" cy="488816"/>
            </a:xfrm>
          </p:grpSpPr>
          <p:sp>
            <p:nvSpPr>
              <p:cNvPr id="1055" name="TextBox 112"/>
              <p:cNvSpPr txBox="1"/>
              <p:nvPr/>
            </p:nvSpPr>
            <p:spPr>
              <a:xfrm>
                <a:off x="0" y="-1"/>
                <a:ext cx="1171328" cy="468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$15B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Partners /</a:t>
                </a:r>
                <a:br/>
                <a:r>
                  <a:t>Care New England</a:t>
                </a:r>
              </a:p>
            </p:txBody>
          </p:sp>
          <p:sp>
            <p:nvSpPr>
              <p:cNvPr id="1056" name="Straight Connector 114"/>
              <p:cNvSpPr/>
              <p:nvPr/>
            </p:nvSpPr>
            <p:spPr>
              <a:xfrm flipH="1" flipV="1">
                <a:off x="0" y="488815"/>
                <a:ext cx="1032539" cy="1"/>
              </a:xfrm>
              <a:prstGeom prst="line">
                <a:avLst/>
              </a:prstGeom>
              <a:solidFill>
                <a:srgbClr val="D5E9FF"/>
              </a:solidFill>
              <a:ln w="12700" cap="flat">
                <a:solidFill>
                  <a:srgbClr val="00A2E8"/>
                </a:solidFill>
                <a:prstDash val="solid"/>
                <a:round/>
              </a:ln>
              <a:effectLst/>
            </p:spPr>
            <p:txBody>
              <a:bodyPr wrap="square" lIns="45719" tIns="45719" rIns="45719" bIns="45719" numCol="1" anchor="t">
                <a:noAutofit/>
              </a:bodyPr>
              <a:lstStyle/>
              <a:p>
                <a:endParaRPr/>
              </a:p>
            </p:txBody>
          </p:sp>
        </p:grpSp>
        <p:grpSp>
          <p:nvGrpSpPr>
            <p:cNvPr id="1060" name="Group 117"/>
            <p:cNvGrpSpPr/>
            <p:nvPr/>
          </p:nvGrpSpPr>
          <p:grpSpPr>
            <a:xfrm>
              <a:off x="4031403" y="1659762"/>
              <a:ext cx="1400039" cy="489517"/>
              <a:chOff x="0" y="0"/>
              <a:chExt cx="1400037" cy="489515"/>
            </a:xfrm>
          </p:grpSpPr>
          <p:sp>
            <p:nvSpPr>
              <p:cNvPr id="1058" name="TextBox 118"/>
              <p:cNvSpPr txBox="1"/>
              <p:nvPr/>
            </p:nvSpPr>
            <p:spPr>
              <a:xfrm>
                <a:off x="5477" y="-1"/>
                <a:ext cx="1394561" cy="468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$3B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Hartford /</a:t>
                </a:r>
                <a:br/>
                <a:r>
                  <a:t>St. Vincent’s</a:t>
                </a:r>
              </a:p>
            </p:txBody>
          </p:sp>
          <p:sp>
            <p:nvSpPr>
              <p:cNvPr id="1059" name="Straight Connector 120"/>
              <p:cNvSpPr/>
              <p:nvPr/>
            </p:nvSpPr>
            <p:spPr>
              <a:xfrm flipH="1" flipV="1">
                <a:off x="0" y="489515"/>
                <a:ext cx="834557" cy="1"/>
              </a:xfrm>
              <a:prstGeom prst="line">
                <a:avLst/>
              </a:prstGeom>
              <a:solidFill>
                <a:srgbClr val="D5E9FF"/>
              </a:solidFill>
              <a:ln w="12700" cap="flat">
                <a:solidFill>
                  <a:srgbClr val="FF80C0"/>
                </a:solidFill>
                <a:prstDash val="solid"/>
                <a:round/>
              </a:ln>
              <a:effectLst/>
            </p:spPr>
            <p:txBody>
              <a:bodyPr wrap="square" lIns="45719" tIns="45719" rIns="45719" bIns="45719" numCol="1" anchor="t">
                <a:noAutofit/>
              </a:bodyPr>
              <a:lstStyle/>
              <a:p>
                <a:endParaRPr/>
              </a:p>
            </p:txBody>
          </p:sp>
        </p:grpSp>
        <p:grpSp>
          <p:nvGrpSpPr>
            <p:cNvPr id="1063" name="Group 121"/>
            <p:cNvGrpSpPr/>
            <p:nvPr/>
          </p:nvGrpSpPr>
          <p:grpSpPr>
            <a:xfrm>
              <a:off x="3953288" y="2384090"/>
              <a:ext cx="1403630" cy="485642"/>
              <a:chOff x="0" y="0"/>
              <a:chExt cx="1403629" cy="485641"/>
            </a:xfrm>
          </p:grpSpPr>
          <p:sp>
            <p:nvSpPr>
              <p:cNvPr id="1061" name="TextBox 122"/>
              <p:cNvSpPr txBox="1"/>
              <p:nvPr/>
            </p:nvSpPr>
            <p:spPr>
              <a:xfrm>
                <a:off x="9068" y="-1"/>
                <a:ext cx="1394562" cy="468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$4B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Yale New-Haven /</a:t>
                </a:r>
                <a:br/>
                <a:r>
                  <a:t>Milford Hospital</a:t>
                </a:r>
              </a:p>
            </p:txBody>
          </p:sp>
          <p:sp>
            <p:nvSpPr>
              <p:cNvPr id="1062" name="Straight Connector 124"/>
              <p:cNvSpPr/>
              <p:nvPr/>
            </p:nvSpPr>
            <p:spPr>
              <a:xfrm flipH="1" flipV="1">
                <a:off x="0" y="485640"/>
                <a:ext cx="996720" cy="1"/>
              </a:xfrm>
              <a:prstGeom prst="line">
                <a:avLst/>
              </a:prstGeom>
              <a:solidFill>
                <a:srgbClr val="D5E9FF"/>
              </a:solidFill>
              <a:ln w="12700" cap="flat">
                <a:solidFill>
                  <a:srgbClr val="0000A0"/>
                </a:solidFill>
                <a:prstDash val="solid"/>
                <a:round/>
              </a:ln>
              <a:effectLst/>
            </p:spPr>
            <p:txBody>
              <a:bodyPr wrap="square" lIns="45719" tIns="45719" rIns="45719" bIns="45719" numCol="1" anchor="t">
                <a:noAutofit/>
              </a:bodyPr>
              <a:lstStyle/>
              <a:p>
                <a:endParaRPr/>
              </a:p>
            </p:txBody>
          </p:sp>
        </p:grpSp>
        <p:grpSp>
          <p:nvGrpSpPr>
            <p:cNvPr id="1066" name="Group 126"/>
            <p:cNvGrpSpPr/>
            <p:nvPr/>
          </p:nvGrpSpPr>
          <p:grpSpPr>
            <a:xfrm>
              <a:off x="3872393" y="3205816"/>
              <a:ext cx="1394561" cy="485642"/>
              <a:chOff x="0" y="0"/>
              <a:chExt cx="1394560" cy="485641"/>
            </a:xfrm>
          </p:grpSpPr>
          <p:sp>
            <p:nvSpPr>
              <p:cNvPr id="1064" name="TextBox 127"/>
              <p:cNvSpPr txBox="1"/>
              <p:nvPr/>
            </p:nvSpPr>
            <p:spPr>
              <a:xfrm>
                <a:off x="-1" y="-1"/>
                <a:ext cx="1394562" cy="4687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$2B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Health Quest /</a:t>
                </a:r>
                <a:br/>
                <a:r>
                  <a:t>W. Conn Health </a:t>
                </a:r>
              </a:p>
            </p:txBody>
          </p:sp>
          <p:sp>
            <p:nvSpPr>
              <p:cNvPr id="1065" name="Straight Connector 129"/>
              <p:cNvSpPr/>
              <p:nvPr/>
            </p:nvSpPr>
            <p:spPr>
              <a:xfrm flipH="1" flipV="1">
                <a:off x="1316" y="485640"/>
                <a:ext cx="969973" cy="1"/>
              </a:xfrm>
              <a:prstGeom prst="line">
                <a:avLst/>
              </a:prstGeom>
              <a:solidFill>
                <a:srgbClr val="D5E9FF"/>
              </a:solidFill>
              <a:ln w="12700" cap="flat">
                <a:solidFill>
                  <a:srgbClr val="408080"/>
                </a:solidFill>
                <a:prstDash val="solid"/>
                <a:round/>
              </a:ln>
              <a:effectLst/>
            </p:spPr>
            <p:txBody>
              <a:bodyPr wrap="square" lIns="45719" tIns="45719" rIns="45719" bIns="45719" numCol="1" anchor="t">
                <a:noAutofit/>
              </a:bodyPr>
              <a:lstStyle/>
              <a:p>
                <a:endParaRPr/>
              </a:p>
            </p:txBody>
          </p:sp>
        </p:grpSp>
        <p:sp>
          <p:nvSpPr>
            <p:cNvPr id="1067" name="Straight Connector 137"/>
            <p:cNvSpPr/>
            <p:nvPr/>
          </p:nvSpPr>
          <p:spPr>
            <a:xfrm flipH="1">
              <a:off x="149701" y="1840565"/>
              <a:ext cx="1" cy="1316131"/>
            </a:xfrm>
            <a:prstGeom prst="line">
              <a:avLst/>
            </a:prstGeom>
            <a:solidFill>
              <a:srgbClr val="D5E9FF"/>
            </a:solidFill>
            <a:ln w="12700" cap="flat">
              <a:solidFill>
                <a:srgbClr val="DB6400"/>
              </a:solidFill>
              <a:prstDash val="solid"/>
              <a:round/>
            </a:ln>
            <a:effectLst/>
          </p:spPr>
          <p:txBody>
            <a:bodyPr wrap="square" lIns="45719" tIns="45719" rIns="45719" bIns="45719" numCol="1" anchor="t">
              <a:noAutofit/>
            </a:bodyPr>
            <a:lstStyle/>
            <a:p>
              <a:endParaRPr/>
            </a:p>
          </p:txBody>
        </p:sp>
        <p:sp>
          <p:nvSpPr>
            <p:cNvPr id="1068" name="Straight Connector 140"/>
            <p:cNvSpPr/>
            <p:nvPr/>
          </p:nvSpPr>
          <p:spPr>
            <a:xfrm flipH="1">
              <a:off x="2642646" y="2037452"/>
              <a:ext cx="1" cy="1633491"/>
            </a:xfrm>
            <a:prstGeom prst="line">
              <a:avLst/>
            </a:prstGeom>
            <a:solidFill>
              <a:srgbClr val="D5E9FF"/>
            </a:solidFill>
            <a:ln w="12700" cap="flat">
              <a:solidFill>
                <a:srgbClr val="602320"/>
              </a:solidFill>
              <a:prstDash val="solid"/>
              <a:round/>
            </a:ln>
            <a:effectLst/>
          </p:spPr>
          <p:txBody>
            <a:bodyPr wrap="square" lIns="45719" tIns="45719" rIns="45719" bIns="45719" numCol="1" anchor="t">
              <a:noAutofit/>
            </a:bodyPr>
            <a:lstStyle/>
            <a:p>
              <a:endParaRPr/>
            </a:p>
          </p:txBody>
        </p:sp>
        <p:sp>
          <p:nvSpPr>
            <p:cNvPr id="1069" name="Straight Connector 144"/>
            <p:cNvSpPr/>
            <p:nvPr/>
          </p:nvSpPr>
          <p:spPr>
            <a:xfrm>
              <a:off x="3744403" y="2344079"/>
              <a:ext cx="1" cy="1682949"/>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sp>
          <p:nvSpPr>
            <p:cNvPr id="1070" name="Straight Connector 148"/>
            <p:cNvSpPr/>
            <p:nvPr/>
          </p:nvSpPr>
          <p:spPr>
            <a:xfrm>
              <a:off x="3474885" y="2348985"/>
              <a:ext cx="269518" cy="1"/>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sp>
          <p:nvSpPr>
            <p:cNvPr id="1071" name="Straight Connector 155"/>
            <p:cNvSpPr/>
            <p:nvPr/>
          </p:nvSpPr>
          <p:spPr>
            <a:xfrm flipH="1">
              <a:off x="3872393" y="1498572"/>
              <a:ext cx="7667" cy="2194561"/>
            </a:xfrm>
            <a:prstGeom prst="line">
              <a:avLst/>
            </a:prstGeom>
            <a:solidFill>
              <a:srgbClr val="D5E9FF"/>
            </a:solidFill>
            <a:ln w="12700" cap="flat">
              <a:solidFill>
                <a:srgbClr val="408080"/>
              </a:solidFill>
              <a:prstDash val="solid"/>
              <a:round/>
            </a:ln>
            <a:effectLst/>
          </p:spPr>
          <p:txBody>
            <a:bodyPr wrap="square" lIns="45719" tIns="45719" rIns="45719" bIns="45719" numCol="1" anchor="t">
              <a:noAutofit/>
            </a:bodyPr>
            <a:lstStyle/>
            <a:p>
              <a:endParaRPr/>
            </a:p>
          </p:txBody>
        </p:sp>
        <p:sp>
          <p:nvSpPr>
            <p:cNvPr id="1072" name="Straight Connector 160"/>
            <p:cNvSpPr/>
            <p:nvPr/>
          </p:nvSpPr>
          <p:spPr>
            <a:xfrm>
              <a:off x="3954169" y="1563213"/>
              <a:ext cx="1" cy="1309694"/>
            </a:xfrm>
            <a:prstGeom prst="line">
              <a:avLst/>
            </a:prstGeom>
            <a:solidFill>
              <a:srgbClr val="D5E9FF"/>
            </a:solidFill>
            <a:ln w="12700" cap="flat">
              <a:solidFill>
                <a:srgbClr val="0000A0"/>
              </a:solidFill>
              <a:prstDash val="solid"/>
              <a:round/>
            </a:ln>
            <a:effectLst/>
          </p:spPr>
          <p:txBody>
            <a:bodyPr wrap="square" lIns="45719" tIns="45719" rIns="45719" bIns="45719" numCol="1" anchor="t">
              <a:noAutofit/>
            </a:bodyPr>
            <a:lstStyle/>
            <a:p>
              <a:endParaRPr/>
            </a:p>
          </p:txBody>
        </p:sp>
        <p:sp>
          <p:nvSpPr>
            <p:cNvPr id="1073" name="Straight Connector 164"/>
            <p:cNvSpPr/>
            <p:nvPr/>
          </p:nvSpPr>
          <p:spPr>
            <a:xfrm>
              <a:off x="4034577" y="1514981"/>
              <a:ext cx="1" cy="634296"/>
            </a:xfrm>
            <a:prstGeom prst="line">
              <a:avLst/>
            </a:prstGeom>
            <a:solidFill>
              <a:srgbClr val="D5E9FF"/>
            </a:solidFill>
            <a:ln w="12700" cap="flat">
              <a:solidFill>
                <a:srgbClr val="FF80C0"/>
              </a:solidFill>
              <a:prstDash val="solid"/>
              <a:round/>
            </a:ln>
            <a:effectLst/>
          </p:spPr>
          <p:txBody>
            <a:bodyPr wrap="square" lIns="45719" tIns="45719" rIns="45719" bIns="45719" numCol="1" anchor="t">
              <a:noAutofit/>
            </a:bodyPr>
            <a:lstStyle/>
            <a:p>
              <a:endParaRPr/>
            </a:p>
          </p:txBody>
        </p:sp>
        <p:sp>
          <p:nvSpPr>
            <p:cNvPr id="1074" name="Straight Connector 168"/>
            <p:cNvSpPr/>
            <p:nvPr/>
          </p:nvSpPr>
          <p:spPr>
            <a:xfrm>
              <a:off x="4112549" y="483569"/>
              <a:ext cx="1" cy="988930"/>
            </a:xfrm>
            <a:prstGeom prst="line">
              <a:avLst/>
            </a:prstGeom>
            <a:solidFill>
              <a:srgbClr val="D5E9FF"/>
            </a:solidFill>
            <a:ln w="12700" cap="flat">
              <a:solidFill>
                <a:srgbClr val="00A2E8"/>
              </a:solidFill>
              <a:prstDash val="solid"/>
              <a:round/>
            </a:ln>
            <a:effectLst/>
          </p:spPr>
          <p:txBody>
            <a:bodyPr wrap="square" lIns="45719" tIns="45719" rIns="45719" bIns="45719" numCol="1" anchor="t">
              <a:noAutofit/>
            </a:bodyPr>
            <a:lstStyle/>
            <a:p>
              <a:endParaRPr/>
            </a:p>
          </p:txBody>
        </p:sp>
        <p:sp>
          <p:nvSpPr>
            <p:cNvPr id="1075" name="Straight Connector 170"/>
            <p:cNvSpPr/>
            <p:nvPr/>
          </p:nvSpPr>
          <p:spPr>
            <a:xfrm>
              <a:off x="4069026" y="483569"/>
              <a:ext cx="1" cy="901490"/>
            </a:xfrm>
            <a:prstGeom prst="line">
              <a:avLst/>
            </a:prstGeom>
            <a:solidFill>
              <a:srgbClr val="D5E9FF"/>
            </a:solidFill>
            <a:ln w="12700" cap="flat">
              <a:solidFill>
                <a:srgbClr val="A32020"/>
              </a:solidFill>
              <a:prstDash val="solid"/>
              <a:round/>
            </a:ln>
            <a:effectLst/>
          </p:spPr>
          <p:txBody>
            <a:bodyPr wrap="square" lIns="45719" tIns="45719" rIns="45719" bIns="45719" numCol="1" anchor="t">
              <a:noAutofit/>
            </a:bodyPr>
            <a:lstStyle/>
            <a:p>
              <a:endParaRPr/>
            </a:p>
          </p:txBody>
        </p:sp>
        <p:sp>
          <p:nvSpPr>
            <p:cNvPr id="1076" name="Straight Connector 173"/>
            <p:cNvSpPr/>
            <p:nvPr/>
          </p:nvSpPr>
          <p:spPr>
            <a:xfrm>
              <a:off x="2818322" y="708216"/>
              <a:ext cx="1" cy="822007"/>
            </a:xfrm>
            <a:prstGeom prst="line">
              <a:avLst/>
            </a:prstGeom>
            <a:solidFill>
              <a:srgbClr val="D5E9FF"/>
            </a:solidFill>
            <a:ln w="12700" cap="flat">
              <a:solidFill>
                <a:srgbClr val="E0301E"/>
              </a:solidFill>
              <a:prstDash val="solid"/>
              <a:round/>
            </a:ln>
            <a:effectLst/>
          </p:spPr>
          <p:txBody>
            <a:bodyPr wrap="square" lIns="45719" tIns="45719" rIns="45719" bIns="45719" numCol="1" anchor="t">
              <a:noAutofit/>
            </a:bodyPr>
            <a:lstStyle/>
            <a:p>
              <a:endParaRPr/>
            </a:p>
          </p:txBody>
        </p:sp>
        <p:sp>
          <p:nvSpPr>
            <p:cNvPr id="1077" name="TextBox 82"/>
            <p:cNvSpPr txBox="1"/>
            <p:nvPr/>
          </p:nvSpPr>
          <p:spPr>
            <a:xfrm>
              <a:off x="4259129" y="867042"/>
              <a:ext cx="1394561" cy="468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sz="900" b="1">
                  <a:solidFill>
                    <a:srgbClr val="595959"/>
                  </a:solidFill>
                  <a:latin typeface="Arial"/>
                  <a:ea typeface="Arial"/>
                  <a:cs typeface="Arial"/>
                  <a:sym typeface="Arial"/>
                </a:defRPr>
              </a:pPr>
              <a:r>
                <a:t>$3B</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Maine Med Ctr / </a:t>
              </a:r>
              <a:endParaRPr>
                <a:latin typeface="Palatino Linotype"/>
                <a:ea typeface="Palatino Linotype"/>
                <a:cs typeface="Palatino Linotype"/>
                <a:sym typeface="Palatino Linotype"/>
              </a:endParaRPr>
            </a:p>
            <a:p>
              <a:pPr>
                <a:defRPr sz="900" b="1">
                  <a:solidFill>
                    <a:srgbClr val="595959"/>
                  </a:solidFill>
                  <a:latin typeface="Arial"/>
                  <a:ea typeface="Arial"/>
                  <a:cs typeface="Arial"/>
                  <a:sym typeface="Arial"/>
                </a:defRPr>
              </a:pPr>
              <a:r>
                <a:t>6 hospitals</a:t>
              </a:r>
            </a:p>
          </p:txBody>
        </p:sp>
        <p:sp>
          <p:nvSpPr>
            <p:cNvPr id="1078" name="Straight Connector 96"/>
            <p:cNvSpPr/>
            <p:nvPr/>
          </p:nvSpPr>
          <p:spPr>
            <a:xfrm flipH="1" flipV="1">
              <a:off x="4253943" y="1326491"/>
              <a:ext cx="847461" cy="1"/>
            </a:xfrm>
            <a:prstGeom prst="line">
              <a:avLst/>
            </a:prstGeom>
            <a:solidFill>
              <a:srgbClr val="D5E9FF"/>
            </a:solidFill>
            <a:ln w="12700" cap="flat">
              <a:solidFill>
                <a:srgbClr val="DF00DF"/>
              </a:solidFill>
              <a:prstDash val="solid"/>
              <a:round/>
            </a:ln>
            <a:effectLst/>
          </p:spPr>
          <p:txBody>
            <a:bodyPr wrap="square" lIns="45719" tIns="45719" rIns="45719" bIns="45719" numCol="1" anchor="t">
              <a:noAutofit/>
            </a:bodyPr>
            <a:lstStyle/>
            <a:p>
              <a:endParaRPr/>
            </a:p>
          </p:txBody>
        </p:sp>
        <p:sp>
          <p:nvSpPr>
            <p:cNvPr id="1079" name="Straight Connector 103"/>
            <p:cNvSpPr/>
            <p:nvPr/>
          </p:nvSpPr>
          <p:spPr>
            <a:xfrm flipH="1">
              <a:off x="4112550" y="1189307"/>
              <a:ext cx="146580" cy="1"/>
            </a:xfrm>
            <a:prstGeom prst="line">
              <a:avLst/>
            </a:prstGeom>
            <a:solidFill>
              <a:srgbClr val="D5E9FF"/>
            </a:solidFill>
            <a:ln w="12700" cap="flat">
              <a:solidFill>
                <a:srgbClr val="DF00DF"/>
              </a:solidFill>
              <a:prstDash val="solid"/>
              <a:round/>
            </a:ln>
            <a:effectLst/>
          </p:spPr>
          <p:txBody>
            <a:bodyPr wrap="square" lIns="45719" tIns="45719" rIns="45719" bIns="45719" numCol="1" anchor="t">
              <a:noAutofit/>
            </a:bodyPr>
            <a:lstStyle/>
            <a:p>
              <a:endParaRPr/>
            </a:p>
          </p:txBody>
        </p:sp>
        <p:sp>
          <p:nvSpPr>
            <p:cNvPr id="1080" name="Straight Connector 105"/>
            <p:cNvSpPr/>
            <p:nvPr/>
          </p:nvSpPr>
          <p:spPr>
            <a:xfrm>
              <a:off x="4259365" y="1185117"/>
              <a:ext cx="1" cy="146580"/>
            </a:xfrm>
            <a:prstGeom prst="line">
              <a:avLst/>
            </a:prstGeom>
            <a:solidFill>
              <a:srgbClr val="D5E9FF"/>
            </a:solidFill>
            <a:ln w="12700" cap="flat">
              <a:solidFill>
                <a:srgbClr val="DF00DF"/>
              </a:solidFill>
              <a:prstDash val="solid"/>
              <a:round/>
            </a:ln>
            <a:effectLst/>
          </p:spPr>
          <p:txBody>
            <a:bodyPr wrap="square" lIns="45719" tIns="45719" rIns="45719" bIns="45719" numCol="1" anchor="t">
              <a:noAutofit/>
            </a:bodyPr>
            <a:lstStyle/>
            <a:p>
              <a:endParaRPr/>
            </a:p>
          </p:txBody>
        </p:sp>
      </p:grpSp>
      <p:sp>
        <p:nvSpPr>
          <p:cNvPr id="1082" name="TextBox 2"/>
          <p:cNvSpPr txBox="1"/>
          <p:nvPr/>
        </p:nvSpPr>
        <p:spPr>
          <a:xfrm>
            <a:off x="3826816" y="4704736"/>
            <a:ext cx="482313"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sp>
        <p:nvSpPr>
          <p:cNvPr id="1083" name="TextBox 89"/>
          <p:cNvSpPr txBox="1"/>
          <p:nvPr/>
        </p:nvSpPr>
        <p:spPr>
          <a:xfrm>
            <a:off x="5175050" y="5210190"/>
            <a:ext cx="104091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Completed (Mar 2018)</a:t>
            </a:r>
          </a:p>
        </p:txBody>
      </p:sp>
      <p:sp>
        <p:nvSpPr>
          <p:cNvPr id="1084" name="TextBox 90"/>
          <p:cNvSpPr txBox="1"/>
          <p:nvPr/>
        </p:nvSpPr>
        <p:spPr>
          <a:xfrm>
            <a:off x="4681318" y="2237003"/>
            <a:ext cx="102965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Completed (Apr 2018)</a:t>
            </a:r>
          </a:p>
        </p:txBody>
      </p:sp>
      <p:sp>
        <p:nvSpPr>
          <p:cNvPr id="1085" name="TextBox 91"/>
          <p:cNvSpPr txBox="1"/>
          <p:nvPr/>
        </p:nvSpPr>
        <p:spPr>
          <a:xfrm>
            <a:off x="6162428" y="2013469"/>
            <a:ext cx="482313"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sp>
        <p:nvSpPr>
          <p:cNvPr id="1086" name="TextBox 92"/>
          <p:cNvSpPr txBox="1"/>
          <p:nvPr/>
        </p:nvSpPr>
        <p:spPr>
          <a:xfrm>
            <a:off x="6341028" y="5580634"/>
            <a:ext cx="48231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sp>
        <p:nvSpPr>
          <p:cNvPr id="1087" name="TextBox 94"/>
          <p:cNvSpPr txBox="1"/>
          <p:nvPr/>
        </p:nvSpPr>
        <p:spPr>
          <a:xfrm>
            <a:off x="7807770" y="2018726"/>
            <a:ext cx="482313"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sp>
        <p:nvSpPr>
          <p:cNvPr id="1088" name="TextBox 97"/>
          <p:cNvSpPr txBox="1"/>
          <p:nvPr/>
        </p:nvSpPr>
        <p:spPr>
          <a:xfrm>
            <a:off x="7925727" y="2869645"/>
            <a:ext cx="48231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sp>
        <p:nvSpPr>
          <p:cNvPr id="1089" name="TextBox 98"/>
          <p:cNvSpPr txBox="1"/>
          <p:nvPr/>
        </p:nvSpPr>
        <p:spPr>
          <a:xfrm>
            <a:off x="7691029" y="3677160"/>
            <a:ext cx="48231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sp>
        <p:nvSpPr>
          <p:cNvPr id="1090" name="TextBox 99"/>
          <p:cNvSpPr txBox="1"/>
          <p:nvPr/>
        </p:nvSpPr>
        <p:spPr>
          <a:xfrm>
            <a:off x="7615400" y="4407161"/>
            <a:ext cx="482313"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sp>
        <p:nvSpPr>
          <p:cNvPr id="1091" name="TextBox 100"/>
          <p:cNvSpPr txBox="1"/>
          <p:nvPr/>
        </p:nvSpPr>
        <p:spPr>
          <a:xfrm>
            <a:off x="7538429" y="5233430"/>
            <a:ext cx="482314"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a:solidFill>
                  <a:srgbClr val="808080"/>
                </a:solidFill>
                <a:latin typeface="Palatino Linotype"/>
                <a:ea typeface="Palatino Linotype"/>
                <a:cs typeface="Palatino Linotype"/>
                <a:sym typeface="Palatino Linotype"/>
              </a:defRPr>
            </a:lvl1pPr>
          </a:lstStyle>
          <a:p>
            <a:r>
              <a:t>Proposed</a:t>
            </a:r>
          </a:p>
        </p:txBody>
      </p:sp>
      <p:pic>
        <p:nvPicPr>
          <p:cNvPr id="1092" name="Picture 101" descr="Picture 101"/>
          <p:cNvPicPr>
            <a:picLocks noChangeAspect="1"/>
          </p:cNvPicPr>
          <p:nvPr/>
        </p:nvPicPr>
        <p:blipFill>
          <a:blip r:embed="rId6">
            <a:extLst/>
          </a:blip>
          <a:srcRect l="3026" r="70940" b="13531"/>
          <a:stretch>
            <a:fillRect/>
          </a:stretch>
        </p:blipFill>
        <p:spPr>
          <a:xfrm>
            <a:off x="8521262" y="104888"/>
            <a:ext cx="474683" cy="40771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1097" name="Title 1"/>
          <p:cNvSpPr txBox="1">
            <a:spLocks noGrp="1"/>
          </p:cNvSpPr>
          <p:nvPr>
            <p:ph type="title"/>
          </p:nvPr>
        </p:nvSpPr>
        <p:spPr>
          <a:xfrm>
            <a:off x="127578" y="98264"/>
            <a:ext cx="7819446" cy="466343"/>
          </a:xfrm>
          <a:prstGeom prst="rect">
            <a:avLst/>
          </a:prstGeom>
        </p:spPr>
        <p:txBody>
          <a:bodyPr>
            <a:normAutofit fontScale="90000"/>
          </a:bodyPr>
          <a:lstStyle>
            <a:lvl1pPr defTabSz="585215">
              <a:defRPr sz="1408"/>
            </a:lvl1pPr>
          </a:lstStyle>
          <a:p>
            <a:r>
              <a:t>Proposed BI/Lahey merger will create a serious competitor and change competitive dynamics in MA</a:t>
            </a:r>
          </a:p>
        </p:txBody>
      </p:sp>
      <p:sp>
        <p:nvSpPr>
          <p:cNvPr id="1098" name="TextBox 7"/>
          <p:cNvSpPr txBox="1"/>
          <p:nvPr/>
        </p:nvSpPr>
        <p:spPr>
          <a:xfrm>
            <a:off x="297954" y="1157605"/>
            <a:ext cx="4048126"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Eastern MA Inpatient Market Share, FY16</a:t>
            </a:r>
          </a:p>
        </p:txBody>
      </p:sp>
      <p:sp>
        <p:nvSpPr>
          <p:cNvPr id="1099" name="Straight Connector 8"/>
          <p:cNvSpPr/>
          <p:nvPr/>
        </p:nvSpPr>
        <p:spPr>
          <a:xfrm>
            <a:off x="511770" y="1457325"/>
            <a:ext cx="3657601" cy="0"/>
          </a:xfrm>
          <a:prstGeom prst="line">
            <a:avLst/>
          </a:prstGeom>
          <a:ln>
            <a:solidFill>
              <a:srgbClr val="6E6E6E"/>
            </a:solidFill>
          </a:ln>
        </p:spPr>
        <p:txBody>
          <a:bodyPr lIns="45719" rIns="45719"/>
          <a:lstStyle/>
          <a:p>
            <a:endParaRPr/>
          </a:p>
        </p:txBody>
      </p:sp>
      <p:sp>
        <p:nvSpPr>
          <p:cNvPr id="1100" name="Rectangle 22"/>
          <p:cNvSpPr txBox="1"/>
          <p:nvPr/>
        </p:nvSpPr>
        <p:spPr>
          <a:xfrm>
            <a:off x="597247" y="6053847"/>
            <a:ext cx="7643467"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i="1">
                <a:latin typeface="Palatino Linotype"/>
                <a:ea typeface="Palatino Linotype"/>
                <a:cs typeface="Palatino Linotype"/>
                <a:sym typeface="Palatino Linotype"/>
              </a:defRPr>
            </a:pPr>
            <a:r>
              <a:t>Sources: Sources: CHIA Acute Hospital Case Mix Data FY15 – FY17; excludes Normal Newborns (MSDRG 795) and Shriners Hospital Includes major hospital systems of PHS (BWFH, BWH, MGH, NSMC, NWH), BID (BIDMC, BID-Milton, BID-Needham, BID-Plymouth); Lahey Health (Lahey, Northeast, Winchester); Steward (Carney, Good Sam, Holy Family, Morton, Nashoba, Norwood, Quincy, St. Anne’s, St. E’s);  Wellforce (Lowell General, MelroseWakefield, Lawrence Memorial, Tufts)</a:t>
            </a:r>
          </a:p>
          <a:p>
            <a:pPr>
              <a:defRPr sz="800" i="1">
                <a:latin typeface="Palatino Linotype"/>
                <a:ea typeface="Palatino Linotype"/>
                <a:cs typeface="Palatino Linotype"/>
                <a:sym typeface="Palatino Linotype"/>
              </a:defRPr>
            </a:pPr>
            <a:r>
              <a:t>Notes: 1) Share (%) of commercial adult PCP visits by system is for three largest commercial payers; </a:t>
            </a:r>
          </a:p>
        </p:txBody>
      </p:sp>
      <p:sp>
        <p:nvSpPr>
          <p:cNvPr id="1101" name="TextBox 23"/>
          <p:cNvSpPr txBox="1"/>
          <p:nvPr/>
        </p:nvSpPr>
        <p:spPr>
          <a:xfrm>
            <a:off x="4647307" y="1134500"/>
            <a:ext cx="4223643"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Massachusetts Physician Counts by System (2017)</a:t>
            </a:r>
          </a:p>
        </p:txBody>
      </p:sp>
      <p:sp>
        <p:nvSpPr>
          <p:cNvPr id="1102" name="Straight Connector 24"/>
          <p:cNvSpPr/>
          <p:nvPr/>
        </p:nvSpPr>
        <p:spPr>
          <a:xfrm>
            <a:off x="4785419" y="1434220"/>
            <a:ext cx="3931921" cy="1"/>
          </a:xfrm>
          <a:prstGeom prst="line">
            <a:avLst/>
          </a:prstGeom>
          <a:ln>
            <a:solidFill>
              <a:srgbClr val="6E6E6E"/>
            </a:solidFill>
          </a:ln>
        </p:spPr>
        <p:txBody>
          <a:bodyPr lIns="45719" rIns="45719"/>
          <a:lstStyle/>
          <a:p>
            <a:endParaRPr/>
          </a:p>
        </p:txBody>
      </p:sp>
      <p:sp>
        <p:nvSpPr>
          <p:cNvPr id="1103" name="TextBox 31"/>
          <p:cNvSpPr txBox="1"/>
          <p:nvPr/>
        </p:nvSpPr>
        <p:spPr>
          <a:xfrm>
            <a:off x="4647307" y="3573780"/>
            <a:ext cx="4223643"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400" b="1">
                <a:solidFill>
                  <a:srgbClr val="004F65"/>
                </a:solidFill>
                <a:latin typeface="Palatino Linotype"/>
                <a:ea typeface="Palatino Linotype"/>
                <a:cs typeface="Palatino Linotype"/>
                <a:sym typeface="Palatino Linotype"/>
              </a:defRPr>
            </a:pPr>
            <a:r>
              <a:t>Share (%) of Commercial Adult PCP Visits (2015)</a:t>
            </a:r>
            <a:r>
              <a:rPr baseline="30000"/>
              <a:t>1</a:t>
            </a:r>
          </a:p>
        </p:txBody>
      </p:sp>
      <p:sp>
        <p:nvSpPr>
          <p:cNvPr id="1104" name="Straight Connector 32"/>
          <p:cNvSpPr/>
          <p:nvPr/>
        </p:nvSpPr>
        <p:spPr>
          <a:xfrm>
            <a:off x="4785419" y="3873500"/>
            <a:ext cx="3931921" cy="0"/>
          </a:xfrm>
          <a:prstGeom prst="line">
            <a:avLst/>
          </a:prstGeom>
          <a:ln>
            <a:solidFill>
              <a:srgbClr val="6E6E6E"/>
            </a:solidFill>
          </a:ln>
        </p:spPr>
        <p:txBody>
          <a:bodyPr lIns="45719" rIns="45719"/>
          <a:lstStyle/>
          <a:p>
            <a:endParaRPr/>
          </a:p>
        </p:txBody>
      </p:sp>
      <p:graphicFrame>
        <p:nvGraphicFramePr>
          <p:cNvPr id="1105" name="Chart 348"/>
          <p:cNvGraphicFramePr/>
          <p:nvPr/>
        </p:nvGraphicFramePr>
        <p:xfrm>
          <a:off x="4892675" y="1549400"/>
          <a:ext cx="3536951" cy="1539875"/>
        </p:xfrm>
        <a:graphic>
          <a:graphicData uri="http://schemas.openxmlformats.org/drawingml/2006/chart">
            <c:chart xmlns:c="http://schemas.openxmlformats.org/drawingml/2006/chart" xmlns:r="http://schemas.openxmlformats.org/officeDocument/2006/relationships" r:id="rId2"/>
          </a:graphicData>
        </a:graphic>
      </p:graphicFrame>
      <p:sp>
        <p:nvSpPr>
          <p:cNvPr id="1106" name="Text Placeholder 12"/>
          <p:cNvSpPr txBox="1"/>
          <p:nvPr/>
        </p:nvSpPr>
        <p:spPr>
          <a:xfrm>
            <a:off x="7921625" y="3089275"/>
            <a:ext cx="330201"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Atrius</a:t>
            </a:r>
          </a:p>
        </p:txBody>
      </p:sp>
      <p:sp>
        <p:nvSpPr>
          <p:cNvPr id="1107" name="Text Placeholder 12"/>
          <p:cNvSpPr txBox="1"/>
          <p:nvPr/>
        </p:nvSpPr>
        <p:spPr>
          <a:xfrm>
            <a:off x="5921375" y="1808163"/>
            <a:ext cx="2413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4,233</a:t>
            </a:r>
          </a:p>
        </p:txBody>
      </p:sp>
      <p:sp>
        <p:nvSpPr>
          <p:cNvPr id="1108" name="Text Placeholder 12"/>
          <p:cNvSpPr txBox="1"/>
          <p:nvPr/>
        </p:nvSpPr>
        <p:spPr>
          <a:xfrm>
            <a:off x="5145764" y="3089275"/>
            <a:ext cx="428861"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Partners</a:t>
            </a:r>
          </a:p>
        </p:txBody>
      </p:sp>
      <p:sp>
        <p:nvSpPr>
          <p:cNvPr id="1109" name="Text Placeholder 12"/>
          <p:cNvSpPr txBox="1"/>
          <p:nvPr/>
        </p:nvSpPr>
        <p:spPr>
          <a:xfrm>
            <a:off x="6509425" y="3089275"/>
            <a:ext cx="428862"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Steward</a:t>
            </a:r>
          </a:p>
        </p:txBody>
      </p:sp>
      <p:sp>
        <p:nvSpPr>
          <p:cNvPr id="1110" name="Text Placeholder 12"/>
          <p:cNvSpPr txBox="1"/>
          <p:nvPr/>
        </p:nvSpPr>
        <p:spPr>
          <a:xfrm>
            <a:off x="5764919" y="3089275"/>
            <a:ext cx="555800"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BI / Lahey</a:t>
            </a:r>
          </a:p>
        </p:txBody>
      </p:sp>
      <p:grpSp>
        <p:nvGrpSpPr>
          <p:cNvPr id="1113" name="Text Placeholder 12"/>
          <p:cNvGrpSpPr/>
          <p:nvPr/>
        </p:nvGrpSpPr>
        <p:grpSpPr>
          <a:xfrm>
            <a:off x="7996238" y="2797968"/>
            <a:ext cx="180976" cy="127001"/>
            <a:chOff x="0" y="0"/>
            <a:chExt cx="180975" cy="127000"/>
          </a:xfrm>
        </p:grpSpPr>
        <p:sp>
          <p:nvSpPr>
            <p:cNvPr id="1111" name="Rectangle"/>
            <p:cNvSpPr/>
            <p:nvPr/>
          </p:nvSpPr>
          <p:spPr>
            <a:xfrm>
              <a:off x="0" y="2380"/>
              <a:ext cx="180975" cy="122239"/>
            </a:xfrm>
            <a:prstGeom prst="rect">
              <a:avLst/>
            </a:prstGeom>
            <a:solidFill>
              <a:srgbClr val="1C74B9"/>
            </a:solidFill>
            <a:ln w="12700" cap="flat">
              <a:noFill/>
              <a:miter lim="400000"/>
            </a:ln>
            <a:effectLst/>
          </p:spPr>
          <p:txBody>
            <a:bodyPr wrap="square" lIns="45719" tIns="45719" rIns="45719" bIns="45719" numCol="1" anchor="ctr">
              <a:noAutofit/>
            </a:bodyPr>
            <a:lstStyle/>
            <a:p>
              <a:pPr algn="ctr">
                <a:defRPr sz="800">
                  <a:solidFill>
                    <a:srgbClr val="FFFFFF"/>
                  </a:solidFill>
                  <a:latin typeface="Palatino Linotype"/>
                  <a:ea typeface="Palatino Linotype"/>
                  <a:cs typeface="Palatino Linotype"/>
                  <a:sym typeface="Palatino Linotype"/>
                </a:defRPr>
              </a:pPr>
              <a:endParaRPr/>
            </a:p>
          </p:txBody>
        </p:sp>
        <p:sp>
          <p:nvSpPr>
            <p:cNvPr id="1112" name="357"/>
            <p:cNvSpPr txBox="1"/>
            <p:nvPr/>
          </p:nvSpPr>
          <p:spPr>
            <a:xfrm>
              <a:off x="7937" y="-1"/>
              <a:ext cx="165101" cy="12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800">
                  <a:solidFill>
                    <a:srgbClr val="FFFFFF"/>
                  </a:solidFill>
                  <a:latin typeface="Palatino Linotype"/>
                  <a:ea typeface="Palatino Linotype"/>
                  <a:cs typeface="Palatino Linotype"/>
                  <a:sym typeface="Palatino Linotype"/>
                </a:defRPr>
              </a:lvl1pPr>
            </a:lstStyle>
            <a:p>
              <a:r>
                <a:t>357</a:t>
              </a:r>
            </a:p>
          </p:txBody>
        </p:sp>
      </p:grpSp>
      <p:sp>
        <p:nvSpPr>
          <p:cNvPr id="1114" name="Text Placeholder 12"/>
          <p:cNvSpPr txBox="1"/>
          <p:nvPr/>
        </p:nvSpPr>
        <p:spPr>
          <a:xfrm>
            <a:off x="7150578" y="3089275"/>
            <a:ext cx="510221" cy="16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1000">
                <a:latin typeface="Palatino Linotype"/>
                <a:ea typeface="Palatino Linotype"/>
                <a:cs typeface="Palatino Linotype"/>
                <a:sym typeface="Palatino Linotype"/>
              </a:defRPr>
            </a:lvl1pPr>
          </a:lstStyle>
          <a:p>
            <a:r>
              <a:t>Wellforce</a:t>
            </a:r>
          </a:p>
        </p:txBody>
      </p:sp>
      <p:sp>
        <p:nvSpPr>
          <p:cNvPr id="1115" name="Text Placeholder 12"/>
          <p:cNvSpPr txBox="1"/>
          <p:nvPr/>
        </p:nvSpPr>
        <p:spPr>
          <a:xfrm>
            <a:off x="5238750" y="1562100"/>
            <a:ext cx="2413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5,197</a:t>
            </a:r>
          </a:p>
        </p:txBody>
      </p:sp>
      <p:sp>
        <p:nvSpPr>
          <p:cNvPr id="1116" name="Text Placeholder 12"/>
          <p:cNvSpPr txBox="1"/>
          <p:nvPr/>
        </p:nvSpPr>
        <p:spPr>
          <a:xfrm>
            <a:off x="6602412" y="2282826"/>
            <a:ext cx="2413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2,380</a:t>
            </a:r>
          </a:p>
        </p:txBody>
      </p:sp>
      <p:sp>
        <p:nvSpPr>
          <p:cNvPr id="1117" name="Text Placeholder 12"/>
          <p:cNvSpPr txBox="1"/>
          <p:nvPr/>
        </p:nvSpPr>
        <p:spPr>
          <a:xfrm>
            <a:off x="7285037" y="2484438"/>
            <a:ext cx="2413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1,595</a:t>
            </a:r>
          </a:p>
        </p:txBody>
      </p:sp>
      <p:sp>
        <p:nvSpPr>
          <p:cNvPr id="1118" name="Text Placeholder 12"/>
          <p:cNvSpPr txBox="1"/>
          <p:nvPr/>
        </p:nvSpPr>
        <p:spPr>
          <a:xfrm>
            <a:off x="8004175" y="2662238"/>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897</a:t>
            </a:r>
          </a:p>
        </p:txBody>
      </p:sp>
      <p:sp>
        <p:nvSpPr>
          <p:cNvPr id="1119" name="Rectangle 117765"/>
          <p:cNvSpPr/>
          <p:nvPr/>
        </p:nvSpPr>
        <p:spPr>
          <a:xfrm>
            <a:off x="7770813" y="1549400"/>
            <a:ext cx="125414" cy="93664"/>
          </a:xfrm>
          <a:prstGeom prst="rect">
            <a:avLst/>
          </a:prstGeom>
          <a:solidFill>
            <a:srgbClr val="1C74B9"/>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120" name="Rectangle 117766"/>
          <p:cNvSpPr/>
          <p:nvPr/>
        </p:nvSpPr>
        <p:spPr>
          <a:xfrm>
            <a:off x="7770813" y="1706563"/>
            <a:ext cx="125414" cy="93664"/>
          </a:xfrm>
          <a:prstGeom prst="rect">
            <a:avLst/>
          </a:prstGeom>
          <a:solidFill>
            <a:srgbClr val="7ECDF1"/>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121" name="Text Placeholder 12"/>
          <p:cNvSpPr txBox="1"/>
          <p:nvPr/>
        </p:nvSpPr>
        <p:spPr>
          <a:xfrm>
            <a:off x="7947025" y="1535906"/>
            <a:ext cx="20547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700">
                <a:latin typeface="Palatino Linotype"/>
                <a:ea typeface="Palatino Linotype"/>
                <a:cs typeface="Palatino Linotype"/>
                <a:sym typeface="Palatino Linotype"/>
              </a:defRPr>
            </a:lvl1pPr>
          </a:lstStyle>
          <a:p>
            <a:r>
              <a:t>PCPs</a:t>
            </a:r>
          </a:p>
        </p:txBody>
      </p:sp>
      <p:sp>
        <p:nvSpPr>
          <p:cNvPr id="1122" name="Text Placeholder 12"/>
          <p:cNvSpPr txBox="1"/>
          <p:nvPr/>
        </p:nvSpPr>
        <p:spPr>
          <a:xfrm>
            <a:off x="7947025" y="1693069"/>
            <a:ext cx="39295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sz="700">
                <a:latin typeface="Palatino Linotype"/>
                <a:ea typeface="Palatino Linotype"/>
                <a:cs typeface="Palatino Linotype"/>
                <a:sym typeface="Palatino Linotype"/>
              </a:defRPr>
            </a:lvl1pPr>
          </a:lstStyle>
          <a:p>
            <a:r>
              <a:t>Specialists</a:t>
            </a:r>
          </a:p>
        </p:txBody>
      </p:sp>
      <p:sp>
        <p:nvSpPr>
          <p:cNvPr id="1123" name="Rectangle 117781"/>
          <p:cNvSpPr/>
          <p:nvPr/>
        </p:nvSpPr>
        <p:spPr>
          <a:xfrm>
            <a:off x="4871144" y="3068638"/>
            <a:ext cx="3615631" cy="260351"/>
          </a:xfrm>
          <a:prstGeom prst="rect">
            <a:avLst/>
          </a:prstGeom>
          <a:solidFill>
            <a:srgbClr val="FFFFFF"/>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graphicFrame>
        <p:nvGraphicFramePr>
          <p:cNvPr id="1124" name="Chart 103"/>
          <p:cNvGraphicFramePr/>
          <p:nvPr/>
        </p:nvGraphicFramePr>
        <p:xfrm>
          <a:off x="4911725" y="3930650"/>
          <a:ext cx="3546475" cy="1516063"/>
        </p:xfrm>
        <a:graphic>
          <a:graphicData uri="http://schemas.openxmlformats.org/drawingml/2006/chart">
            <c:chart xmlns:c="http://schemas.openxmlformats.org/drawingml/2006/chart" xmlns:r="http://schemas.openxmlformats.org/officeDocument/2006/relationships" r:id="rId3"/>
          </a:graphicData>
        </a:graphic>
      </p:graphicFrame>
      <p:sp>
        <p:nvSpPr>
          <p:cNvPr id="1125" name="Freeform: Shape 30"/>
          <p:cNvSpPr/>
          <p:nvPr/>
        </p:nvSpPr>
        <p:spPr>
          <a:xfrm>
            <a:off x="8023225" y="4121150"/>
            <a:ext cx="381000" cy="160338"/>
          </a:xfrm>
          <a:custGeom>
            <a:avLst/>
            <a:gdLst/>
            <a:ahLst/>
            <a:cxnLst>
              <a:cxn ang="0">
                <a:pos x="wd2" y="hd2"/>
              </a:cxn>
              <a:cxn ang="5400000">
                <a:pos x="wd2" y="hd2"/>
              </a:cxn>
              <a:cxn ang="10800000">
                <a:pos x="wd2" y="hd2"/>
              </a:cxn>
              <a:cxn ang="16200000">
                <a:pos x="wd2" y="hd2"/>
              </a:cxn>
            </a:cxnLst>
            <a:rect l="0" t="0" r="r" b="b"/>
            <a:pathLst>
              <a:path w="21600" h="21600" extrusionOk="0">
                <a:moveTo>
                  <a:pt x="0" y="13901"/>
                </a:moveTo>
                <a:lnTo>
                  <a:pt x="21600" y="0"/>
                </a:lnTo>
                <a:lnTo>
                  <a:pt x="21600" y="7699"/>
                </a:lnTo>
                <a:lnTo>
                  <a:pt x="0" y="21600"/>
                </a:lnTo>
                <a:close/>
              </a:path>
            </a:pathLst>
          </a:custGeom>
          <a:solidFill>
            <a:srgbClr val="FFFFFF"/>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126" name="Freeform: Shape 28"/>
          <p:cNvSpPr/>
          <p:nvPr/>
        </p:nvSpPr>
        <p:spPr>
          <a:xfrm flipV="1">
            <a:off x="8023224" y="4121149"/>
            <a:ext cx="381001" cy="103188"/>
          </a:xfrm>
          <a:prstGeom prst="line">
            <a:avLst/>
          </a:prstGeom>
          <a:solidFill>
            <a:srgbClr val="D5E9FF"/>
          </a:solidFill>
          <a:ln>
            <a:solidFill>
              <a:srgbClr val="000000"/>
            </a:solidFill>
          </a:ln>
        </p:spPr>
        <p:txBody>
          <a:bodyPr lIns="45719" rIns="45719"/>
          <a:lstStyle/>
          <a:p>
            <a:endParaRPr/>
          </a:p>
        </p:txBody>
      </p:sp>
      <p:sp>
        <p:nvSpPr>
          <p:cNvPr id="1127" name="Freeform: Shape 29"/>
          <p:cNvSpPr/>
          <p:nvPr/>
        </p:nvSpPr>
        <p:spPr>
          <a:xfrm flipV="1">
            <a:off x="8023224" y="4178299"/>
            <a:ext cx="381001" cy="103188"/>
          </a:xfrm>
          <a:prstGeom prst="line">
            <a:avLst/>
          </a:prstGeom>
          <a:solidFill>
            <a:srgbClr val="D5E9FF"/>
          </a:solidFill>
          <a:ln>
            <a:solidFill>
              <a:srgbClr val="000000"/>
            </a:solidFill>
          </a:ln>
        </p:spPr>
        <p:txBody>
          <a:bodyPr lIns="45719" rIns="45719"/>
          <a:lstStyle/>
          <a:p>
            <a:endParaRPr/>
          </a:p>
        </p:txBody>
      </p:sp>
      <p:sp>
        <p:nvSpPr>
          <p:cNvPr id="1128" name="Text Placeholder 12"/>
          <p:cNvSpPr txBox="1"/>
          <p:nvPr/>
        </p:nvSpPr>
        <p:spPr>
          <a:xfrm>
            <a:off x="6126957" y="5435600"/>
            <a:ext cx="266701" cy="12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800">
                <a:latin typeface="Palatino Linotype"/>
                <a:ea typeface="Palatino Linotype"/>
                <a:cs typeface="Palatino Linotype"/>
                <a:sym typeface="Palatino Linotype"/>
              </a:defRPr>
            </a:lvl1pPr>
          </a:lstStyle>
          <a:p>
            <a:r>
              <a:t>Atrius</a:t>
            </a:r>
          </a:p>
        </p:txBody>
      </p:sp>
      <p:sp>
        <p:nvSpPr>
          <p:cNvPr id="1129" name="Text Placeholder 12"/>
          <p:cNvSpPr txBox="1"/>
          <p:nvPr/>
        </p:nvSpPr>
        <p:spPr>
          <a:xfrm>
            <a:off x="5598542" y="5435600"/>
            <a:ext cx="345630" cy="12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800">
                <a:latin typeface="Palatino Linotype"/>
                <a:ea typeface="Palatino Linotype"/>
                <a:cs typeface="Palatino Linotype"/>
                <a:sym typeface="Palatino Linotype"/>
              </a:defRPr>
            </a:lvl1pPr>
          </a:lstStyle>
          <a:p>
            <a:r>
              <a:t>Partners</a:t>
            </a:r>
          </a:p>
        </p:txBody>
      </p:sp>
      <p:sp>
        <p:nvSpPr>
          <p:cNvPr id="1130" name="Text Placeholder 12"/>
          <p:cNvSpPr txBox="1"/>
          <p:nvPr/>
        </p:nvSpPr>
        <p:spPr>
          <a:xfrm>
            <a:off x="6576441" y="5435600"/>
            <a:ext cx="345630" cy="12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800">
                <a:latin typeface="Palatino Linotype"/>
                <a:ea typeface="Palatino Linotype"/>
                <a:cs typeface="Palatino Linotype"/>
                <a:sym typeface="Palatino Linotype"/>
              </a:defRPr>
            </a:lvl1pPr>
          </a:lstStyle>
          <a:p>
            <a:r>
              <a:t>Steward</a:t>
            </a:r>
          </a:p>
        </p:txBody>
      </p:sp>
      <p:sp>
        <p:nvSpPr>
          <p:cNvPr id="1131" name="Text Placeholder 12"/>
          <p:cNvSpPr txBox="1"/>
          <p:nvPr/>
        </p:nvSpPr>
        <p:spPr>
          <a:xfrm>
            <a:off x="5060404" y="5435600"/>
            <a:ext cx="447180" cy="12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800">
                <a:latin typeface="Palatino Linotype"/>
                <a:ea typeface="Palatino Linotype"/>
                <a:cs typeface="Palatino Linotype"/>
                <a:sym typeface="Palatino Linotype"/>
              </a:defRPr>
            </a:lvl1pPr>
          </a:lstStyle>
          <a:p>
            <a:r>
              <a:t>BI / Lahey</a:t>
            </a:r>
          </a:p>
        </p:txBody>
      </p:sp>
      <p:sp>
        <p:nvSpPr>
          <p:cNvPr id="1132" name="Text Placeholder 12"/>
          <p:cNvSpPr txBox="1"/>
          <p:nvPr/>
        </p:nvSpPr>
        <p:spPr>
          <a:xfrm>
            <a:off x="7032849" y="5435600"/>
            <a:ext cx="410717" cy="12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800">
                <a:latin typeface="Palatino Linotype"/>
                <a:ea typeface="Palatino Linotype"/>
                <a:cs typeface="Palatino Linotype"/>
                <a:sym typeface="Palatino Linotype"/>
              </a:defRPr>
            </a:lvl1pPr>
          </a:lstStyle>
          <a:p>
            <a:r>
              <a:t>Wellforce</a:t>
            </a:r>
          </a:p>
        </p:txBody>
      </p:sp>
      <p:sp>
        <p:nvSpPr>
          <p:cNvPr id="1133" name="Text Placeholder 12"/>
          <p:cNvSpPr txBox="1"/>
          <p:nvPr/>
        </p:nvSpPr>
        <p:spPr>
          <a:xfrm>
            <a:off x="7580932" y="5435600"/>
            <a:ext cx="289273" cy="12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800">
                <a:latin typeface="Palatino Linotype"/>
                <a:ea typeface="Palatino Linotype"/>
                <a:cs typeface="Palatino Linotype"/>
                <a:sym typeface="Palatino Linotype"/>
              </a:defRPr>
            </a:lvl1pPr>
          </a:lstStyle>
          <a:p>
            <a:r>
              <a:t>Umass</a:t>
            </a:r>
          </a:p>
        </p:txBody>
      </p:sp>
      <p:sp>
        <p:nvSpPr>
          <p:cNvPr id="1134" name="Text Placeholder 12"/>
          <p:cNvSpPr txBox="1"/>
          <p:nvPr/>
        </p:nvSpPr>
        <p:spPr>
          <a:xfrm>
            <a:off x="7995122" y="5435600"/>
            <a:ext cx="438795" cy="12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800">
                <a:latin typeface="Palatino Linotype"/>
                <a:ea typeface="Palatino Linotype"/>
                <a:cs typeface="Palatino Linotype"/>
                <a:sym typeface="Palatino Linotype"/>
              </a:defRPr>
            </a:lvl1pPr>
          </a:lstStyle>
          <a:p>
            <a:r>
              <a:t>All Others</a:t>
            </a:r>
          </a:p>
        </p:txBody>
      </p:sp>
      <p:sp>
        <p:nvSpPr>
          <p:cNvPr id="1135" name="Text Placeholder 12"/>
          <p:cNvSpPr txBox="1"/>
          <p:nvPr/>
        </p:nvSpPr>
        <p:spPr>
          <a:xfrm>
            <a:off x="8076158" y="3943350"/>
            <a:ext cx="27513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29.1%</a:t>
            </a:r>
          </a:p>
        </p:txBody>
      </p:sp>
      <p:grpSp>
        <p:nvGrpSpPr>
          <p:cNvPr id="1150" name="Group 117782"/>
          <p:cNvGrpSpPr/>
          <p:nvPr/>
        </p:nvGrpSpPr>
        <p:grpSpPr>
          <a:xfrm>
            <a:off x="5062968" y="3006724"/>
            <a:ext cx="3292046" cy="440927"/>
            <a:chOff x="0" y="0"/>
            <a:chExt cx="3292044" cy="440926"/>
          </a:xfrm>
        </p:grpSpPr>
        <p:pic>
          <p:nvPicPr>
            <p:cNvPr id="1136" name="Picture 158" descr="Picture 158"/>
            <p:cNvPicPr>
              <a:picLocks noChangeAspect="1"/>
            </p:cNvPicPr>
            <p:nvPr/>
          </p:nvPicPr>
          <p:blipFill>
            <a:blip r:embed="rId4">
              <a:extLst/>
            </a:blip>
            <a:srcRect t="25038" r="42448"/>
            <a:stretch>
              <a:fillRect/>
            </a:stretch>
          </p:blipFill>
          <p:spPr>
            <a:xfrm>
              <a:off x="2780869" y="98241"/>
              <a:ext cx="511176" cy="156031"/>
            </a:xfrm>
            <a:prstGeom prst="rect">
              <a:avLst/>
            </a:prstGeom>
            <a:ln w="12700" cap="flat">
              <a:noFill/>
              <a:miter lim="400000"/>
            </a:ln>
            <a:effectLst/>
          </p:spPr>
        </p:pic>
        <p:grpSp>
          <p:nvGrpSpPr>
            <p:cNvPr id="1139" name="Group 117760"/>
            <p:cNvGrpSpPr/>
            <p:nvPr/>
          </p:nvGrpSpPr>
          <p:grpSpPr>
            <a:xfrm>
              <a:off x="2033950" y="0"/>
              <a:ext cx="657227" cy="280120"/>
              <a:chOff x="0" y="0"/>
              <a:chExt cx="657226" cy="280119"/>
            </a:xfrm>
          </p:grpSpPr>
          <p:sp>
            <p:nvSpPr>
              <p:cNvPr id="1137" name="Rectangle 117759"/>
              <p:cNvSpPr/>
              <p:nvPr/>
            </p:nvSpPr>
            <p:spPr>
              <a:xfrm>
                <a:off x="-1" y="76563"/>
                <a:ext cx="657228" cy="203557"/>
              </a:xfrm>
              <a:prstGeom prst="rect">
                <a:avLst/>
              </a:prstGeom>
              <a:solidFill>
                <a:srgbClr val="FFFFFF"/>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pic>
            <p:nvPicPr>
              <p:cNvPr id="1138" name="Picture 9" descr="Picture 9"/>
              <p:cNvPicPr>
                <a:picLocks noChangeAspect="1"/>
              </p:cNvPicPr>
              <p:nvPr/>
            </p:nvPicPr>
            <p:blipFill>
              <a:blip r:embed="rId5">
                <a:extLst/>
              </a:blip>
              <a:stretch>
                <a:fillRect/>
              </a:stretch>
            </p:blipFill>
            <p:spPr>
              <a:xfrm>
                <a:off x="66955" y="-1"/>
                <a:ext cx="579157" cy="240234"/>
              </a:xfrm>
              <a:prstGeom prst="rect">
                <a:avLst/>
              </a:prstGeom>
              <a:ln w="12700" cap="flat">
                <a:noFill/>
                <a:miter lim="400000"/>
              </a:ln>
              <a:effectLst/>
            </p:spPr>
          </p:pic>
        </p:grpSp>
        <p:pic>
          <p:nvPicPr>
            <p:cNvPr id="1140" name="Picture 13" descr="Picture 13"/>
            <p:cNvPicPr>
              <a:picLocks noChangeAspect="1"/>
            </p:cNvPicPr>
            <p:nvPr/>
          </p:nvPicPr>
          <p:blipFill>
            <a:blip r:embed="rId6">
              <a:extLst/>
            </a:blip>
            <a:srcRect t="56018" r="34322" b="8287"/>
            <a:stretch>
              <a:fillRect/>
            </a:stretch>
          </p:blipFill>
          <p:spPr>
            <a:xfrm>
              <a:off x="1370797" y="75338"/>
              <a:ext cx="569914" cy="236247"/>
            </a:xfrm>
            <a:prstGeom prst="rect">
              <a:avLst/>
            </a:prstGeom>
            <a:ln w="12700" cap="flat">
              <a:noFill/>
              <a:miter lim="400000"/>
            </a:ln>
            <a:effectLst/>
          </p:spPr>
        </p:pic>
        <p:grpSp>
          <p:nvGrpSpPr>
            <p:cNvPr id="1143" name="Group 117761"/>
            <p:cNvGrpSpPr/>
            <p:nvPr/>
          </p:nvGrpSpPr>
          <p:grpSpPr>
            <a:xfrm>
              <a:off x="0" y="98087"/>
              <a:ext cx="612775" cy="284290"/>
              <a:chOff x="0" y="0"/>
              <a:chExt cx="612775" cy="284288"/>
            </a:xfrm>
          </p:grpSpPr>
          <p:sp>
            <p:nvSpPr>
              <p:cNvPr id="1141" name="Rectangle 166"/>
              <p:cNvSpPr/>
              <p:nvPr/>
            </p:nvSpPr>
            <p:spPr>
              <a:xfrm>
                <a:off x="0" y="0"/>
                <a:ext cx="612775" cy="284289"/>
              </a:xfrm>
              <a:prstGeom prst="rect">
                <a:avLst/>
              </a:prstGeom>
              <a:solidFill>
                <a:srgbClr val="FFFFFF"/>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pic>
            <p:nvPicPr>
              <p:cNvPr id="1142" name="Picture 15" descr="Picture 15"/>
              <p:cNvPicPr>
                <a:picLocks noChangeAspect="1"/>
              </p:cNvPicPr>
              <p:nvPr/>
            </p:nvPicPr>
            <p:blipFill>
              <a:blip r:embed="rId7">
                <a:extLst/>
              </a:blip>
              <a:stretch>
                <a:fillRect/>
              </a:stretch>
            </p:blipFill>
            <p:spPr>
              <a:xfrm>
                <a:off x="64154" y="1"/>
                <a:ext cx="484467" cy="197758"/>
              </a:xfrm>
              <a:prstGeom prst="rect">
                <a:avLst/>
              </a:prstGeom>
              <a:ln w="12700" cap="flat">
                <a:noFill/>
                <a:miter lim="400000"/>
              </a:ln>
              <a:effectLst/>
            </p:spPr>
          </p:pic>
        </p:grpSp>
        <p:sp>
          <p:nvSpPr>
            <p:cNvPr id="1144" name="Rectangle 117762"/>
            <p:cNvSpPr/>
            <p:nvPr/>
          </p:nvSpPr>
          <p:spPr>
            <a:xfrm>
              <a:off x="629012" y="88394"/>
              <a:ext cx="652090" cy="180501"/>
            </a:xfrm>
            <a:prstGeom prst="rect">
              <a:avLst/>
            </a:prstGeom>
            <a:solidFill>
              <a:srgbClr val="FFFFFF"/>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grpSp>
          <p:nvGrpSpPr>
            <p:cNvPr id="1149" name="Group 117764"/>
            <p:cNvGrpSpPr/>
            <p:nvPr/>
          </p:nvGrpSpPr>
          <p:grpSpPr>
            <a:xfrm>
              <a:off x="740010" y="40735"/>
              <a:ext cx="452695" cy="400192"/>
              <a:chOff x="0" y="0"/>
              <a:chExt cx="452694" cy="400191"/>
            </a:xfrm>
          </p:grpSpPr>
          <p:pic>
            <p:nvPicPr>
              <p:cNvPr id="1145" name="Picture 170" descr="Picture 170"/>
              <p:cNvPicPr>
                <a:picLocks noChangeAspect="1"/>
              </p:cNvPicPr>
              <p:nvPr/>
            </p:nvPicPr>
            <p:blipFill>
              <a:blip r:embed="rId8">
                <a:extLst/>
              </a:blip>
              <a:srcRect t="24850" r="77515" b="30954"/>
              <a:stretch>
                <a:fillRect/>
              </a:stretch>
            </p:blipFill>
            <p:spPr>
              <a:xfrm>
                <a:off x="17228" y="0"/>
                <a:ext cx="204536" cy="275810"/>
              </a:xfrm>
              <a:prstGeom prst="rect">
                <a:avLst/>
              </a:prstGeom>
              <a:ln w="12700" cap="flat">
                <a:noFill/>
                <a:miter lim="400000"/>
              </a:ln>
              <a:effectLst/>
            </p:spPr>
          </p:pic>
          <p:pic>
            <p:nvPicPr>
              <p:cNvPr id="1146" name="Picture 172" descr="Picture 172"/>
              <p:cNvPicPr>
                <a:picLocks noChangeAspect="1"/>
              </p:cNvPicPr>
              <p:nvPr/>
            </p:nvPicPr>
            <p:blipFill>
              <a:blip r:embed="rId9">
                <a:extLst/>
              </a:blip>
              <a:srcRect l="5122" t="20687" r="78233" b="18795"/>
              <a:stretch>
                <a:fillRect/>
              </a:stretch>
            </p:blipFill>
            <p:spPr>
              <a:xfrm>
                <a:off x="233938" y="57372"/>
                <a:ext cx="203674" cy="201382"/>
              </a:xfrm>
              <a:prstGeom prst="rect">
                <a:avLst/>
              </a:prstGeom>
              <a:ln w="12700" cap="flat">
                <a:noFill/>
                <a:miter lim="400000"/>
              </a:ln>
              <a:effectLst/>
            </p:spPr>
          </p:pic>
          <p:pic>
            <p:nvPicPr>
              <p:cNvPr id="1147" name="Picture 169" descr="Picture 169"/>
              <p:cNvPicPr>
                <a:picLocks noChangeAspect="1"/>
              </p:cNvPicPr>
              <p:nvPr/>
            </p:nvPicPr>
            <p:blipFill>
              <a:blip r:embed="rId9">
                <a:extLst/>
              </a:blip>
              <a:srcRect l="24878" t="28809" r="42828" b="24034"/>
              <a:stretch>
                <a:fillRect/>
              </a:stretch>
            </p:blipFill>
            <p:spPr>
              <a:xfrm>
                <a:off x="231613" y="258112"/>
                <a:ext cx="221082" cy="87793"/>
              </a:xfrm>
              <a:prstGeom prst="rect">
                <a:avLst/>
              </a:prstGeom>
              <a:ln w="12700" cap="flat">
                <a:noFill/>
                <a:miter lim="400000"/>
              </a:ln>
              <a:effectLst/>
            </p:spPr>
          </p:pic>
          <p:sp>
            <p:nvSpPr>
              <p:cNvPr id="1148" name="TextBox 117763"/>
              <p:cNvSpPr txBox="1"/>
              <p:nvPr/>
            </p:nvSpPr>
            <p:spPr>
              <a:xfrm>
                <a:off x="0" y="207151"/>
                <a:ext cx="239649" cy="193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600" b="1">
                    <a:solidFill>
                      <a:srgbClr val="14165D"/>
                    </a:solidFill>
                    <a:latin typeface="Palatino Linotype"/>
                    <a:ea typeface="Palatino Linotype"/>
                    <a:cs typeface="Palatino Linotype"/>
                    <a:sym typeface="Palatino Linotype"/>
                  </a:defRPr>
                </a:lvl1pPr>
              </a:lstStyle>
              <a:p>
                <a:r>
                  <a:t>BID</a:t>
                </a:r>
              </a:p>
            </p:txBody>
          </p:sp>
        </p:grpSp>
      </p:grpSp>
      <p:sp>
        <p:nvSpPr>
          <p:cNvPr id="1151" name="Rectangle 294"/>
          <p:cNvSpPr/>
          <p:nvPr/>
        </p:nvSpPr>
        <p:spPr>
          <a:xfrm>
            <a:off x="4884261" y="5434565"/>
            <a:ext cx="3089753" cy="260352"/>
          </a:xfrm>
          <a:prstGeom prst="rect">
            <a:avLst/>
          </a:prstGeom>
          <a:solidFill>
            <a:srgbClr val="FFFFFF"/>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1156" name="Group 117783"/>
          <p:cNvGrpSpPr/>
          <p:nvPr/>
        </p:nvGrpSpPr>
        <p:grpSpPr>
          <a:xfrm>
            <a:off x="5056647" y="5403510"/>
            <a:ext cx="415467" cy="372659"/>
            <a:chOff x="0" y="0"/>
            <a:chExt cx="415466" cy="372658"/>
          </a:xfrm>
        </p:grpSpPr>
        <p:pic>
          <p:nvPicPr>
            <p:cNvPr id="1152" name="Picture 299" descr="Picture 299"/>
            <p:cNvPicPr>
              <a:picLocks noChangeAspect="1"/>
            </p:cNvPicPr>
            <p:nvPr/>
          </p:nvPicPr>
          <p:blipFill>
            <a:blip r:embed="rId8">
              <a:extLst/>
            </a:blip>
            <a:srcRect t="24849" r="77515" b="30954"/>
            <a:stretch>
              <a:fillRect/>
            </a:stretch>
          </p:blipFill>
          <p:spPr>
            <a:xfrm>
              <a:off x="37406" y="0"/>
              <a:ext cx="176629" cy="238096"/>
            </a:xfrm>
            <a:prstGeom prst="rect">
              <a:avLst/>
            </a:prstGeom>
            <a:ln w="12700" cap="flat">
              <a:noFill/>
              <a:miter lim="400000"/>
            </a:ln>
            <a:effectLst/>
          </p:spPr>
        </p:pic>
        <p:pic>
          <p:nvPicPr>
            <p:cNvPr id="1153" name="Picture 300" descr="Picture 300"/>
            <p:cNvPicPr>
              <a:picLocks noChangeAspect="1"/>
            </p:cNvPicPr>
            <p:nvPr/>
          </p:nvPicPr>
          <p:blipFill>
            <a:blip r:embed="rId9">
              <a:extLst/>
            </a:blip>
            <a:srcRect l="5122" t="20687" r="78233" b="18794"/>
            <a:stretch>
              <a:fillRect/>
            </a:stretch>
          </p:blipFill>
          <p:spPr>
            <a:xfrm>
              <a:off x="224548" y="49527"/>
              <a:ext cx="175886" cy="173845"/>
            </a:xfrm>
            <a:prstGeom prst="rect">
              <a:avLst/>
            </a:prstGeom>
            <a:ln w="12700" cap="flat">
              <a:noFill/>
              <a:miter lim="400000"/>
            </a:ln>
            <a:effectLst/>
          </p:spPr>
        </p:pic>
        <p:pic>
          <p:nvPicPr>
            <p:cNvPr id="1154" name="Picture 301" descr="Picture 301"/>
            <p:cNvPicPr>
              <a:picLocks noChangeAspect="1"/>
            </p:cNvPicPr>
            <p:nvPr/>
          </p:nvPicPr>
          <p:blipFill>
            <a:blip r:embed="rId9">
              <a:extLst/>
            </a:blip>
            <a:srcRect l="24878" t="28809" r="42828" b="24033"/>
            <a:stretch>
              <a:fillRect/>
            </a:stretch>
          </p:blipFill>
          <p:spPr>
            <a:xfrm>
              <a:off x="224548" y="222577"/>
              <a:ext cx="190918" cy="75789"/>
            </a:xfrm>
            <a:prstGeom prst="rect">
              <a:avLst/>
            </a:prstGeom>
            <a:ln w="12700" cap="flat">
              <a:noFill/>
              <a:miter lim="400000"/>
            </a:ln>
            <a:effectLst/>
          </p:spPr>
        </p:pic>
        <p:sp>
          <p:nvSpPr>
            <p:cNvPr id="1155" name="TextBox 302"/>
            <p:cNvSpPr txBox="1"/>
            <p:nvPr/>
          </p:nvSpPr>
          <p:spPr>
            <a:xfrm>
              <a:off x="0" y="179618"/>
              <a:ext cx="239649" cy="193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600" b="1">
                  <a:solidFill>
                    <a:srgbClr val="14165D"/>
                  </a:solidFill>
                  <a:latin typeface="Palatino Linotype"/>
                  <a:ea typeface="Palatino Linotype"/>
                  <a:cs typeface="Palatino Linotype"/>
                  <a:sym typeface="Palatino Linotype"/>
                </a:defRPr>
              </a:lvl1pPr>
            </a:lstStyle>
            <a:p>
              <a:r>
                <a:t>BID</a:t>
              </a:r>
            </a:p>
          </p:txBody>
        </p:sp>
      </p:grpSp>
      <p:pic>
        <p:nvPicPr>
          <p:cNvPr id="1157" name="Picture 15" descr="Picture 15"/>
          <p:cNvPicPr>
            <a:picLocks noChangeAspect="1"/>
          </p:cNvPicPr>
          <p:nvPr/>
        </p:nvPicPr>
        <p:blipFill>
          <a:blip r:embed="rId10">
            <a:extLst/>
          </a:blip>
          <a:stretch>
            <a:fillRect/>
          </a:stretch>
        </p:blipFill>
        <p:spPr>
          <a:xfrm>
            <a:off x="5578790" y="5461487"/>
            <a:ext cx="373202" cy="152287"/>
          </a:xfrm>
          <a:prstGeom prst="rect">
            <a:avLst/>
          </a:prstGeom>
          <a:ln w="12700">
            <a:miter lim="400000"/>
          </a:ln>
        </p:spPr>
      </p:pic>
      <p:pic>
        <p:nvPicPr>
          <p:cNvPr id="1158" name="Picture 305" descr="Picture 305"/>
          <p:cNvPicPr>
            <a:picLocks noChangeAspect="1"/>
          </p:cNvPicPr>
          <p:nvPr/>
        </p:nvPicPr>
        <p:blipFill>
          <a:blip r:embed="rId4">
            <a:extLst/>
          </a:blip>
          <a:srcRect t="25038" r="42448"/>
          <a:stretch>
            <a:fillRect/>
          </a:stretch>
        </p:blipFill>
        <p:spPr>
          <a:xfrm>
            <a:off x="6071367" y="5484812"/>
            <a:ext cx="411985" cy="125710"/>
          </a:xfrm>
          <a:prstGeom prst="rect">
            <a:avLst/>
          </a:prstGeom>
          <a:ln w="12700">
            <a:miter lim="400000"/>
          </a:ln>
        </p:spPr>
      </p:pic>
      <p:pic>
        <p:nvPicPr>
          <p:cNvPr id="1159" name="Picture 13" descr="Picture 13"/>
          <p:cNvPicPr>
            <a:picLocks noChangeAspect="1"/>
          </p:cNvPicPr>
          <p:nvPr/>
        </p:nvPicPr>
        <p:blipFill>
          <a:blip r:embed="rId11">
            <a:extLst/>
          </a:blip>
          <a:srcRect t="56018" r="34322" b="8287"/>
          <a:stretch>
            <a:fillRect/>
          </a:stretch>
        </p:blipFill>
        <p:spPr>
          <a:xfrm>
            <a:off x="6572370" y="5460976"/>
            <a:ext cx="378882" cy="157003"/>
          </a:xfrm>
          <a:prstGeom prst="rect">
            <a:avLst/>
          </a:prstGeom>
          <a:ln w="12700">
            <a:miter lim="400000"/>
          </a:ln>
        </p:spPr>
      </p:pic>
      <p:pic>
        <p:nvPicPr>
          <p:cNvPr id="1160" name="Picture 9" descr="Picture 9"/>
          <p:cNvPicPr>
            <a:picLocks noChangeAspect="1"/>
          </p:cNvPicPr>
          <p:nvPr/>
        </p:nvPicPr>
        <p:blipFill>
          <a:blip r:embed="rId12">
            <a:extLst/>
          </a:blip>
          <a:stretch>
            <a:fillRect/>
          </a:stretch>
        </p:blipFill>
        <p:spPr>
          <a:xfrm>
            <a:off x="7041266" y="5395117"/>
            <a:ext cx="471959" cy="195699"/>
          </a:xfrm>
          <a:prstGeom prst="rect">
            <a:avLst/>
          </a:prstGeom>
          <a:ln w="12700">
            <a:miter lim="400000"/>
          </a:ln>
        </p:spPr>
      </p:pic>
      <p:grpSp>
        <p:nvGrpSpPr>
          <p:cNvPr id="1163" name="Group 117786"/>
          <p:cNvGrpSpPr/>
          <p:nvPr/>
        </p:nvGrpSpPr>
        <p:grpSpPr>
          <a:xfrm>
            <a:off x="7602989" y="5405644"/>
            <a:ext cx="239169" cy="286308"/>
            <a:chOff x="4348" y="0"/>
            <a:chExt cx="239167" cy="286307"/>
          </a:xfrm>
        </p:grpSpPr>
        <p:pic>
          <p:nvPicPr>
            <p:cNvPr id="1161" name="Picture 24" descr="Picture 24"/>
            <p:cNvPicPr>
              <a:picLocks noChangeAspect="1"/>
            </p:cNvPicPr>
            <p:nvPr/>
          </p:nvPicPr>
          <p:blipFill>
            <a:blip r:embed="rId13">
              <a:extLst/>
            </a:blip>
            <a:srcRect l="29294" t="8626" r="28801" b="35609"/>
            <a:stretch>
              <a:fillRect/>
            </a:stretch>
          </p:blipFill>
          <p:spPr>
            <a:xfrm>
              <a:off x="4348" y="-1"/>
              <a:ext cx="239169" cy="211831"/>
            </a:xfrm>
            <a:prstGeom prst="rect">
              <a:avLst/>
            </a:prstGeom>
            <a:ln w="12700" cap="flat">
              <a:noFill/>
              <a:miter lim="400000"/>
            </a:ln>
            <a:effectLst/>
          </p:spPr>
        </p:pic>
        <p:pic>
          <p:nvPicPr>
            <p:cNvPr id="1162" name="Picture 24" descr="Picture 24"/>
            <p:cNvPicPr>
              <a:picLocks noChangeAspect="1"/>
            </p:cNvPicPr>
            <p:nvPr/>
          </p:nvPicPr>
          <p:blipFill>
            <a:blip r:embed="rId14">
              <a:extLst/>
            </a:blip>
            <a:srcRect t="66101" r="60814" b="6587"/>
            <a:stretch>
              <a:fillRect/>
            </a:stretch>
          </p:blipFill>
          <p:spPr>
            <a:xfrm>
              <a:off x="5484" y="182560"/>
              <a:ext cx="223653" cy="103748"/>
            </a:xfrm>
            <a:prstGeom prst="rect">
              <a:avLst/>
            </a:prstGeom>
            <a:ln w="12700" cap="flat">
              <a:noFill/>
              <a:miter lim="400000"/>
            </a:ln>
            <a:effectLst/>
          </p:spPr>
        </p:pic>
      </p:grpSp>
      <p:sp>
        <p:nvSpPr>
          <p:cNvPr id="1164" name="Rectangle: Rounded Corners 260"/>
          <p:cNvSpPr/>
          <p:nvPr/>
        </p:nvSpPr>
        <p:spPr>
          <a:xfrm>
            <a:off x="5732893" y="1665289"/>
            <a:ext cx="615520" cy="1846264"/>
          </a:xfrm>
          <a:prstGeom prst="roundRect">
            <a:avLst>
              <a:gd name="adj" fmla="val 16667"/>
            </a:avLst>
          </a:prstGeom>
          <a:ln>
            <a:solidFill>
              <a:srgbClr val="F55A32"/>
            </a:solidFill>
            <a:prstDash val="dash"/>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165" name="Rectangle: Rounded Corners 346"/>
          <p:cNvSpPr/>
          <p:nvPr/>
        </p:nvSpPr>
        <p:spPr>
          <a:xfrm>
            <a:off x="5029537" y="4031217"/>
            <a:ext cx="497280" cy="1737424"/>
          </a:xfrm>
          <a:prstGeom prst="roundRect">
            <a:avLst>
              <a:gd name="adj" fmla="val 16667"/>
            </a:avLst>
          </a:prstGeom>
          <a:ln>
            <a:solidFill>
              <a:srgbClr val="F55A32"/>
            </a:solidFill>
            <a:prstDash val="dash"/>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1168" name="Group 87"/>
          <p:cNvGrpSpPr/>
          <p:nvPr/>
        </p:nvGrpSpPr>
        <p:grpSpPr>
          <a:xfrm>
            <a:off x="3189417" y="4806003"/>
            <a:ext cx="1178231" cy="1178231"/>
            <a:chOff x="0" y="0"/>
            <a:chExt cx="1178230" cy="1178230"/>
          </a:xfrm>
        </p:grpSpPr>
        <p:graphicFrame>
          <p:nvGraphicFramePr>
            <p:cNvPr id="1166" name="Chart 88"/>
            <p:cNvGraphicFramePr/>
            <p:nvPr/>
          </p:nvGraphicFramePr>
          <p:xfrm>
            <a:off x="0" y="0"/>
            <a:ext cx="1178231" cy="1178231"/>
          </p:xfrm>
          <a:graphic>
            <a:graphicData uri="http://schemas.openxmlformats.org/drawingml/2006/chart">
              <c:chart xmlns:c="http://schemas.openxmlformats.org/drawingml/2006/chart" xmlns:r="http://schemas.openxmlformats.org/officeDocument/2006/relationships" r:id="rId15"/>
            </a:graphicData>
          </a:graphic>
        </p:graphicFrame>
        <p:sp>
          <p:nvSpPr>
            <p:cNvPr id="1167" name="TextBox 89"/>
            <p:cNvSpPr txBox="1"/>
            <p:nvPr/>
          </p:nvSpPr>
          <p:spPr>
            <a:xfrm>
              <a:off x="218528" y="169933"/>
              <a:ext cx="811089" cy="838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b="1">
                  <a:solidFill>
                    <a:srgbClr val="595959"/>
                  </a:solidFill>
                  <a:latin typeface="Palatino Linotype"/>
                  <a:ea typeface="Palatino Linotype"/>
                  <a:cs typeface="Palatino Linotype"/>
                  <a:sym typeface="Palatino Linotype"/>
                </a:defRPr>
              </a:pPr>
              <a:r>
                <a:t>23%</a:t>
              </a:r>
              <a:br/>
              <a:r>
                <a:rPr sz="1000">
                  <a:solidFill>
                    <a:srgbClr val="00B050"/>
                  </a:solidFill>
                </a:rPr>
                <a:t>+1.0%</a:t>
              </a:r>
            </a:p>
            <a:p>
              <a:pPr algn="ctr">
                <a:defRPr sz="800">
                  <a:solidFill>
                    <a:srgbClr val="595959"/>
                  </a:solidFill>
                  <a:latin typeface="Palatino Linotype"/>
                  <a:ea typeface="Palatino Linotype"/>
                  <a:cs typeface="Palatino Linotype"/>
                  <a:sym typeface="Palatino Linotype"/>
                </a:defRPr>
              </a:pPr>
              <a:r>
                <a:t>Proposed BID/Lahey </a:t>
              </a:r>
            </a:p>
            <a:p>
              <a:pPr algn="ctr">
                <a:defRPr sz="800">
                  <a:solidFill>
                    <a:srgbClr val="595959"/>
                  </a:solidFill>
                  <a:latin typeface="Palatino Linotype"/>
                  <a:ea typeface="Palatino Linotype"/>
                  <a:cs typeface="Palatino Linotype"/>
                  <a:sym typeface="Palatino Linotype"/>
                </a:defRPr>
              </a:pPr>
              <a:r>
                <a:t>Merger</a:t>
              </a:r>
            </a:p>
          </p:txBody>
        </p:sp>
      </p:grpSp>
      <p:graphicFrame>
        <p:nvGraphicFramePr>
          <p:cNvPr id="1169" name="Chart 93"/>
          <p:cNvGraphicFramePr/>
          <p:nvPr/>
        </p:nvGraphicFramePr>
        <p:xfrm>
          <a:off x="40147" y="1003021"/>
          <a:ext cx="4364483" cy="4364483"/>
        </p:xfrm>
        <a:graphic>
          <a:graphicData uri="http://schemas.openxmlformats.org/drawingml/2006/chart">
            <c:chart xmlns:c="http://schemas.openxmlformats.org/drawingml/2006/chart" xmlns:r="http://schemas.openxmlformats.org/officeDocument/2006/relationships" r:id="rId16"/>
          </a:graphicData>
        </a:graphic>
      </p:graphicFrame>
      <p:grpSp>
        <p:nvGrpSpPr>
          <p:cNvPr id="1173" name="Group 94"/>
          <p:cNvGrpSpPr/>
          <p:nvPr/>
        </p:nvGrpSpPr>
        <p:grpSpPr>
          <a:xfrm>
            <a:off x="1900639" y="2652711"/>
            <a:ext cx="731839" cy="1063263"/>
            <a:chOff x="0" y="0"/>
            <a:chExt cx="731838" cy="1063261"/>
          </a:xfrm>
        </p:grpSpPr>
        <p:pic>
          <p:nvPicPr>
            <p:cNvPr id="1170" name="Graphic 95" descr="Graphic 95"/>
            <p:cNvPicPr>
              <a:picLocks noChangeAspect="1"/>
            </p:cNvPicPr>
            <p:nvPr/>
          </p:nvPicPr>
          <p:blipFill>
            <a:blip r:embed="rId17">
              <a:extLst/>
            </a:blip>
            <a:stretch>
              <a:fillRect/>
            </a:stretch>
          </p:blipFill>
          <p:spPr>
            <a:xfrm>
              <a:off x="0" y="0"/>
              <a:ext cx="731839" cy="731848"/>
            </a:xfrm>
            <a:prstGeom prst="rect">
              <a:avLst/>
            </a:prstGeom>
            <a:ln w="12700" cap="flat">
              <a:noFill/>
              <a:miter lim="400000"/>
            </a:ln>
            <a:effectLst/>
          </p:spPr>
        </p:pic>
        <p:pic>
          <p:nvPicPr>
            <p:cNvPr id="1171" name="Graphic 99" descr="Graphic 99"/>
            <p:cNvPicPr>
              <a:picLocks noChangeAspect="1"/>
            </p:cNvPicPr>
            <p:nvPr/>
          </p:nvPicPr>
          <p:blipFill>
            <a:blip r:embed="rId18">
              <a:extLst/>
            </a:blip>
            <a:stretch>
              <a:fillRect/>
            </a:stretch>
          </p:blipFill>
          <p:spPr>
            <a:xfrm>
              <a:off x="215835" y="29486"/>
              <a:ext cx="300169" cy="300172"/>
            </a:xfrm>
            <a:prstGeom prst="rect">
              <a:avLst/>
            </a:prstGeom>
            <a:ln w="12700" cap="flat">
              <a:noFill/>
              <a:miter lim="400000"/>
            </a:ln>
            <a:effectLst/>
          </p:spPr>
        </p:pic>
        <p:sp>
          <p:nvSpPr>
            <p:cNvPr id="1172" name="TextBox 102"/>
            <p:cNvSpPr txBox="1"/>
            <p:nvPr/>
          </p:nvSpPr>
          <p:spPr>
            <a:xfrm>
              <a:off x="0" y="514621"/>
              <a:ext cx="731839" cy="548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sz="1400" b="1">
                  <a:solidFill>
                    <a:srgbClr val="595959"/>
                  </a:solidFill>
                  <a:latin typeface="Palatino Linotype"/>
                  <a:ea typeface="Palatino Linotype"/>
                  <a:cs typeface="Palatino Linotype"/>
                  <a:sym typeface="Palatino Linotype"/>
                </a:defRPr>
              </a:lvl1pPr>
            </a:lstStyle>
            <a:p>
              <a:r>
                <a:t>EMA Market</a:t>
              </a:r>
            </a:p>
          </p:txBody>
        </p:sp>
      </p:grpSp>
      <p:sp>
        <p:nvSpPr>
          <p:cNvPr id="1174" name="Connector: Elbow 104"/>
          <p:cNvSpPr/>
          <p:nvPr/>
        </p:nvSpPr>
        <p:spPr>
          <a:xfrm>
            <a:off x="2648850" y="5198790"/>
            <a:ext cx="458203" cy="84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 y="0"/>
                </a:lnTo>
                <a:lnTo>
                  <a:pt x="24" y="21600"/>
                </a:lnTo>
                <a:lnTo>
                  <a:pt x="21600" y="21600"/>
                </a:lnTo>
              </a:path>
            </a:pathLst>
          </a:custGeom>
          <a:ln w="12700">
            <a:solidFill>
              <a:srgbClr val="595959"/>
            </a:solidFill>
          </a:ln>
        </p:spPr>
        <p:txBody>
          <a:bodyPr lIns="45719" rIns="45719" anchor="ctr"/>
          <a:lstStyle/>
          <a:p>
            <a:endParaRPr/>
          </a:p>
        </p:txBody>
      </p:sp>
      <p:sp>
        <p:nvSpPr>
          <p:cNvPr id="1175" name="Connector: Elbow 107"/>
          <p:cNvSpPr/>
          <p:nvPr/>
        </p:nvSpPr>
        <p:spPr>
          <a:xfrm rot="16200000" flipH="1">
            <a:off x="3281295" y="4800010"/>
            <a:ext cx="124983" cy="1026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248" y="21600"/>
                </a:lnTo>
              </a:path>
            </a:pathLst>
          </a:custGeom>
          <a:ln w="12700">
            <a:solidFill>
              <a:srgbClr val="595959"/>
            </a:solidFill>
          </a:ln>
        </p:spPr>
        <p:txBody>
          <a:bodyPr lIns="45719" rIns="45719" anchor="ctr"/>
          <a:lstStyle/>
          <a:p>
            <a:endParaRPr/>
          </a:p>
        </p:txBody>
      </p:sp>
      <p:sp>
        <p:nvSpPr>
          <p:cNvPr id="1176" name="TextBox 1"/>
          <p:cNvSpPr txBox="1"/>
          <p:nvPr/>
        </p:nvSpPr>
        <p:spPr>
          <a:xfrm>
            <a:off x="3768657" y="2172449"/>
            <a:ext cx="803343"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a:latin typeface="Palatino Linotype"/>
                <a:ea typeface="Palatino Linotype"/>
                <a:cs typeface="Palatino Linotype"/>
                <a:sym typeface="Palatino Linotype"/>
              </a:defRPr>
            </a:lvl1pPr>
          </a:lstStyle>
          <a:p>
            <a:r>
              <a:t>∆ % Market Share pts, 2014-2016</a:t>
            </a:r>
          </a:p>
        </p:txBody>
      </p:sp>
      <p:sp>
        <p:nvSpPr>
          <p:cNvPr id="1177" name="Connector: Elbow 109"/>
          <p:cNvSpPr/>
          <p:nvPr/>
        </p:nvSpPr>
        <p:spPr>
          <a:xfrm rot="10800000">
            <a:off x="3744129" y="2040073"/>
            <a:ext cx="323748" cy="132376"/>
          </a:xfrm>
          <a:custGeom>
            <a:avLst/>
            <a:gdLst/>
            <a:ahLst/>
            <a:cxnLst>
              <a:cxn ang="0">
                <a:pos x="wd2" y="hd2"/>
              </a:cxn>
              <a:cxn ang="5400000">
                <a:pos x="wd2" y="hd2"/>
              </a:cxn>
              <a:cxn ang="10800000">
                <a:pos x="wd2" y="hd2"/>
              </a:cxn>
              <a:cxn ang="16200000">
                <a:pos x="wd2" y="hd2"/>
              </a:cxn>
            </a:cxnLst>
            <a:rect l="0" t="0" r="r" b="b"/>
            <a:pathLst>
              <a:path w="21600" h="21600" extrusionOk="0">
                <a:moveTo>
                  <a:pt x="48" y="0"/>
                </a:moveTo>
                <a:lnTo>
                  <a:pt x="0" y="0"/>
                </a:lnTo>
                <a:lnTo>
                  <a:pt x="0" y="21600"/>
                </a:lnTo>
                <a:lnTo>
                  <a:pt x="21600" y="21600"/>
                </a:lnTo>
              </a:path>
            </a:pathLst>
          </a:custGeom>
          <a:ln>
            <a:solidFill>
              <a:srgbClr val="000000"/>
            </a:solidFill>
            <a:tailEnd type="triangle"/>
          </a:ln>
        </p:spPr>
        <p:txBody>
          <a:bodyPr lIns="45719" rIns="45719" anchor="ctr"/>
          <a:lstStyle/>
          <a:p>
            <a:endParaRPr/>
          </a:p>
        </p:txBody>
      </p:sp>
      <p:pic>
        <p:nvPicPr>
          <p:cNvPr id="1178" name="Picture 84" descr="Picture 84"/>
          <p:cNvPicPr>
            <a:picLocks noChangeAspect="1"/>
          </p:cNvPicPr>
          <p:nvPr/>
        </p:nvPicPr>
        <p:blipFill>
          <a:blip r:embed="rId19">
            <a:extLst/>
          </a:blip>
          <a:srcRect l="3026" r="70940" b="13531"/>
          <a:stretch>
            <a:fillRect/>
          </a:stretch>
        </p:blipFill>
        <p:spPr>
          <a:xfrm>
            <a:off x="8521262" y="104888"/>
            <a:ext cx="474683" cy="407719"/>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1181" name="Title 1"/>
          <p:cNvSpPr txBox="1">
            <a:spLocks noGrp="1"/>
          </p:cNvSpPr>
          <p:nvPr>
            <p:ph type="title"/>
          </p:nvPr>
        </p:nvSpPr>
        <p:spPr>
          <a:xfrm>
            <a:off x="114347" y="118824"/>
            <a:ext cx="8226346" cy="735653"/>
          </a:xfrm>
          <a:prstGeom prst="rect">
            <a:avLst/>
          </a:prstGeom>
        </p:spPr>
        <p:txBody>
          <a:bodyPr>
            <a:normAutofit fontScale="90000"/>
          </a:bodyPr>
          <a:lstStyle>
            <a:lvl1pPr defTabSz="905255">
              <a:defRPr sz="2178"/>
            </a:lvl1pPr>
          </a:lstStyle>
          <a:p>
            <a:r>
              <a:t>Growth forecasted for both tertiary and outpatient services; market responds with JVs in lower acuity sector</a:t>
            </a:r>
          </a:p>
        </p:txBody>
      </p:sp>
      <p:sp>
        <p:nvSpPr>
          <p:cNvPr id="1182" name="TextBox 6"/>
          <p:cNvSpPr txBox="1"/>
          <p:nvPr/>
        </p:nvSpPr>
        <p:spPr>
          <a:xfrm>
            <a:off x="4727281" y="1114091"/>
            <a:ext cx="4048126"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Shields Joint Ventures Expand to ASCs</a:t>
            </a:r>
          </a:p>
        </p:txBody>
      </p:sp>
      <p:grpSp>
        <p:nvGrpSpPr>
          <p:cNvPr id="1221" name="Group 3"/>
          <p:cNvGrpSpPr/>
          <p:nvPr/>
        </p:nvGrpSpPr>
        <p:grpSpPr>
          <a:xfrm>
            <a:off x="4503096" y="1413811"/>
            <a:ext cx="4306817" cy="3640446"/>
            <a:chOff x="0" y="0"/>
            <a:chExt cx="4306815" cy="3640445"/>
          </a:xfrm>
        </p:grpSpPr>
        <p:grpSp>
          <p:nvGrpSpPr>
            <p:cNvPr id="1185" name="Group 2"/>
            <p:cNvGrpSpPr/>
            <p:nvPr/>
          </p:nvGrpSpPr>
          <p:grpSpPr>
            <a:xfrm>
              <a:off x="0" y="697335"/>
              <a:ext cx="4097076" cy="2524836"/>
              <a:chOff x="0" y="0"/>
              <a:chExt cx="4097075" cy="2524835"/>
            </a:xfrm>
          </p:grpSpPr>
          <p:pic>
            <p:nvPicPr>
              <p:cNvPr id="1183" name="Picture 17" descr="Picture 17"/>
              <p:cNvPicPr>
                <a:picLocks noChangeAspect="1"/>
              </p:cNvPicPr>
              <p:nvPr/>
            </p:nvPicPr>
            <p:blipFill>
              <a:blip r:embed="rId2">
                <a:extLst/>
              </a:blip>
              <a:srcRect l="2286" t="18887" r="2501" b="26785"/>
              <a:stretch>
                <a:fillRect/>
              </a:stretch>
            </p:blipFill>
            <p:spPr>
              <a:xfrm>
                <a:off x="0" y="0"/>
                <a:ext cx="4097076" cy="2524836"/>
              </a:xfrm>
              <a:prstGeom prst="rect">
                <a:avLst/>
              </a:prstGeom>
              <a:ln w="12700" cap="flat">
                <a:noFill/>
                <a:miter lim="400000"/>
              </a:ln>
              <a:effectLst/>
            </p:spPr>
          </p:pic>
          <p:sp>
            <p:nvSpPr>
              <p:cNvPr id="1184" name="Rectangle 26"/>
              <p:cNvSpPr/>
              <p:nvPr/>
            </p:nvSpPr>
            <p:spPr>
              <a:xfrm rot="6339490">
                <a:off x="-216165" y="556584"/>
                <a:ext cx="1177089" cy="427259"/>
              </a:xfrm>
              <a:prstGeom prst="rect">
                <a:avLst/>
              </a:prstGeom>
              <a:solidFill>
                <a:srgbClr val="FFFFFF"/>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grpSp>
        <p:sp>
          <p:nvSpPr>
            <p:cNvPr id="1186" name="Straight Connector 7"/>
            <p:cNvSpPr/>
            <p:nvPr/>
          </p:nvSpPr>
          <p:spPr>
            <a:xfrm>
              <a:off x="212418" y="0"/>
              <a:ext cx="4094398" cy="0"/>
            </a:xfrm>
            <a:prstGeom prst="line">
              <a:avLst/>
            </a:prstGeom>
            <a:noFill/>
            <a:ln w="9525" cap="flat">
              <a:solidFill>
                <a:srgbClr val="6E6E6E"/>
              </a:solidFill>
              <a:prstDash val="solid"/>
              <a:round/>
            </a:ln>
            <a:effectLst/>
          </p:spPr>
          <p:txBody>
            <a:bodyPr wrap="square" lIns="45719" tIns="45719" rIns="45719" bIns="45719" numCol="1" anchor="t">
              <a:noAutofit/>
            </a:bodyPr>
            <a:lstStyle/>
            <a:p>
              <a:endParaRPr/>
            </a:p>
          </p:txBody>
        </p:sp>
        <p:sp>
          <p:nvSpPr>
            <p:cNvPr id="1187" name="Oval 13"/>
            <p:cNvSpPr/>
            <p:nvPr/>
          </p:nvSpPr>
          <p:spPr>
            <a:xfrm>
              <a:off x="1945667" y="1623201"/>
              <a:ext cx="91441" cy="91441"/>
            </a:xfrm>
            <a:prstGeom prst="ellipse">
              <a:avLst/>
            </a:prstGeom>
            <a:solidFill>
              <a:srgbClr val="A32020"/>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sp>
          <p:nvSpPr>
            <p:cNvPr id="1188" name="Straight Connector 19"/>
            <p:cNvSpPr/>
            <p:nvPr/>
          </p:nvSpPr>
          <p:spPr>
            <a:xfrm>
              <a:off x="1986581" y="1713372"/>
              <a:ext cx="1" cy="662063"/>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sp>
          <p:nvSpPr>
            <p:cNvPr id="1189" name="Oval 20"/>
            <p:cNvSpPr/>
            <p:nvPr/>
          </p:nvSpPr>
          <p:spPr>
            <a:xfrm>
              <a:off x="2693697" y="1402879"/>
              <a:ext cx="91441" cy="91441"/>
            </a:xfrm>
            <a:prstGeom prst="ellipse">
              <a:avLst/>
            </a:prstGeom>
            <a:solidFill>
              <a:srgbClr val="A32020"/>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sp>
          <p:nvSpPr>
            <p:cNvPr id="1190" name="Oval 21"/>
            <p:cNvSpPr/>
            <p:nvPr/>
          </p:nvSpPr>
          <p:spPr>
            <a:xfrm>
              <a:off x="2387627" y="1589887"/>
              <a:ext cx="91441" cy="91441"/>
            </a:xfrm>
            <a:prstGeom prst="ellipse">
              <a:avLst/>
            </a:prstGeom>
            <a:solidFill>
              <a:srgbClr val="A32020"/>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sp>
          <p:nvSpPr>
            <p:cNvPr id="1191" name="Straight Connector 22"/>
            <p:cNvSpPr/>
            <p:nvPr/>
          </p:nvSpPr>
          <p:spPr>
            <a:xfrm flipH="1">
              <a:off x="2429537" y="488479"/>
              <a:ext cx="1" cy="1102973"/>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sp>
          <p:nvSpPr>
            <p:cNvPr id="1192" name="Straight Connector 24"/>
            <p:cNvSpPr/>
            <p:nvPr/>
          </p:nvSpPr>
          <p:spPr>
            <a:xfrm>
              <a:off x="2741957" y="719138"/>
              <a:ext cx="1" cy="690092"/>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pic>
          <p:nvPicPr>
            <p:cNvPr id="1193" name="Picture 22" descr="Picture 22"/>
            <p:cNvPicPr>
              <a:picLocks noChangeAspect="1"/>
            </p:cNvPicPr>
            <p:nvPr/>
          </p:nvPicPr>
          <p:blipFill>
            <a:blip r:embed="rId3">
              <a:extLst/>
            </a:blip>
            <a:srcRect b="23046"/>
            <a:stretch>
              <a:fillRect/>
            </a:stretch>
          </p:blipFill>
          <p:spPr>
            <a:xfrm>
              <a:off x="2504421" y="161222"/>
              <a:ext cx="444501" cy="178985"/>
            </a:xfrm>
            <a:prstGeom prst="rect">
              <a:avLst/>
            </a:prstGeom>
            <a:ln w="12700" cap="flat">
              <a:noFill/>
              <a:miter lim="400000"/>
            </a:ln>
            <a:effectLst/>
          </p:spPr>
        </p:pic>
        <p:pic>
          <p:nvPicPr>
            <p:cNvPr id="1194" name="Picture 9" descr="Picture 9"/>
            <p:cNvPicPr>
              <a:picLocks noChangeAspect="1"/>
            </p:cNvPicPr>
            <p:nvPr/>
          </p:nvPicPr>
          <p:blipFill>
            <a:blip r:embed="rId4">
              <a:extLst/>
            </a:blip>
            <a:stretch>
              <a:fillRect/>
            </a:stretch>
          </p:blipFill>
          <p:spPr>
            <a:xfrm>
              <a:off x="3078112" y="121494"/>
              <a:ext cx="548292" cy="227431"/>
            </a:xfrm>
            <a:prstGeom prst="rect">
              <a:avLst/>
            </a:prstGeom>
            <a:ln w="12700" cap="flat">
              <a:noFill/>
              <a:miter lim="400000"/>
            </a:ln>
            <a:effectLst/>
          </p:spPr>
        </p:pic>
        <p:sp>
          <p:nvSpPr>
            <p:cNvPr id="1195" name="Rectangle: Rounded Corners 28"/>
            <p:cNvSpPr txBox="1"/>
            <p:nvPr/>
          </p:nvSpPr>
          <p:spPr>
            <a:xfrm>
              <a:off x="2865656" y="135987"/>
              <a:ext cx="295722"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400" b="1">
                  <a:latin typeface="Palatino Linotype"/>
                  <a:ea typeface="Palatino Linotype"/>
                  <a:cs typeface="Palatino Linotype"/>
                  <a:sym typeface="Palatino Linotype"/>
                </a:defRPr>
              </a:lvl1pPr>
            </a:lstStyle>
            <a:p>
              <a:r>
                <a:t>+</a:t>
              </a:r>
            </a:p>
          </p:txBody>
        </p:sp>
        <p:pic>
          <p:nvPicPr>
            <p:cNvPr id="1196" name="Picture 22" descr="Picture 22"/>
            <p:cNvPicPr>
              <a:picLocks noChangeAspect="1"/>
            </p:cNvPicPr>
            <p:nvPr/>
          </p:nvPicPr>
          <p:blipFill>
            <a:blip r:embed="rId3">
              <a:extLst/>
            </a:blip>
            <a:srcRect b="23046"/>
            <a:stretch>
              <a:fillRect/>
            </a:stretch>
          </p:blipFill>
          <p:spPr>
            <a:xfrm>
              <a:off x="336095" y="2274245"/>
              <a:ext cx="444501" cy="178985"/>
            </a:xfrm>
            <a:prstGeom prst="rect">
              <a:avLst/>
            </a:prstGeom>
            <a:ln w="12700" cap="flat">
              <a:noFill/>
              <a:miter lim="400000"/>
            </a:ln>
            <a:effectLst/>
          </p:spPr>
        </p:pic>
        <p:grpSp>
          <p:nvGrpSpPr>
            <p:cNvPr id="1199" name="Group 30"/>
            <p:cNvGrpSpPr/>
            <p:nvPr/>
          </p:nvGrpSpPr>
          <p:grpSpPr>
            <a:xfrm>
              <a:off x="917952" y="2264838"/>
              <a:ext cx="239169" cy="286308"/>
              <a:chOff x="4348" y="0"/>
              <a:chExt cx="239167" cy="286307"/>
            </a:xfrm>
          </p:grpSpPr>
          <p:pic>
            <p:nvPicPr>
              <p:cNvPr id="1197" name="Picture 24" descr="Picture 24"/>
              <p:cNvPicPr>
                <a:picLocks noChangeAspect="1"/>
              </p:cNvPicPr>
              <p:nvPr/>
            </p:nvPicPr>
            <p:blipFill>
              <a:blip r:embed="rId5">
                <a:extLst/>
              </a:blip>
              <a:srcRect l="29294" t="8626" r="28801" b="35609"/>
              <a:stretch>
                <a:fillRect/>
              </a:stretch>
            </p:blipFill>
            <p:spPr>
              <a:xfrm>
                <a:off x="4348" y="0"/>
                <a:ext cx="239169" cy="211830"/>
              </a:xfrm>
              <a:prstGeom prst="rect">
                <a:avLst/>
              </a:prstGeom>
              <a:ln w="12700" cap="flat">
                <a:noFill/>
                <a:miter lim="400000"/>
              </a:ln>
              <a:effectLst/>
            </p:spPr>
          </p:pic>
          <p:pic>
            <p:nvPicPr>
              <p:cNvPr id="1198" name="Picture 24" descr="Picture 24"/>
              <p:cNvPicPr>
                <a:picLocks noChangeAspect="1"/>
              </p:cNvPicPr>
              <p:nvPr/>
            </p:nvPicPr>
            <p:blipFill>
              <a:blip r:embed="rId6">
                <a:extLst/>
              </a:blip>
              <a:srcRect t="66101" r="60814" b="6587"/>
              <a:stretch>
                <a:fillRect/>
              </a:stretch>
            </p:blipFill>
            <p:spPr>
              <a:xfrm>
                <a:off x="5484" y="182561"/>
                <a:ext cx="223653" cy="103747"/>
              </a:xfrm>
              <a:prstGeom prst="rect">
                <a:avLst/>
              </a:prstGeom>
              <a:ln w="12700" cap="flat">
                <a:noFill/>
                <a:miter lim="400000"/>
              </a:ln>
              <a:effectLst/>
            </p:spPr>
          </p:pic>
        </p:grpSp>
        <p:sp>
          <p:nvSpPr>
            <p:cNvPr id="1200" name="Rectangle: Rounded Corners 34"/>
            <p:cNvSpPr txBox="1"/>
            <p:nvPr/>
          </p:nvSpPr>
          <p:spPr>
            <a:xfrm>
              <a:off x="707619" y="2248003"/>
              <a:ext cx="295722"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400" b="1">
                  <a:latin typeface="Palatino Linotype"/>
                  <a:ea typeface="Palatino Linotype"/>
                  <a:cs typeface="Palatino Linotype"/>
                  <a:sym typeface="Palatino Linotype"/>
                </a:defRPr>
              </a:lvl1pPr>
            </a:lstStyle>
            <a:p>
              <a:r>
                <a:t>+</a:t>
              </a:r>
            </a:p>
          </p:txBody>
        </p:sp>
        <p:pic>
          <p:nvPicPr>
            <p:cNvPr id="1201" name="Picture 22" descr="Picture 22"/>
            <p:cNvPicPr>
              <a:picLocks noChangeAspect="1"/>
            </p:cNvPicPr>
            <p:nvPr/>
          </p:nvPicPr>
          <p:blipFill>
            <a:blip r:embed="rId3">
              <a:extLst/>
            </a:blip>
            <a:srcRect b="23046"/>
            <a:stretch>
              <a:fillRect/>
            </a:stretch>
          </p:blipFill>
          <p:spPr>
            <a:xfrm>
              <a:off x="891450" y="352148"/>
              <a:ext cx="444501" cy="178985"/>
            </a:xfrm>
            <a:prstGeom prst="rect">
              <a:avLst/>
            </a:prstGeom>
            <a:ln w="12700" cap="flat">
              <a:noFill/>
              <a:miter lim="400000"/>
            </a:ln>
            <a:effectLst/>
          </p:spPr>
        </p:pic>
        <p:pic>
          <p:nvPicPr>
            <p:cNvPr id="1202" name="Picture 25" descr="Picture 25"/>
            <p:cNvPicPr>
              <a:picLocks noChangeAspect="1"/>
            </p:cNvPicPr>
            <p:nvPr/>
          </p:nvPicPr>
          <p:blipFill>
            <a:blip r:embed="rId7">
              <a:extLst/>
            </a:blip>
            <a:stretch>
              <a:fillRect/>
            </a:stretch>
          </p:blipFill>
          <p:spPr>
            <a:xfrm>
              <a:off x="1426034" y="266573"/>
              <a:ext cx="638365" cy="414523"/>
            </a:xfrm>
            <a:prstGeom prst="rect">
              <a:avLst/>
            </a:prstGeom>
            <a:ln w="12700" cap="flat">
              <a:noFill/>
              <a:miter lim="400000"/>
            </a:ln>
            <a:effectLst/>
          </p:spPr>
        </p:pic>
        <p:sp>
          <p:nvSpPr>
            <p:cNvPr id="1203" name="Rectangle: Rounded Corners 37"/>
            <p:cNvSpPr txBox="1"/>
            <p:nvPr/>
          </p:nvSpPr>
          <p:spPr>
            <a:xfrm>
              <a:off x="1264289" y="328490"/>
              <a:ext cx="295722"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400" b="1">
                  <a:latin typeface="Palatino Linotype"/>
                  <a:ea typeface="Palatino Linotype"/>
                  <a:cs typeface="Palatino Linotype"/>
                  <a:sym typeface="Palatino Linotype"/>
                </a:defRPr>
              </a:lvl1pPr>
            </a:lstStyle>
            <a:p>
              <a:r>
                <a:t>+</a:t>
              </a:r>
            </a:p>
          </p:txBody>
        </p:sp>
        <p:sp>
          <p:nvSpPr>
            <p:cNvPr id="1204" name="Straight Connector 39"/>
            <p:cNvSpPr/>
            <p:nvPr/>
          </p:nvSpPr>
          <p:spPr>
            <a:xfrm flipH="1">
              <a:off x="2079413" y="489074"/>
              <a:ext cx="352061" cy="1"/>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sp>
          <p:nvSpPr>
            <p:cNvPr id="1205" name="Straight Connector 43"/>
            <p:cNvSpPr/>
            <p:nvPr/>
          </p:nvSpPr>
          <p:spPr>
            <a:xfrm flipH="1">
              <a:off x="1889759" y="2372186"/>
              <a:ext cx="96824" cy="1"/>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sp>
          <p:nvSpPr>
            <p:cNvPr id="1206" name="Straight Connector 45"/>
            <p:cNvSpPr/>
            <p:nvPr/>
          </p:nvSpPr>
          <p:spPr>
            <a:xfrm flipH="1">
              <a:off x="2638447" y="1887107"/>
              <a:ext cx="1" cy="1200157"/>
            </a:xfrm>
            <a:prstGeom prst="line">
              <a:avLst/>
            </a:prstGeom>
            <a:solidFill>
              <a:srgbClr val="D5E9FF"/>
            </a:solidFill>
            <a:ln w="12700" cap="flat">
              <a:solidFill>
                <a:srgbClr val="D93954"/>
              </a:solidFill>
              <a:prstDash val="solid"/>
              <a:round/>
            </a:ln>
            <a:effectLst/>
          </p:spPr>
          <p:txBody>
            <a:bodyPr wrap="square" lIns="45719" tIns="45719" rIns="45719" bIns="45719" numCol="1" anchor="t">
              <a:noAutofit/>
            </a:bodyPr>
            <a:lstStyle/>
            <a:p>
              <a:endParaRPr/>
            </a:p>
          </p:txBody>
        </p:sp>
        <p:pic>
          <p:nvPicPr>
            <p:cNvPr id="1207" name="Picture 22" descr="Picture 22"/>
            <p:cNvPicPr>
              <a:picLocks noChangeAspect="1"/>
            </p:cNvPicPr>
            <p:nvPr/>
          </p:nvPicPr>
          <p:blipFill>
            <a:blip r:embed="rId3">
              <a:extLst/>
            </a:blip>
            <a:srcRect b="23046"/>
            <a:stretch>
              <a:fillRect/>
            </a:stretch>
          </p:blipFill>
          <p:spPr>
            <a:xfrm>
              <a:off x="1986581" y="3087264"/>
              <a:ext cx="444501" cy="178985"/>
            </a:xfrm>
            <a:prstGeom prst="rect">
              <a:avLst/>
            </a:prstGeom>
            <a:ln w="12700" cap="flat">
              <a:noFill/>
              <a:miter lim="400000"/>
            </a:ln>
            <a:effectLst/>
          </p:spPr>
        </p:pic>
        <p:sp>
          <p:nvSpPr>
            <p:cNvPr id="1208" name="Rectangle: Rounded Corners 48"/>
            <p:cNvSpPr txBox="1"/>
            <p:nvPr/>
          </p:nvSpPr>
          <p:spPr>
            <a:xfrm>
              <a:off x="2347816" y="3054356"/>
              <a:ext cx="295722"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400" b="1">
                  <a:latin typeface="Palatino Linotype"/>
                  <a:ea typeface="Palatino Linotype"/>
                  <a:cs typeface="Palatino Linotype"/>
                  <a:sym typeface="Palatino Linotype"/>
                </a:defRPr>
              </a:lvl1pPr>
            </a:lstStyle>
            <a:p>
              <a:r>
                <a:t>+</a:t>
              </a:r>
            </a:p>
          </p:txBody>
        </p:sp>
        <p:pic>
          <p:nvPicPr>
            <p:cNvPr id="1209" name="Picture 27" descr="Picture 27"/>
            <p:cNvPicPr>
              <a:picLocks noChangeAspect="1"/>
            </p:cNvPicPr>
            <p:nvPr/>
          </p:nvPicPr>
          <p:blipFill>
            <a:blip r:embed="rId8">
              <a:extLst/>
            </a:blip>
            <a:srcRect t="32283" b="29792"/>
            <a:stretch>
              <a:fillRect/>
            </a:stretch>
          </p:blipFill>
          <p:spPr>
            <a:xfrm>
              <a:off x="2577554" y="3087264"/>
              <a:ext cx="1090173" cy="310078"/>
            </a:xfrm>
            <a:prstGeom prst="rect">
              <a:avLst/>
            </a:prstGeom>
            <a:ln w="12700" cap="flat">
              <a:noFill/>
              <a:miter lim="400000"/>
            </a:ln>
            <a:effectLst/>
          </p:spPr>
        </p:pic>
        <p:sp>
          <p:nvSpPr>
            <p:cNvPr id="1210" name="TextBox 55"/>
            <p:cNvSpPr txBox="1"/>
            <p:nvPr/>
          </p:nvSpPr>
          <p:spPr>
            <a:xfrm>
              <a:off x="597238" y="2547438"/>
              <a:ext cx="1188881" cy="4441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55563" indent="-55563">
                <a:buSzPct val="100000"/>
                <a:buFont typeface="Arial"/>
                <a:buChar char="•"/>
                <a:defRPr sz="700">
                  <a:latin typeface="Arial"/>
                  <a:ea typeface="Arial"/>
                  <a:cs typeface="Arial"/>
                  <a:sym typeface="Arial"/>
                </a:defRPr>
              </a:pPr>
              <a:r>
                <a:t>Opened </a:t>
              </a:r>
              <a:r>
                <a:rPr b="1"/>
                <a:t>May 2018</a:t>
              </a:r>
              <a:endParaRPr>
                <a:latin typeface="Palatino Linotype"/>
                <a:ea typeface="Palatino Linotype"/>
                <a:cs typeface="Palatino Linotype"/>
                <a:sym typeface="Palatino Linotype"/>
              </a:endParaRPr>
            </a:p>
            <a:p>
              <a:pPr marL="55563" indent="-55563">
                <a:buSzPct val="100000"/>
                <a:buFont typeface="Arial"/>
                <a:buChar char="•"/>
                <a:defRPr sz="700">
                  <a:latin typeface="Arial"/>
                  <a:ea typeface="Arial"/>
                  <a:cs typeface="Arial"/>
                  <a:sym typeface="Arial"/>
                </a:defRPr>
              </a:pPr>
              <a:r>
                <a:t>35,000 sqft</a:t>
              </a:r>
            </a:p>
            <a:p>
              <a:pPr marL="55563" indent="-55563">
                <a:buSzPct val="100000"/>
                <a:buFont typeface="Arial"/>
                <a:buChar char="•"/>
                <a:defRPr sz="700">
                  <a:latin typeface="Arial"/>
                  <a:ea typeface="Arial"/>
                  <a:cs typeface="Arial"/>
                  <a:sym typeface="Arial"/>
                </a:defRPr>
              </a:pPr>
              <a:r>
                <a:t>9 operating rooms</a:t>
              </a:r>
              <a:endParaRPr>
                <a:latin typeface="Palatino Linotype"/>
                <a:ea typeface="Palatino Linotype"/>
                <a:cs typeface="Palatino Linotype"/>
                <a:sym typeface="Palatino Linotype"/>
              </a:endParaRPr>
            </a:p>
            <a:p>
              <a:pPr marL="55563" indent="-55563">
                <a:buSzPct val="100000"/>
                <a:buFont typeface="Arial"/>
                <a:buChar char="•"/>
                <a:defRPr sz="700">
                  <a:latin typeface="Arial"/>
                  <a:ea typeface="Arial"/>
                  <a:cs typeface="Arial"/>
                  <a:sym typeface="Arial"/>
                </a:defRPr>
              </a:pPr>
              <a:r>
                <a:t>$31 million partnership</a:t>
              </a:r>
            </a:p>
          </p:txBody>
        </p:sp>
        <p:pic>
          <p:nvPicPr>
            <p:cNvPr id="1211" name="Picture 25" descr="Picture 25"/>
            <p:cNvPicPr>
              <a:picLocks noChangeAspect="1"/>
            </p:cNvPicPr>
            <p:nvPr/>
          </p:nvPicPr>
          <p:blipFill>
            <a:blip r:embed="rId7">
              <a:extLst/>
            </a:blip>
            <a:stretch>
              <a:fillRect/>
            </a:stretch>
          </p:blipFill>
          <p:spPr>
            <a:xfrm>
              <a:off x="1205655" y="2198077"/>
              <a:ext cx="638365" cy="414523"/>
            </a:xfrm>
            <a:prstGeom prst="rect">
              <a:avLst/>
            </a:prstGeom>
            <a:ln w="12700" cap="flat">
              <a:noFill/>
              <a:miter lim="400000"/>
            </a:ln>
            <a:effectLst/>
          </p:spPr>
        </p:pic>
        <p:sp>
          <p:nvSpPr>
            <p:cNvPr id="1212" name="Rectangle: Rounded Corners 57"/>
            <p:cNvSpPr txBox="1"/>
            <p:nvPr/>
          </p:nvSpPr>
          <p:spPr>
            <a:xfrm>
              <a:off x="1043910" y="2259994"/>
              <a:ext cx="295722"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spAutoFit/>
            </a:bodyPr>
            <a:lstStyle>
              <a:lvl1pPr algn="ctr" defTabSz="1463675">
                <a:defRPr sz="1400" b="1">
                  <a:latin typeface="Palatino Linotype"/>
                  <a:ea typeface="Palatino Linotype"/>
                  <a:cs typeface="Palatino Linotype"/>
                  <a:sym typeface="Palatino Linotype"/>
                </a:defRPr>
              </a:lvl1pPr>
            </a:lstStyle>
            <a:p>
              <a:r>
                <a:t>+</a:t>
              </a:r>
            </a:p>
          </p:txBody>
        </p:sp>
        <p:sp>
          <p:nvSpPr>
            <p:cNvPr id="1213" name="TextBox 58"/>
            <p:cNvSpPr txBox="1"/>
            <p:nvPr/>
          </p:nvSpPr>
          <p:spPr>
            <a:xfrm>
              <a:off x="991143" y="538170"/>
              <a:ext cx="1163776" cy="266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55563" indent="-55563">
                <a:buSzPct val="100000"/>
                <a:buFont typeface="Arial"/>
                <a:buChar char="•"/>
                <a:defRPr sz="700">
                  <a:latin typeface="Arial"/>
                  <a:ea typeface="Arial"/>
                  <a:cs typeface="Arial"/>
                  <a:sym typeface="Arial"/>
                </a:defRPr>
              </a:pPr>
              <a:r>
                <a:t>Announced </a:t>
              </a:r>
              <a:r>
                <a:rPr b="1"/>
                <a:t>Oct 2018</a:t>
              </a:r>
              <a:endParaRPr>
                <a:latin typeface="Palatino Linotype"/>
                <a:ea typeface="Palatino Linotype"/>
                <a:cs typeface="Palatino Linotype"/>
                <a:sym typeface="Palatino Linotype"/>
              </a:endParaRPr>
            </a:p>
            <a:p>
              <a:pPr marL="55563" indent="-55563">
                <a:buSzPct val="100000"/>
                <a:buFont typeface="Arial"/>
                <a:buChar char="•"/>
                <a:defRPr sz="700">
                  <a:latin typeface="Arial"/>
                  <a:ea typeface="Arial"/>
                  <a:cs typeface="Arial"/>
                  <a:sym typeface="Arial"/>
                </a:defRPr>
              </a:pPr>
              <a:r>
                <a:t>Details TBD</a:t>
              </a:r>
            </a:p>
          </p:txBody>
        </p:sp>
        <p:sp>
          <p:nvSpPr>
            <p:cNvPr id="1214" name="TextBox 60"/>
            <p:cNvSpPr txBox="1"/>
            <p:nvPr/>
          </p:nvSpPr>
          <p:spPr>
            <a:xfrm>
              <a:off x="2523442" y="330985"/>
              <a:ext cx="1264974" cy="35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55563" indent="-55563">
                <a:buSzPct val="100000"/>
                <a:buFont typeface="Arial"/>
                <a:buChar char="•"/>
                <a:defRPr sz="700">
                  <a:latin typeface="Arial"/>
                  <a:ea typeface="Arial"/>
                  <a:cs typeface="Arial"/>
                  <a:sym typeface="Arial"/>
                </a:defRPr>
              </a:pPr>
              <a:r>
                <a:t>Announced </a:t>
              </a:r>
              <a:r>
                <a:rPr b="1"/>
                <a:t>Jan 2018</a:t>
              </a:r>
              <a:endParaRPr>
                <a:latin typeface="Palatino Linotype"/>
                <a:ea typeface="Palatino Linotype"/>
                <a:cs typeface="Palatino Linotype"/>
                <a:sym typeface="Palatino Linotype"/>
              </a:endParaRPr>
            </a:p>
            <a:p>
              <a:pPr marL="55563" indent="-55563">
                <a:buSzPct val="100000"/>
                <a:buFont typeface="Arial"/>
                <a:buChar char="•"/>
                <a:defRPr sz="700">
                  <a:latin typeface="Arial"/>
                  <a:ea typeface="Arial"/>
                  <a:cs typeface="Arial"/>
                  <a:sym typeface="Arial"/>
                </a:defRPr>
              </a:pPr>
              <a:r>
                <a:t>17,500 sqft</a:t>
              </a:r>
            </a:p>
            <a:p>
              <a:pPr marL="55563" indent="-55563">
                <a:buSzPct val="100000"/>
                <a:buFont typeface="Arial"/>
                <a:buChar char="•"/>
                <a:defRPr sz="700">
                  <a:latin typeface="Arial"/>
                  <a:ea typeface="Arial"/>
                  <a:cs typeface="Arial"/>
                  <a:sym typeface="Arial"/>
                </a:defRPr>
              </a:pPr>
              <a:r>
                <a:t>$16 million partnership</a:t>
              </a:r>
            </a:p>
          </p:txBody>
        </p:sp>
        <p:sp>
          <p:nvSpPr>
            <p:cNvPr id="1215" name="TextBox 62"/>
            <p:cNvSpPr txBox="1"/>
            <p:nvPr/>
          </p:nvSpPr>
          <p:spPr>
            <a:xfrm>
              <a:off x="2551457" y="1455424"/>
              <a:ext cx="1091005" cy="177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700">
                  <a:solidFill>
                    <a:srgbClr val="C00000"/>
                  </a:solidFill>
                  <a:latin typeface="Arial"/>
                  <a:ea typeface="Arial"/>
                  <a:cs typeface="Arial"/>
                  <a:sym typeface="Arial"/>
                </a:defRPr>
              </a:lvl1pPr>
            </a:lstStyle>
            <a:p>
              <a:r>
                <a:t>Medford</a:t>
              </a:r>
            </a:p>
          </p:txBody>
        </p:sp>
        <p:sp>
          <p:nvSpPr>
            <p:cNvPr id="1216" name="TextBox 64"/>
            <p:cNvSpPr txBox="1"/>
            <p:nvPr/>
          </p:nvSpPr>
          <p:spPr>
            <a:xfrm>
              <a:off x="2227015" y="1636401"/>
              <a:ext cx="376763" cy="177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700">
                  <a:solidFill>
                    <a:srgbClr val="C00000"/>
                  </a:solidFill>
                  <a:latin typeface="Arial"/>
                  <a:ea typeface="Arial"/>
                  <a:cs typeface="Arial"/>
                  <a:sym typeface="Arial"/>
                </a:defRPr>
              </a:lvl1pPr>
            </a:lstStyle>
            <a:p>
              <a:r>
                <a:t>Natick</a:t>
              </a:r>
            </a:p>
          </p:txBody>
        </p:sp>
        <p:sp>
          <p:nvSpPr>
            <p:cNvPr id="1217" name="TextBox 65"/>
            <p:cNvSpPr txBox="1"/>
            <p:nvPr/>
          </p:nvSpPr>
          <p:spPr>
            <a:xfrm>
              <a:off x="2671941" y="1768257"/>
              <a:ext cx="550364" cy="2663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700">
                  <a:solidFill>
                    <a:srgbClr val="C00000"/>
                  </a:solidFill>
                  <a:latin typeface="Arial"/>
                  <a:ea typeface="Arial"/>
                  <a:cs typeface="Arial"/>
                  <a:sym typeface="Arial"/>
                </a:defRPr>
              </a:lvl1pPr>
            </a:lstStyle>
            <a:p>
              <a:r>
                <a:t>Westwood / Dedham</a:t>
              </a:r>
            </a:p>
          </p:txBody>
        </p:sp>
        <p:sp>
          <p:nvSpPr>
            <p:cNvPr id="1218" name="TextBox 66"/>
            <p:cNvSpPr txBox="1"/>
            <p:nvPr/>
          </p:nvSpPr>
          <p:spPr>
            <a:xfrm>
              <a:off x="2194477" y="3285214"/>
              <a:ext cx="1264974" cy="35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55563" indent="-55563">
                <a:buSzPct val="100000"/>
                <a:buFont typeface="Arial"/>
                <a:buChar char="•"/>
                <a:defRPr sz="700">
                  <a:latin typeface="Arial"/>
                  <a:ea typeface="Arial"/>
                  <a:cs typeface="Arial"/>
                  <a:sym typeface="Arial"/>
                </a:defRPr>
              </a:pPr>
              <a:r>
                <a:t>Opened </a:t>
              </a:r>
              <a:r>
                <a:rPr b="1"/>
                <a:t>Sept 2013</a:t>
              </a:r>
              <a:endParaRPr>
                <a:latin typeface="Palatino Linotype"/>
                <a:ea typeface="Palatino Linotype"/>
                <a:cs typeface="Palatino Linotype"/>
                <a:sym typeface="Palatino Linotype"/>
              </a:endParaRPr>
            </a:p>
            <a:p>
              <a:pPr marL="55563" indent="-55563">
                <a:buSzPct val="100000"/>
                <a:buFont typeface="Arial"/>
                <a:buChar char="•"/>
                <a:defRPr sz="700">
                  <a:latin typeface="Arial"/>
                  <a:ea typeface="Arial"/>
                  <a:cs typeface="Arial"/>
                  <a:sym typeface="Arial"/>
                </a:defRPr>
              </a:pPr>
              <a:r>
                <a:t>33,000 sqft</a:t>
              </a:r>
            </a:p>
            <a:p>
              <a:pPr marL="55563" indent="-55563">
                <a:buSzPct val="100000"/>
                <a:buFont typeface="Arial"/>
                <a:buChar char="•"/>
                <a:defRPr sz="700">
                  <a:latin typeface="Arial"/>
                  <a:ea typeface="Arial"/>
                  <a:cs typeface="Arial"/>
                  <a:sym typeface="Arial"/>
                </a:defRPr>
              </a:pPr>
              <a:r>
                <a:t>8 operating rooms</a:t>
              </a:r>
            </a:p>
          </p:txBody>
        </p:sp>
        <p:sp>
          <p:nvSpPr>
            <p:cNvPr id="1219" name="TextBox 61"/>
            <p:cNvSpPr txBox="1"/>
            <p:nvPr/>
          </p:nvSpPr>
          <p:spPr>
            <a:xfrm>
              <a:off x="1719533" y="1461229"/>
              <a:ext cx="1091005" cy="1774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700">
                  <a:solidFill>
                    <a:srgbClr val="C00000"/>
                  </a:solidFill>
                  <a:latin typeface="Arial"/>
                  <a:ea typeface="Arial"/>
                  <a:cs typeface="Arial"/>
                  <a:sym typeface="Arial"/>
                </a:defRPr>
              </a:lvl1pPr>
            </a:lstStyle>
            <a:p>
              <a:r>
                <a:t>Shrewsbury</a:t>
              </a:r>
            </a:p>
          </p:txBody>
        </p:sp>
        <p:sp>
          <p:nvSpPr>
            <p:cNvPr id="1220" name="Oval 44"/>
            <p:cNvSpPr/>
            <p:nvPr/>
          </p:nvSpPr>
          <p:spPr>
            <a:xfrm>
              <a:off x="2587330" y="1804875"/>
              <a:ext cx="91441" cy="91441"/>
            </a:xfrm>
            <a:prstGeom prst="ellipse">
              <a:avLst/>
            </a:prstGeom>
            <a:solidFill>
              <a:srgbClr val="A32020"/>
            </a:solidFill>
            <a:ln w="12700" cap="flat">
              <a:noFill/>
              <a:miter lim="400000"/>
            </a:ln>
            <a:effectLst/>
          </p:spPr>
          <p:txBody>
            <a:bodyPr wrap="square" lIns="45719" tIns="45719" rIns="45719" bIns="45719" numCol="1" anchor="t">
              <a:noAutofit/>
            </a:bodyPr>
            <a:lstStyle/>
            <a:p>
              <a:pPr defTabSz="1463675">
                <a:defRPr sz="1400">
                  <a:latin typeface="Palatino Linotype"/>
                  <a:ea typeface="Palatino Linotype"/>
                  <a:cs typeface="Palatino Linotype"/>
                  <a:sym typeface="Palatino Linotype"/>
                </a:defRPr>
              </a:pPr>
              <a:endParaRPr/>
            </a:p>
          </p:txBody>
        </p:sp>
      </p:grpSp>
      <p:sp>
        <p:nvSpPr>
          <p:cNvPr id="1222" name="Content Placeholder 1"/>
          <p:cNvSpPr txBox="1"/>
          <p:nvPr/>
        </p:nvSpPr>
        <p:spPr>
          <a:xfrm>
            <a:off x="4980632" y="5109200"/>
            <a:ext cx="3619540"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i="1">
                <a:latin typeface="Palatino Linotype"/>
                <a:ea typeface="Palatino Linotype"/>
                <a:cs typeface="Palatino Linotype"/>
                <a:sym typeface="Palatino Linotype"/>
              </a:defRPr>
            </a:lvl1pPr>
          </a:lstStyle>
          <a:p>
            <a:r>
              <a:t>Shields already provides MRI services at 40+ facilities in MA through hospital joint ventures</a:t>
            </a:r>
          </a:p>
        </p:txBody>
      </p:sp>
      <p:grpSp>
        <p:nvGrpSpPr>
          <p:cNvPr id="1225" name="TextBox 137"/>
          <p:cNvGrpSpPr/>
          <p:nvPr/>
        </p:nvGrpSpPr>
        <p:grpSpPr>
          <a:xfrm>
            <a:off x="399887" y="5703951"/>
            <a:ext cx="8324720" cy="416174"/>
            <a:chOff x="0" y="0"/>
            <a:chExt cx="8324719" cy="416172"/>
          </a:xfrm>
        </p:grpSpPr>
        <p:sp>
          <p:nvSpPr>
            <p:cNvPr id="1223" name="Rectangle"/>
            <p:cNvSpPr/>
            <p:nvPr/>
          </p:nvSpPr>
          <p:spPr>
            <a:xfrm>
              <a:off x="0" y="0"/>
              <a:ext cx="8324720" cy="416173"/>
            </a:xfrm>
            <a:prstGeom prst="rect">
              <a:avLst/>
            </a:prstGeom>
            <a:solidFill>
              <a:srgbClr val="F2F2F2"/>
            </a:solidFill>
            <a:ln w="9525" cap="flat">
              <a:solidFill>
                <a:srgbClr val="A6A6A6"/>
              </a:solidFill>
              <a:prstDash val="solid"/>
              <a:round/>
            </a:ln>
            <a:effectLst/>
          </p:spPr>
          <p:txBody>
            <a:bodyPr wrap="square" lIns="45719" tIns="45719" rIns="45719" bIns="45719" numCol="1" anchor="ctr">
              <a:noAutofit/>
            </a:bodyPr>
            <a:lstStyle/>
            <a:p>
              <a:pPr algn="ctr">
                <a:defRPr sz="1600" i="1">
                  <a:latin typeface="Palatino Linotype"/>
                  <a:ea typeface="Palatino Linotype"/>
                  <a:cs typeface="Palatino Linotype"/>
                  <a:sym typeface="Palatino Linotype"/>
                </a:defRPr>
              </a:pPr>
              <a:endParaRPr/>
            </a:p>
          </p:txBody>
        </p:sp>
        <p:sp>
          <p:nvSpPr>
            <p:cNvPr id="1224" name="Joint ventures and partnerships enable organizations to fast-track their ambulatory expansion"/>
            <p:cNvSpPr txBox="1"/>
            <p:nvPr/>
          </p:nvSpPr>
          <p:spPr>
            <a:xfrm>
              <a:off x="0" y="41716"/>
              <a:ext cx="8324720"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600" i="1">
                  <a:latin typeface="Palatino Linotype"/>
                  <a:ea typeface="Palatino Linotype"/>
                  <a:cs typeface="Palatino Linotype"/>
                  <a:sym typeface="Palatino Linotype"/>
                </a:defRPr>
              </a:lvl1pPr>
            </a:lstStyle>
            <a:p>
              <a:r>
                <a:t>Joint ventures and partnerships enable organizations to fast-track their ambulatory expansion</a:t>
              </a:r>
            </a:p>
          </p:txBody>
        </p:sp>
      </p:grpSp>
      <p:sp>
        <p:nvSpPr>
          <p:cNvPr id="1226" name="Rectangle 275"/>
          <p:cNvSpPr txBox="1"/>
          <p:nvPr/>
        </p:nvSpPr>
        <p:spPr>
          <a:xfrm>
            <a:off x="530309" y="6131774"/>
            <a:ext cx="8042859" cy="72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i="1">
                <a:latin typeface="Palatino Linotype"/>
                <a:ea typeface="Palatino Linotype"/>
                <a:cs typeface="Palatino Linotype"/>
                <a:sym typeface="Palatino Linotype"/>
              </a:defRPr>
            </a:pPr>
            <a:r>
              <a:t>Sources: “Outpatient Statistical Snapshot”, Avanza Healthcare Strategies, 2018; Sg2 Analysis, 2018; “Hallmark Health looks to build new ambulatory surgery center in Medford’s Lawrence Memorial Hospital”, Wicked Local Medford, Jan 2018; “UMass-Reliant-Shields to open $31M Shrewsbury surgical center”, Worcester Business Journal, May 2018; “Reliant Medical Group and Shields Health Care partner to create proposal for new ASC”, Becker’s ASC Review, October 2018; “New England Baptist, Shields sell Dedham building for $34M”, Boston Business Journal, Oct 2016</a:t>
            </a:r>
            <a:br/>
            <a:endParaRPr/>
          </a:p>
        </p:txBody>
      </p:sp>
      <p:sp>
        <p:nvSpPr>
          <p:cNvPr id="1227" name="TextBox 59"/>
          <p:cNvSpPr txBox="1"/>
          <p:nvPr/>
        </p:nvSpPr>
        <p:spPr>
          <a:xfrm>
            <a:off x="399887" y="1124552"/>
            <a:ext cx="4048126"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400" b="1">
                <a:solidFill>
                  <a:srgbClr val="004F65"/>
                </a:solidFill>
                <a:latin typeface="Palatino Linotype"/>
                <a:ea typeface="Palatino Linotype"/>
                <a:cs typeface="Palatino Linotype"/>
                <a:sym typeface="Palatino Linotype"/>
              </a:defRPr>
            </a:lvl1pPr>
          </a:lstStyle>
          <a:p>
            <a:r>
              <a:t>Volume Forecast for Eastern Mass, 2017-2027</a:t>
            </a:r>
          </a:p>
        </p:txBody>
      </p:sp>
      <p:sp>
        <p:nvSpPr>
          <p:cNvPr id="1228" name="Straight Connector 63"/>
          <p:cNvSpPr/>
          <p:nvPr/>
        </p:nvSpPr>
        <p:spPr>
          <a:xfrm>
            <a:off x="388120" y="1414746"/>
            <a:ext cx="4094397" cy="1"/>
          </a:xfrm>
          <a:prstGeom prst="line">
            <a:avLst/>
          </a:prstGeom>
          <a:ln>
            <a:solidFill>
              <a:srgbClr val="6E6E6E"/>
            </a:solidFill>
          </a:ln>
        </p:spPr>
        <p:txBody>
          <a:bodyPr lIns="45719" rIns="45719"/>
          <a:lstStyle/>
          <a:p>
            <a:endParaRPr/>
          </a:p>
        </p:txBody>
      </p:sp>
      <p:sp>
        <p:nvSpPr>
          <p:cNvPr id="1229" name="TextBox 74"/>
          <p:cNvSpPr txBox="1"/>
          <p:nvPr/>
        </p:nvSpPr>
        <p:spPr>
          <a:xfrm>
            <a:off x="648974" y="1498725"/>
            <a:ext cx="1416107"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solidFill>
                  <a:srgbClr val="004F65"/>
                </a:solidFill>
                <a:latin typeface="Palatino Linotype"/>
                <a:ea typeface="Palatino Linotype"/>
                <a:cs typeface="Palatino Linotype"/>
                <a:sym typeface="Palatino Linotype"/>
              </a:defRPr>
            </a:lvl1pPr>
          </a:lstStyle>
          <a:p>
            <a:r>
              <a:t>Inpatient</a:t>
            </a:r>
          </a:p>
        </p:txBody>
      </p:sp>
      <p:sp>
        <p:nvSpPr>
          <p:cNvPr id="1230" name="TextBox 91"/>
          <p:cNvSpPr txBox="1"/>
          <p:nvPr/>
        </p:nvSpPr>
        <p:spPr>
          <a:xfrm>
            <a:off x="2894764" y="1492711"/>
            <a:ext cx="141605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solidFill>
                  <a:srgbClr val="004F65"/>
                </a:solidFill>
                <a:latin typeface="Palatino Linotype"/>
                <a:ea typeface="Palatino Linotype"/>
                <a:cs typeface="Palatino Linotype"/>
                <a:sym typeface="Palatino Linotype"/>
              </a:defRPr>
            </a:lvl1pPr>
          </a:lstStyle>
          <a:p>
            <a:r>
              <a:t>Tertiary</a:t>
            </a:r>
          </a:p>
        </p:txBody>
      </p:sp>
      <p:sp>
        <p:nvSpPr>
          <p:cNvPr id="1231" name="TextBox 92"/>
          <p:cNvSpPr txBox="1"/>
          <p:nvPr/>
        </p:nvSpPr>
        <p:spPr>
          <a:xfrm>
            <a:off x="1789113" y="3679709"/>
            <a:ext cx="141605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a:solidFill>
                  <a:srgbClr val="004F65"/>
                </a:solidFill>
                <a:latin typeface="Palatino Linotype"/>
                <a:ea typeface="Palatino Linotype"/>
                <a:cs typeface="Palatino Linotype"/>
                <a:sym typeface="Palatino Linotype"/>
              </a:defRPr>
            </a:lvl1pPr>
          </a:lstStyle>
          <a:p>
            <a:r>
              <a:t>Outpatient</a:t>
            </a:r>
          </a:p>
        </p:txBody>
      </p:sp>
      <p:graphicFrame>
        <p:nvGraphicFramePr>
          <p:cNvPr id="1232" name="Chart 224"/>
          <p:cNvGraphicFramePr/>
          <p:nvPr/>
        </p:nvGraphicFramePr>
        <p:xfrm>
          <a:off x="476250" y="1974850"/>
          <a:ext cx="1755775" cy="1465263"/>
        </p:xfrm>
        <a:graphic>
          <a:graphicData uri="http://schemas.openxmlformats.org/drawingml/2006/chart">
            <c:chart xmlns:c="http://schemas.openxmlformats.org/drawingml/2006/chart" xmlns:r="http://schemas.openxmlformats.org/officeDocument/2006/relationships" r:id="rId9"/>
          </a:graphicData>
        </a:graphic>
      </p:graphicFrame>
      <p:sp>
        <p:nvSpPr>
          <p:cNvPr id="1233" name="Text Placeholder 12"/>
          <p:cNvSpPr txBox="1"/>
          <p:nvPr/>
        </p:nvSpPr>
        <p:spPr>
          <a:xfrm>
            <a:off x="363537" y="2077243"/>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600</a:t>
            </a:r>
          </a:p>
        </p:txBody>
      </p:sp>
      <p:sp>
        <p:nvSpPr>
          <p:cNvPr id="1234" name="Text Placeholder 12"/>
          <p:cNvSpPr txBox="1"/>
          <p:nvPr/>
        </p:nvSpPr>
        <p:spPr>
          <a:xfrm>
            <a:off x="401637" y="3332957"/>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0</a:t>
            </a:r>
          </a:p>
        </p:txBody>
      </p:sp>
      <p:sp>
        <p:nvSpPr>
          <p:cNvPr id="1235" name="Text Placeholder 12"/>
          <p:cNvSpPr txBox="1"/>
          <p:nvPr/>
        </p:nvSpPr>
        <p:spPr>
          <a:xfrm>
            <a:off x="363537" y="2705893"/>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300</a:t>
            </a:r>
          </a:p>
        </p:txBody>
      </p:sp>
      <p:sp>
        <p:nvSpPr>
          <p:cNvPr id="1236" name="Text Placeholder 12"/>
          <p:cNvSpPr txBox="1"/>
          <p:nvPr/>
        </p:nvSpPr>
        <p:spPr>
          <a:xfrm>
            <a:off x="363537" y="2913857"/>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200</a:t>
            </a:r>
          </a:p>
        </p:txBody>
      </p:sp>
      <p:sp>
        <p:nvSpPr>
          <p:cNvPr id="1237" name="Text Placeholder 12"/>
          <p:cNvSpPr txBox="1"/>
          <p:nvPr/>
        </p:nvSpPr>
        <p:spPr>
          <a:xfrm>
            <a:off x="363537" y="3123407"/>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100</a:t>
            </a:r>
          </a:p>
        </p:txBody>
      </p:sp>
      <p:sp>
        <p:nvSpPr>
          <p:cNvPr id="1238" name="Text Placeholder 12"/>
          <p:cNvSpPr txBox="1"/>
          <p:nvPr/>
        </p:nvSpPr>
        <p:spPr>
          <a:xfrm>
            <a:off x="363537" y="2496343"/>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400</a:t>
            </a:r>
          </a:p>
        </p:txBody>
      </p:sp>
      <p:sp>
        <p:nvSpPr>
          <p:cNvPr id="1239" name="Text Placeholder 12"/>
          <p:cNvSpPr txBox="1"/>
          <p:nvPr/>
        </p:nvSpPr>
        <p:spPr>
          <a:xfrm>
            <a:off x="363537" y="2286793"/>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500</a:t>
            </a:r>
          </a:p>
        </p:txBody>
      </p:sp>
      <p:sp>
        <p:nvSpPr>
          <p:cNvPr id="1240" name="Straight Connector 103"/>
          <p:cNvSpPr/>
          <p:nvPr/>
        </p:nvSpPr>
        <p:spPr>
          <a:xfrm>
            <a:off x="1963738" y="1976438"/>
            <a:ext cx="1" cy="152401"/>
          </a:xfrm>
          <a:prstGeom prst="line">
            <a:avLst/>
          </a:prstGeom>
          <a:solidFill>
            <a:srgbClr val="D5E9FF"/>
          </a:solidFill>
          <a:ln w="12700">
            <a:solidFill>
              <a:srgbClr val="000000"/>
            </a:solidFill>
            <a:tailEnd type="triangle"/>
          </a:ln>
        </p:spPr>
        <p:txBody>
          <a:bodyPr lIns="45719" rIns="45719"/>
          <a:lstStyle/>
          <a:p>
            <a:endParaRPr/>
          </a:p>
        </p:txBody>
      </p:sp>
      <p:sp>
        <p:nvSpPr>
          <p:cNvPr id="1241" name="Straight Connector 101"/>
          <p:cNvSpPr/>
          <p:nvPr/>
        </p:nvSpPr>
        <p:spPr>
          <a:xfrm flipV="1">
            <a:off x="895349" y="1976438"/>
            <a:ext cx="1" cy="163514"/>
          </a:xfrm>
          <a:prstGeom prst="line">
            <a:avLst/>
          </a:prstGeom>
          <a:solidFill>
            <a:srgbClr val="D5E9FF"/>
          </a:solidFill>
          <a:ln w="12700">
            <a:solidFill>
              <a:srgbClr val="000000"/>
            </a:solidFill>
          </a:ln>
        </p:spPr>
        <p:txBody>
          <a:bodyPr lIns="45719" rIns="45719"/>
          <a:lstStyle/>
          <a:p>
            <a:endParaRPr/>
          </a:p>
        </p:txBody>
      </p:sp>
      <p:sp>
        <p:nvSpPr>
          <p:cNvPr id="1242" name="Straight Connector 102"/>
          <p:cNvSpPr/>
          <p:nvPr/>
        </p:nvSpPr>
        <p:spPr>
          <a:xfrm>
            <a:off x="895350" y="1976438"/>
            <a:ext cx="1068388" cy="1"/>
          </a:xfrm>
          <a:prstGeom prst="line">
            <a:avLst/>
          </a:prstGeom>
          <a:solidFill>
            <a:srgbClr val="D5E9FF"/>
          </a:solidFill>
          <a:ln w="12700">
            <a:solidFill>
              <a:srgbClr val="000000"/>
            </a:solidFill>
          </a:ln>
        </p:spPr>
        <p:txBody>
          <a:bodyPr lIns="45719" rIns="45719"/>
          <a:lstStyle/>
          <a:p>
            <a:endParaRPr/>
          </a:p>
        </p:txBody>
      </p:sp>
      <p:sp>
        <p:nvSpPr>
          <p:cNvPr id="1243" name="Text Placeholder 12"/>
          <p:cNvSpPr txBox="1"/>
          <p:nvPr/>
        </p:nvSpPr>
        <p:spPr>
          <a:xfrm>
            <a:off x="1309687" y="3433762"/>
            <a:ext cx="2413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2022</a:t>
            </a:r>
          </a:p>
        </p:txBody>
      </p:sp>
      <p:sp>
        <p:nvSpPr>
          <p:cNvPr id="1244" name="Text Placeholder 12"/>
          <p:cNvSpPr txBox="1"/>
          <p:nvPr/>
        </p:nvSpPr>
        <p:spPr>
          <a:xfrm>
            <a:off x="1843088" y="3433762"/>
            <a:ext cx="2413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2027</a:t>
            </a:r>
          </a:p>
        </p:txBody>
      </p:sp>
      <p:sp>
        <p:nvSpPr>
          <p:cNvPr id="1245" name="Text Placeholder 12"/>
          <p:cNvSpPr txBox="1"/>
          <p:nvPr/>
        </p:nvSpPr>
        <p:spPr>
          <a:xfrm>
            <a:off x="774700" y="3433762"/>
            <a:ext cx="2413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2017</a:t>
            </a:r>
          </a:p>
        </p:txBody>
      </p:sp>
      <p:sp>
        <p:nvSpPr>
          <p:cNvPr id="1246" name="Text Placeholder 12"/>
          <p:cNvSpPr txBox="1"/>
          <p:nvPr/>
        </p:nvSpPr>
        <p:spPr>
          <a:xfrm>
            <a:off x="776113" y="2173288"/>
            <a:ext cx="23847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512K</a:t>
            </a:r>
          </a:p>
        </p:txBody>
      </p:sp>
      <p:sp>
        <p:nvSpPr>
          <p:cNvPr id="1247" name="Text Placeholder 12"/>
          <p:cNvSpPr txBox="1"/>
          <p:nvPr/>
        </p:nvSpPr>
        <p:spPr>
          <a:xfrm>
            <a:off x="1311101" y="2178051"/>
            <a:ext cx="23847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509K</a:t>
            </a:r>
          </a:p>
        </p:txBody>
      </p:sp>
      <p:sp>
        <p:nvSpPr>
          <p:cNvPr id="1248" name="Text Placeholder 12"/>
          <p:cNvSpPr txBox="1"/>
          <p:nvPr/>
        </p:nvSpPr>
        <p:spPr>
          <a:xfrm>
            <a:off x="1844501" y="2162176"/>
            <a:ext cx="23847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516K</a:t>
            </a:r>
          </a:p>
        </p:txBody>
      </p:sp>
      <p:grpSp>
        <p:nvGrpSpPr>
          <p:cNvPr id="1251" name="Text Placeholder 12"/>
          <p:cNvGrpSpPr/>
          <p:nvPr/>
        </p:nvGrpSpPr>
        <p:grpSpPr>
          <a:xfrm>
            <a:off x="1192213" y="1868488"/>
            <a:ext cx="474664" cy="215901"/>
            <a:chOff x="0" y="0"/>
            <a:chExt cx="474663" cy="215900"/>
          </a:xfrm>
        </p:grpSpPr>
        <p:sp>
          <p:nvSpPr>
            <p:cNvPr id="1249" name="Oval"/>
            <p:cNvSpPr/>
            <p:nvPr/>
          </p:nvSpPr>
          <p:spPr>
            <a:xfrm>
              <a:off x="0" y="0"/>
              <a:ext cx="474664" cy="215900"/>
            </a:xfrm>
            <a:prstGeom prst="ellipse">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defRPr sz="1000" b="1">
                  <a:latin typeface="Palatino Linotype"/>
                  <a:ea typeface="Palatino Linotype"/>
                  <a:cs typeface="Palatino Linotype"/>
                  <a:sym typeface="Palatino Linotype"/>
                </a:defRPr>
              </a:pPr>
              <a:endParaRPr/>
            </a:p>
          </p:txBody>
        </p:sp>
        <p:sp>
          <p:nvSpPr>
            <p:cNvPr id="1250" name="+0.9%"/>
            <p:cNvSpPr txBox="1"/>
            <p:nvPr/>
          </p:nvSpPr>
          <p:spPr>
            <a:xfrm>
              <a:off x="51922" y="25399"/>
              <a:ext cx="370819"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000" b="1">
                  <a:latin typeface="Palatino Linotype"/>
                  <a:ea typeface="Palatino Linotype"/>
                  <a:cs typeface="Palatino Linotype"/>
                  <a:sym typeface="Palatino Linotype"/>
                </a:defRPr>
              </a:lvl1pPr>
            </a:lstStyle>
            <a:p>
              <a:r>
                <a:t>+0.9%</a:t>
              </a:r>
            </a:p>
          </p:txBody>
        </p:sp>
      </p:grpSp>
      <p:sp>
        <p:nvSpPr>
          <p:cNvPr id="1252" name="TextBox 111"/>
          <p:cNvSpPr txBox="1"/>
          <p:nvPr/>
        </p:nvSpPr>
        <p:spPr>
          <a:xfrm>
            <a:off x="225443" y="1727200"/>
            <a:ext cx="578209" cy="345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800" b="1">
                <a:latin typeface="Palatino Linotype"/>
                <a:ea typeface="Palatino Linotype"/>
                <a:cs typeface="Palatino Linotype"/>
                <a:sym typeface="Palatino Linotype"/>
              </a:defRPr>
            </a:pPr>
            <a:r>
              <a:t>Discharges</a:t>
            </a:r>
            <a:br/>
            <a:r>
              <a:t>(000s)</a:t>
            </a:r>
          </a:p>
        </p:txBody>
      </p:sp>
      <p:graphicFrame>
        <p:nvGraphicFramePr>
          <p:cNvPr id="1253" name="Chart 225"/>
          <p:cNvGraphicFramePr/>
          <p:nvPr/>
        </p:nvGraphicFramePr>
        <p:xfrm>
          <a:off x="2692400" y="1965325"/>
          <a:ext cx="1755775" cy="1484313"/>
        </p:xfrm>
        <a:graphic>
          <a:graphicData uri="http://schemas.openxmlformats.org/drawingml/2006/chart">
            <c:chart xmlns:c="http://schemas.openxmlformats.org/drawingml/2006/chart" xmlns:r="http://schemas.openxmlformats.org/officeDocument/2006/relationships" r:id="rId10"/>
          </a:graphicData>
        </a:graphic>
      </p:graphicFrame>
      <p:sp>
        <p:nvSpPr>
          <p:cNvPr id="1254" name="Text Placeholder 12"/>
          <p:cNvSpPr txBox="1"/>
          <p:nvPr/>
        </p:nvSpPr>
        <p:spPr>
          <a:xfrm>
            <a:off x="2617788" y="3342482"/>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0</a:t>
            </a:r>
          </a:p>
        </p:txBody>
      </p:sp>
      <p:sp>
        <p:nvSpPr>
          <p:cNvPr id="1255" name="Text Placeholder 12"/>
          <p:cNvSpPr txBox="1"/>
          <p:nvPr/>
        </p:nvSpPr>
        <p:spPr>
          <a:xfrm>
            <a:off x="2617788" y="2226468"/>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35</a:t>
            </a:r>
          </a:p>
        </p:txBody>
      </p:sp>
      <p:sp>
        <p:nvSpPr>
          <p:cNvPr id="1256" name="Text Placeholder 12"/>
          <p:cNvSpPr txBox="1"/>
          <p:nvPr/>
        </p:nvSpPr>
        <p:spPr>
          <a:xfrm>
            <a:off x="2617788" y="3183732"/>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5</a:t>
            </a:r>
          </a:p>
        </p:txBody>
      </p:sp>
      <p:sp>
        <p:nvSpPr>
          <p:cNvPr id="1257" name="Text Placeholder 12"/>
          <p:cNvSpPr txBox="1"/>
          <p:nvPr/>
        </p:nvSpPr>
        <p:spPr>
          <a:xfrm>
            <a:off x="2617788" y="2545557"/>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25</a:t>
            </a:r>
          </a:p>
        </p:txBody>
      </p:sp>
      <p:sp>
        <p:nvSpPr>
          <p:cNvPr id="1258" name="Text Placeholder 12"/>
          <p:cNvSpPr txBox="1"/>
          <p:nvPr/>
        </p:nvSpPr>
        <p:spPr>
          <a:xfrm>
            <a:off x="2617788" y="3023393"/>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10</a:t>
            </a:r>
          </a:p>
        </p:txBody>
      </p:sp>
      <p:sp>
        <p:nvSpPr>
          <p:cNvPr id="1259" name="Text Placeholder 12"/>
          <p:cNvSpPr txBox="1"/>
          <p:nvPr/>
        </p:nvSpPr>
        <p:spPr>
          <a:xfrm>
            <a:off x="2617788" y="2864643"/>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15</a:t>
            </a:r>
          </a:p>
        </p:txBody>
      </p:sp>
      <p:sp>
        <p:nvSpPr>
          <p:cNvPr id="1260" name="Text Placeholder 12"/>
          <p:cNvSpPr txBox="1"/>
          <p:nvPr/>
        </p:nvSpPr>
        <p:spPr>
          <a:xfrm>
            <a:off x="2617788" y="2705893"/>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20</a:t>
            </a:r>
          </a:p>
        </p:txBody>
      </p:sp>
      <p:sp>
        <p:nvSpPr>
          <p:cNvPr id="1261" name="Text Placeholder 12"/>
          <p:cNvSpPr txBox="1"/>
          <p:nvPr/>
        </p:nvSpPr>
        <p:spPr>
          <a:xfrm>
            <a:off x="2617788" y="2386807"/>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30</a:t>
            </a:r>
          </a:p>
        </p:txBody>
      </p:sp>
      <p:sp>
        <p:nvSpPr>
          <p:cNvPr id="1262" name="Text Placeholder 12"/>
          <p:cNvSpPr txBox="1"/>
          <p:nvPr/>
        </p:nvSpPr>
        <p:spPr>
          <a:xfrm>
            <a:off x="2617788" y="2067718"/>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40</a:t>
            </a:r>
          </a:p>
        </p:txBody>
      </p:sp>
      <p:sp>
        <p:nvSpPr>
          <p:cNvPr id="1263" name="Straight Connector 128"/>
          <p:cNvSpPr/>
          <p:nvPr/>
        </p:nvSpPr>
        <p:spPr>
          <a:xfrm>
            <a:off x="4179887" y="1935163"/>
            <a:ext cx="1" cy="152401"/>
          </a:xfrm>
          <a:prstGeom prst="line">
            <a:avLst/>
          </a:prstGeom>
          <a:solidFill>
            <a:srgbClr val="D5E9FF"/>
          </a:solidFill>
          <a:ln w="12700">
            <a:solidFill>
              <a:srgbClr val="000000"/>
            </a:solidFill>
            <a:tailEnd type="triangle"/>
          </a:ln>
        </p:spPr>
        <p:txBody>
          <a:bodyPr lIns="45719" rIns="45719"/>
          <a:lstStyle/>
          <a:p>
            <a:endParaRPr/>
          </a:p>
        </p:txBody>
      </p:sp>
      <p:sp>
        <p:nvSpPr>
          <p:cNvPr id="1264" name="Straight Connector 127"/>
          <p:cNvSpPr/>
          <p:nvPr/>
        </p:nvSpPr>
        <p:spPr>
          <a:xfrm flipV="1">
            <a:off x="3111500" y="1935163"/>
            <a:ext cx="0" cy="254001"/>
          </a:xfrm>
          <a:prstGeom prst="line">
            <a:avLst/>
          </a:prstGeom>
          <a:solidFill>
            <a:srgbClr val="D5E9FF"/>
          </a:solidFill>
          <a:ln w="12700">
            <a:solidFill>
              <a:srgbClr val="000000"/>
            </a:solidFill>
          </a:ln>
        </p:spPr>
        <p:txBody>
          <a:bodyPr lIns="45719" rIns="45719"/>
          <a:lstStyle/>
          <a:p>
            <a:endParaRPr/>
          </a:p>
        </p:txBody>
      </p:sp>
      <p:sp>
        <p:nvSpPr>
          <p:cNvPr id="1265" name="Straight Connector 126"/>
          <p:cNvSpPr/>
          <p:nvPr/>
        </p:nvSpPr>
        <p:spPr>
          <a:xfrm>
            <a:off x="3111500" y="1935163"/>
            <a:ext cx="1068388" cy="1"/>
          </a:xfrm>
          <a:prstGeom prst="line">
            <a:avLst/>
          </a:prstGeom>
          <a:solidFill>
            <a:srgbClr val="D5E9FF"/>
          </a:solidFill>
          <a:ln w="12700">
            <a:solidFill>
              <a:srgbClr val="000000"/>
            </a:solidFill>
          </a:ln>
        </p:spPr>
        <p:txBody>
          <a:bodyPr lIns="45719" rIns="45719"/>
          <a:lstStyle/>
          <a:p>
            <a:endParaRPr/>
          </a:p>
        </p:txBody>
      </p:sp>
      <p:sp>
        <p:nvSpPr>
          <p:cNvPr id="1266" name="Text Placeholder 12"/>
          <p:cNvSpPr txBox="1"/>
          <p:nvPr/>
        </p:nvSpPr>
        <p:spPr>
          <a:xfrm>
            <a:off x="4059237" y="3443287"/>
            <a:ext cx="2413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2027</a:t>
            </a:r>
          </a:p>
        </p:txBody>
      </p:sp>
      <p:sp>
        <p:nvSpPr>
          <p:cNvPr id="1267" name="Text Placeholder 12"/>
          <p:cNvSpPr txBox="1"/>
          <p:nvPr/>
        </p:nvSpPr>
        <p:spPr>
          <a:xfrm>
            <a:off x="2990850" y="3443287"/>
            <a:ext cx="2413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2017</a:t>
            </a:r>
          </a:p>
        </p:txBody>
      </p:sp>
      <p:sp>
        <p:nvSpPr>
          <p:cNvPr id="1268" name="Text Placeholder 12"/>
          <p:cNvSpPr txBox="1"/>
          <p:nvPr/>
        </p:nvSpPr>
        <p:spPr>
          <a:xfrm>
            <a:off x="3525837" y="3443287"/>
            <a:ext cx="2413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2022</a:t>
            </a:r>
          </a:p>
        </p:txBody>
      </p:sp>
      <p:sp>
        <p:nvSpPr>
          <p:cNvPr id="1269" name="Text Placeholder 12"/>
          <p:cNvSpPr txBox="1"/>
          <p:nvPr/>
        </p:nvSpPr>
        <p:spPr>
          <a:xfrm>
            <a:off x="3017663" y="2222501"/>
            <a:ext cx="18767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32K</a:t>
            </a:r>
          </a:p>
        </p:txBody>
      </p:sp>
      <p:sp>
        <p:nvSpPr>
          <p:cNvPr id="1270" name="Text Placeholder 12"/>
          <p:cNvSpPr txBox="1"/>
          <p:nvPr/>
        </p:nvSpPr>
        <p:spPr>
          <a:xfrm>
            <a:off x="3552651" y="2181226"/>
            <a:ext cx="18767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34K</a:t>
            </a:r>
          </a:p>
        </p:txBody>
      </p:sp>
      <p:sp>
        <p:nvSpPr>
          <p:cNvPr id="1271" name="Text Placeholder 12"/>
          <p:cNvSpPr txBox="1"/>
          <p:nvPr/>
        </p:nvSpPr>
        <p:spPr>
          <a:xfrm>
            <a:off x="4086051" y="2120901"/>
            <a:ext cx="18767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36K</a:t>
            </a:r>
          </a:p>
        </p:txBody>
      </p:sp>
      <p:grpSp>
        <p:nvGrpSpPr>
          <p:cNvPr id="1274" name="Text Placeholder 12"/>
          <p:cNvGrpSpPr/>
          <p:nvPr/>
        </p:nvGrpSpPr>
        <p:grpSpPr>
          <a:xfrm>
            <a:off x="3408362" y="1827213"/>
            <a:ext cx="474665" cy="215901"/>
            <a:chOff x="0" y="0"/>
            <a:chExt cx="474663" cy="215900"/>
          </a:xfrm>
        </p:grpSpPr>
        <p:sp>
          <p:nvSpPr>
            <p:cNvPr id="1272" name="Oval"/>
            <p:cNvSpPr/>
            <p:nvPr/>
          </p:nvSpPr>
          <p:spPr>
            <a:xfrm>
              <a:off x="0" y="0"/>
              <a:ext cx="474664" cy="215900"/>
            </a:xfrm>
            <a:prstGeom prst="ellipse">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defRPr sz="1000" b="1">
                  <a:latin typeface="Palatino Linotype"/>
                  <a:ea typeface="Palatino Linotype"/>
                  <a:cs typeface="Palatino Linotype"/>
                  <a:sym typeface="Palatino Linotype"/>
                </a:defRPr>
              </a:pPr>
              <a:endParaRPr/>
            </a:p>
          </p:txBody>
        </p:sp>
        <p:sp>
          <p:nvSpPr>
            <p:cNvPr id="1273" name="+9.9%"/>
            <p:cNvSpPr txBox="1"/>
            <p:nvPr/>
          </p:nvSpPr>
          <p:spPr>
            <a:xfrm>
              <a:off x="51922" y="25399"/>
              <a:ext cx="370819"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000" b="1">
                  <a:latin typeface="Palatino Linotype"/>
                  <a:ea typeface="Palatino Linotype"/>
                  <a:cs typeface="Palatino Linotype"/>
                  <a:sym typeface="Palatino Linotype"/>
                </a:defRPr>
              </a:lvl1pPr>
            </a:lstStyle>
            <a:p>
              <a:r>
                <a:t>+9.9%</a:t>
              </a:r>
            </a:p>
          </p:txBody>
        </p:sp>
      </p:grpSp>
      <p:sp>
        <p:nvSpPr>
          <p:cNvPr id="1275" name="TextBox 138"/>
          <p:cNvSpPr txBox="1"/>
          <p:nvPr/>
        </p:nvSpPr>
        <p:spPr>
          <a:xfrm>
            <a:off x="2491402" y="1727200"/>
            <a:ext cx="578209" cy="3454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800" b="1">
                <a:latin typeface="Palatino Linotype"/>
                <a:ea typeface="Palatino Linotype"/>
                <a:cs typeface="Palatino Linotype"/>
                <a:sym typeface="Palatino Linotype"/>
              </a:defRPr>
            </a:pPr>
            <a:r>
              <a:t>Discharges</a:t>
            </a:r>
            <a:br/>
            <a:r>
              <a:t>(000s)</a:t>
            </a:r>
          </a:p>
        </p:txBody>
      </p:sp>
      <p:graphicFrame>
        <p:nvGraphicFramePr>
          <p:cNvPr id="1276" name="Chart 223"/>
          <p:cNvGraphicFramePr/>
          <p:nvPr/>
        </p:nvGraphicFramePr>
        <p:xfrm>
          <a:off x="1555750" y="4083050"/>
          <a:ext cx="1755775" cy="1439863"/>
        </p:xfrm>
        <a:graphic>
          <a:graphicData uri="http://schemas.openxmlformats.org/drawingml/2006/chart">
            <c:chart xmlns:c="http://schemas.openxmlformats.org/drawingml/2006/chart" xmlns:r="http://schemas.openxmlformats.org/officeDocument/2006/relationships" r:id="rId11"/>
          </a:graphicData>
        </a:graphic>
      </p:graphicFrame>
      <p:sp>
        <p:nvSpPr>
          <p:cNvPr id="1277" name="Text Placeholder 12"/>
          <p:cNvSpPr txBox="1"/>
          <p:nvPr/>
        </p:nvSpPr>
        <p:spPr>
          <a:xfrm>
            <a:off x="1481137" y="5415757"/>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0</a:t>
            </a:r>
          </a:p>
        </p:txBody>
      </p:sp>
      <p:sp>
        <p:nvSpPr>
          <p:cNvPr id="1278" name="Text Placeholder 12"/>
          <p:cNvSpPr txBox="1"/>
          <p:nvPr/>
        </p:nvSpPr>
        <p:spPr>
          <a:xfrm>
            <a:off x="1481137" y="4677569"/>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60</a:t>
            </a:r>
          </a:p>
        </p:txBody>
      </p:sp>
      <p:sp>
        <p:nvSpPr>
          <p:cNvPr id="1279" name="Text Placeholder 12"/>
          <p:cNvSpPr txBox="1"/>
          <p:nvPr/>
        </p:nvSpPr>
        <p:spPr>
          <a:xfrm>
            <a:off x="1481137" y="5169694"/>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20</a:t>
            </a:r>
          </a:p>
        </p:txBody>
      </p:sp>
      <p:sp>
        <p:nvSpPr>
          <p:cNvPr id="1280" name="Text Placeholder 12"/>
          <p:cNvSpPr txBox="1"/>
          <p:nvPr/>
        </p:nvSpPr>
        <p:spPr>
          <a:xfrm>
            <a:off x="1481137" y="4923632"/>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40</a:t>
            </a:r>
          </a:p>
        </p:txBody>
      </p:sp>
      <p:sp>
        <p:nvSpPr>
          <p:cNvPr id="1281" name="Text Placeholder 12"/>
          <p:cNvSpPr txBox="1"/>
          <p:nvPr/>
        </p:nvSpPr>
        <p:spPr>
          <a:xfrm>
            <a:off x="1481137" y="4431507"/>
            <a:ext cx="1270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80</a:t>
            </a:r>
          </a:p>
        </p:txBody>
      </p:sp>
      <p:sp>
        <p:nvSpPr>
          <p:cNvPr id="1282" name="Text Placeholder 12"/>
          <p:cNvSpPr txBox="1"/>
          <p:nvPr/>
        </p:nvSpPr>
        <p:spPr>
          <a:xfrm>
            <a:off x="1443037" y="4185444"/>
            <a:ext cx="165101"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r">
              <a:defRPr sz="800">
                <a:latin typeface="Palatino Linotype"/>
                <a:ea typeface="Palatino Linotype"/>
                <a:cs typeface="Palatino Linotype"/>
                <a:sym typeface="Palatino Linotype"/>
              </a:defRPr>
            </a:lvl1pPr>
          </a:lstStyle>
          <a:p>
            <a:r>
              <a:t>100</a:t>
            </a:r>
          </a:p>
        </p:txBody>
      </p:sp>
      <p:sp>
        <p:nvSpPr>
          <p:cNvPr id="1283" name="Straight Connector 156"/>
          <p:cNvSpPr/>
          <p:nvPr/>
        </p:nvSpPr>
        <p:spPr>
          <a:xfrm flipV="1">
            <a:off x="1974850" y="4086225"/>
            <a:ext cx="0" cy="320675"/>
          </a:xfrm>
          <a:prstGeom prst="line">
            <a:avLst/>
          </a:prstGeom>
          <a:solidFill>
            <a:srgbClr val="D5E9FF"/>
          </a:solidFill>
          <a:ln w="12700">
            <a:solidFill>
              <a:srgbClr val="000000"/>
            </a:solidFill>
          </a:ln>
        </p:spPr>
        <p:txBody>
          <a:bodyPr lIns="45719" rIns="45719"/>
          <a:lstStyle/>
          <a:p>
            <a:endParaRPr/>
          </a:p>
        </p:txBody>
      </p:sp>
      <p:sp>
        <p:nvSpPr>
          <p:cNvPr id="1284" name="Straight Connector 155"/>
          <p:cNvSpPr/>
          <p:nvPr/>
        </p:nvSpPr>
        <p:spPr>
          <a:xfrm>
            <a:off x="1974850" y="4086225"/>
            <a:ext cx="1068388" cy="0"/>
          </a:xfrm>
          <a:prstGeom prst="line">
            <a:avLst/>
          </a:prstGeom>
          <a:solidFill>
            <a:srgbClr val="D5E9FF"/>
          </a:solidFill>
          <a:ln w="12700">
            <a:solidFill>
              <a:srgbClr val="000000"/>
            </a:solidFill>
          </a:ln>
        </p:spPr>
        <p:txBody>
          <a:bodyPr lIns="45719" rIns="45719"/>
          <a:lstStyle/>
          <a:p>
            <a:endParaRPr/>
          </a:p>
        </p:txBody>
      </p:sp>
      <p:sp>
        <p:nvSpPr>
          <p:cNvPr id="1285" name="Straight Connector 157"/>
          <p:cNvSpPr/>
          <p:nvPr/>
        </p:nvSpPr>
        <p:spPr>
          <a:xfrm>
            <a:off x="3043238" y="4086225"/>
            <a:ext cx="1" cy="152400"/>
          </a:xfrm>
          <a:prstGeom prst="line">
            <a:avLst/>
          </a:prstGeom>
          <a:solidFill>
            <a:srgbClr val="D5E9FF"/>
          </a:solidFill>
          <a:ln w="12700">
            <a:solidFill>
              <a:srgbClr val="000000"/>
            </a:solidFill>
            <a:tailEnd type="triangle"/>
          </a:ln>
        </p:spPr>
        <p:txBody>
          <a:bodyPr lIns="45719" rIns="45719"/>
          <a:lstStyle/>
          <a:p>
            <a:endParaRPr/>
          </a:p>
        </p:txBody>
      </p:sp>
      <p:sp>
        <p:nvSpPr>
          <p:cNvPr id="1286" name="Text Placeholder 12"/>
          <p:cNvSpPr txBox="1"/>
          <p:nvPr/>
        </p:nvSpPr>
        <p:spPr>
          <a:xfrm>
            <a:off x="2941712" y="4271962"/>
            <a:ext cx="20463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86M</a:t>
            </a:r>
          </a:p>
        </p:txBody>
      </p:sp>
      <p:sp>
        <p:nvSpPr>
          <p:cNvPr id="1287" name="Text Placeholder 12"/>
          <p:cNvSpPr txBox="1"/>
          <p:nvPr/>
        </p:nvSpPr>
        <p:spPr>
          <a:xfrm>
            <a:off x="2389188" y="5516564"/>
            <a:ext cx="2413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2022</a:t>
            </a:r>
          </a:p>
        </p:txBody>
      </p:sp>
      <p:sp>
        <p:nvSpPr>
          <p:cNvPr id="1288" name="Text Placeholder 12"/>
          <p:cNvSpPr txBox="1"/>
          <p:nvPr/>
        </p:nvSpPr>
        <p:spPr>
          <a:xfrm>
            <a:off x="1854200" y="5516564"/>
            <a:ext cx="241300"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2017</a:t>
            </a:r>
          </a:p>
        </p:txBody>
      </p:sp>
      <p:sp>
        <p:nvSpPr>
          <p:cNvPr id="1289" name="Text Placeholder 12"/>
          <p:cNvSpPr txBox="1"/>
          <p:nvPr/>
        </p:nvSpPr>
        <p:spPr>
          <a:xfrm>
            <a:off x="2922588" y="5516564"/>
            <a:ext cx="241301" cy="13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ctr">
              <a:defRPr sz="900" b="1">
                <a:latin typeface="Palatino Linotype"/>
                <a:ea typeface="Palatino Linotype"/>
                <a:cs typeface="Palatino Linotype"/>
                <a:sym typeface="Palatino Linotype"/>
              </a:defRPr>
            </a:lvl1pPr>
          </a:lstStyle>
          <a:p>
            <a:r>
              <a:t>2027</a:t>
            </a:r>
          </a:p>
        </p:txBody>
      </p:sp>
      <p:sp>
        <p:nvSpPr>
          <p:cNvPr id="1290" name="Text Placeholder 12"/>
          <p:cNvSpPr txBox="1"/>
          <p:nvPr/>
        </p:nvSpPr>
        <p:spPr>
          <a:xfrm>
            <a:off x="1873325" y="4440237"/>
            <a:ext cx="20463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72M</a:t>
            </a:r>
          </a:p>
        </p:txBody>
      </p:sp>
      <p:sp>
        <p:nvSpPr>
          <p:cNvPr id="1291" name="Text Placeholder 12"/>
          <p:cNvSpPr txBox="1"/>
          <p:nvPr/>
        </p:nvSpPr>
        <p:spPr>
          <a:xfrm>
            <a:off x="2408312" y="4352925"/>
            <a:ext cx="204639"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b">
            <a:spAutoFit/>
          </a:bodyPr>
          <a:lstStyle>
            <a:lvl1pPr algn="ctr">
              <a:defRPr sz="800">
                <a:latin typeface="Palatino Linotype"/>
                <a:ea typeface="Palatino Linotype"/>
                <a:cs typeface="Palatino Linotype"/>
                <a:sym typeface="Palatino Linotype"/>
              </a:defRPr>
            </a:lvl1pPr>
          </a:lstStyle>
          <a:p>
            <a:r>
              <a:t>79M</a:t>
            </a:r>
          </a:p>
        </p:txBody>
      </p:sp>
      <p:grpSp>
        <p:nvGrpSpPr>
          <p:cNvPr id="1294" name="Text Placeholder 12"/>
          <p:cNvGrpSpPr/>
          <p:nvPr/>
        </p:nvGrpSpPr>
        <p:grpSpPr>
          <a:xfrm>
            <a:off x="2227263" y="3978275"/>
            <a:ext cx="563565" cy="215900"/>
            <a:chOff x="0" y="0"/>
            <a:chExt cx="563564" cy="215900"/>
          </a:xfrm>
        </p:grpSpPr>
        <p:sp>
          <p:nvSpPr>
            <p:cNvPr id="1292" name="Oval"/>
            <p:cNvSpPr/>
            <p:nvPr/>
          </p:nvSpPr>
          <p:spPr>
            <a:xfrm>
              <a:off x="-1" y="0"/>
              <a:ext cx="563566" cy="215900"/>
            </a:xfrm>
            <a:prstGeom prst="ellipse">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lgn="ctr">
                <a:defRPr sz="1000" b="1">
                  <a:latin typeface="Palatino Linotype"/>
                  <a:ea typeface="Palatino Linotype"/>
                  <a:cs typeface="Palatino Linotype"/>
                  <a:sym typeface="Palatino Linotype"/>
                </a:defRPr>
              </a:pPr>
              <a:endParaRPr/>
            </a:p>
          </p:txBody>
        </p:sp>
        <p:sp>
          <p:nvSpPr>
            <p:cNvPr id="1293" name="+19.0%"/>
            <p:cNvSpPr txBox="1"/>
            <p:nvPr/>
          </p:nvSpPr>
          <p:spPr>
            <a:xfrm>
              <a:off x="64622" y="25399"/>
              <a:ext cx="434319" cy="16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sz="1000" b="1">
                  <a:latin typeface="Palatino Linotype"/>
                  <a:ea typeface="Palatino Linotype"/>
                  <a:cs typeface="Palatino Linotype"/>
                  <a:sym typeface="Palatino Linotype"/>
                </a:defRPr>
              </a:lvl1pPr>
            </a:lstStyle>
            <a:p>
              <a:r>
                <a:t>+19.0%</a:t>
              </a:r>
            </a:p>
          </p:txBody>
        </p:sp>
      </p:grpSp>
      <p:sp>
        <p:nvSpPr>
          <p:cNvPr id="1295" name="TextBox 165"/>
          <p:cNvSpPr txBox="1"/>
          <p:nvPr/>
        </p:nvSpPr>
        <p:spPr>
          <a:xfrm>
            <a:off x="1355725" y="3848958"/>
            <a:ext cx="527457" cy="34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800" b="1">
                <a:latin typeface="Palatino Linotype"/>
                <a:ea typeface="Palatino Linotype"/>
                <a:cs typeface="Palatino Linotype"/>
                <a:sym typeface="Palatino Linotype"/>
              </a:defRPr>
            </a:pPr>
            <a:r>
              <a:t>Visits</a:t>
            </a:r>
            <a:br/>
            <a:r>
              <a:t>(Millions)</a:t>
            </a:r>
          </a:p>
        </p:txBody>
      </p:sp>
      <p:pic>
        <p:nvPicPr>
          <p:cNvPr id="1296" name="Picture 113" descr="Picture 113"/>
          <p:cNvPicPr>
            <a:picLocks noChangeAspect="1"/>
          </p:cNvPicPr>
          <p:nvPr/>
        </p:nvPicPr>
        <p:blipFill>
          <a:blip r:embed="rId12">
            <a:extLst/>
          </a:blip>
          <a:srcRect l="3026" r="70940" b="13531"/>
          <a:stretch>
            <a:fillRect/>
          </a:stretch>
        </p:blipFill>
        <p:spPr>
          <a:xfrm>
            <a:off x="8521262" y="104888"/>
            <a:ext cx="474683" cy="407719"/>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1299" name="Title 1"/>
          <p:cNvSpPr txBox="1">
            <a:spLocks noGrp="1"/>
          </p:cNvSpPr>
          <p:nvPr>
            <p:ph type="title"/>
          </p:nvPr>
        </p:nvSpPr>
        <p:spPr>
          <a:xfrm>
            <a:off x="136733" y="163666"/>
            <a:ext cx="8121147" cy="369334"/>
          </a:xfrm>
          <a:prstGeom prst="rect">
            <a:avLst/>
          </a:prstGeom>
        </p:spPr>
        <p:txBody>
          <a:bodyPr>
            <a:normAutofit fontScale="90000"/>
          </a:bodyPr>
          <a:lstStyle>
            <a:lvl1pPr defTabSz="502920">
              <a:defRPr sz="1210"/>
            </a:lvl1pPr>
          </a:lstStyle>
          <a:p>
            <a:r>
              <a:t>As consumers increasingly look for a frictionless experience, new care models are emerging and redefining the patient care </a:t>
            </a:r>
          </a:p>
        </p:txBody>
      </p:sp>
      <p:sp>
        <p:nvSpPr>
          <p:cNvPr id="1300" name="TextBox 9"/>
          <p:cNvSpPr txBox="1"/>
          <p:nvPr/>
        </p:nvSpPr>
        <p:spPr>
          <a:xfrm>
            <a:off x="1580513" y="1222842"/>
            <a:ext cx="7192125"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1600" b="1">
                <a:solidFill>
                  <a:srgbClr val="002060"/>
                </a:solidFill>
                <a:latin typeface="Palatino Linotype"/>
                <a:ea typeface="Palatino Linotype"/>
                <a:cs typeface="Palatino Linotype"/>
                <a:sym typeface="Palatino Linotype"/>
              </a:defRPr>
            </a:pPr>
            <a:r>
              <a:t> Demands for friction-less experience with </a:t>
            </a:r>
            <a:r>
              <a:rPr i="1"/>
              <a:t>ease of access and convenience </a:t>
            </a:r>
          </a:p>
        </p:txBody>
      </p:sp>
      <p:grpSp>
        <p:nvGrpSpPr>
          <p:cNvPr id="1303" name="Group 10"/>
          <p:cNvGrpSpPr/>
          <p:nvPr/>
        </p:nvGrpSpPr>
        <p:grpSpPr>
          <a:xfrm>
            <a:off x="890546" y="1188170"/>
            <a:ext cx="652084" cy="527927"/>
            <a:chOff x="0" y="0"/>
            <a:chExt cx="652083" cy="527926"/>
          </a:xfrm>
        </p:grpSpPr>
        <p:pic>
          <p:nvPicPr>
            <p:cNvPr id="1301" name="Picture 11" descr="Picture 11"/>
            <p:cNvPicPr>
              <a:picLocks noChangeAspect="1"/>
            </p:cNvPicPr>
            <p:nvPr/>
          </p:nvPicPr>
          <p:blipFill>
            <a:blip r:embed="rId3">
              <a:extLst/>
            </a:blip>
            <a:stretch>
              <a:fillRect/>
            </a:stretch>
          </p:blipFill>
          <p:spPr>
            <a:xfrm>
              <a:off x="0" y="2983"/>
              <a:ext cx="472593" cy="524944"/>
            </a:xfrm>
            <a:prstGeom prst="rect">
              <a:avLst/>
            </a:prstGeom>
            <a:ln w="12700" cap="flat">
              <a:noFill/>
              <a:miter lim="400000"/>
            </a:ln>
            <a:effectLst/>
          </p:spPr>
        </p:pic>
        <p:pic>
          <p:nvPicPr>
            <p:cNvPr id="1302" name="Picture 12" descr="Picture 12"/>
            <p:cNvPicPr>
              <a:picLocks noChangeAspect="1"/>
            </p:cNvPicPr>
            <p:nvPr/>
          </p:nvPicPr>
          <p:blipFill>
            <a:blip r:embed="rId4">
              <a:extLst/>
            </a:blip>
            <a:stretch>
              <a:fillRect/>
            </a:stretch>
          </p:blipFill>
          <p:spPr>
            <a:xfrm>
              <a:off x="383778" y="-1"/>
              <a:ext cx="268306" cy="205348"/>
            </a:xfrm>
            <a:prstGeom prst="rect">
              <a:avLst/>
            </a:prstGeom>
            <a:ln w="12700" cap="flat">
              <a:noFill/>
              <a:miter lim="400000"/>
            </a:ln>
            <a:effectLst/>
          </p:spPr>
        </p:pic>
      </p:grpSp>
      <p:sp>
        <p:nvSpPr>
          <p:cNvPr id="1304" name="TextBox 17"/>
          <p:cNvSpPr txBox="1"/>
          <p:nvPr/>
        </p:nvSpPr>
        <p:spPr>
          <a:xfrm>
            <a:off x="347460" y="1718571"/>
            <a:ext cx="2867893"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b="1" u="sng">
                <a:latin typeface="Palatino Linotype"/>
                <a:ea typeface="Palatino Linotype"/>
                <a:cs typeface="Palatino Linotype"/>
                <a:sym typeface="Palatino Linotype"/>
              </a:defRPr>
            </a:lvl1pPr>
          </a:lstStyle>
          <a:p>
            <a:r>
              <a:t>Types of Disruptions</a:t>
            </a:r>
          </a:p>
        </p:txBody>
      </p:sp>
      <p:sp>
        <p:nvSpPr>
          <p:cNvPr id="1305" name="TextBox 21"/>
          <p:cNvSpPr txBox="1"/>
          <p:nvPr/>
        </p:nvSpPr>
        <p:spPr>
          <a:xfrm>
            <a:off x="3142744" y="1718569"/>
            <a:ext cx="2867892"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b="1" u="sng">
                <a:latin typeface="Palatino Linotype"/>
                <a:ea typeface="Palatino Linotype"/>
                <a:cs typeface="Palatino Linotype"/>
                <a:sym typeface="Palatino Linotype"/>
              </a:defRPr>
            </a:lvl1pPr>
          </a:lstStyle>
          <a:p>
            <a:r>
              <a:t>Illustrative Examples</a:t>
            </a:r>
          </a:p>
        </p:txBody>
      </p:sp>
      <p:sp>
        <p:nvSpPr>
          <p:cNvPr id="1306" name="TextBox 22"/>
          <p:cNvSpPr txBox="1"/>
          <p:nvPr/>
        </p:nvSpPr>
        <p:spPr>
          <a:xfrm>
            <a:off x="7299436" y="1718569"/>
            <a:ext cx="1566665"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u="sng">
                <a:latin typeface="Palatino Linotype"/>
                <a:ea typeface="Palatino Linotype"/>
                <a:cs typeface="Palatino Linotype"/>
                <a:sym typeface="Palatino Linotype"/>
              </a:defRPr>
            </a:lvl1pPr>
          </a:lstStyle>
          <a:p>
            <a:r>
              <a:t>PHS Examples</a:t>
            </a:r>
          </a:p>
        </p:txBody>
      </p:sp>
      <p:sp>
        <p:nvSpPr>
          <p:cNvPr id="1307" name="Straight Connector 30"/>
          <p:cNvSpPr/>
          <p:nvPr/>
        </p:nvSpPr>
        <p:spPr>
          <a:xfrm>
            <a:off x="380743" y="3323614"/>
            <a:ext cx="8391894" cy="1"/>
          </a:xfrm>
          <a:prstGeom prst="line">
            <a:avLst/>
          </a:prstGeom>
          <a:ln w="10000">
            <a:solidFill>
              <a:srgbClr val="035287"/>
            </a:solidFill>
            <a:prstDash val="dash"/>
          </a:ln>
        </p:spPr>
        <p:txBody>
          <a:bodyPr lIns="45719" rIns="45719"/>
          <a:lstStyle/>
          <a:p>
            <a:endParaRPr/>
          </a:p>
        </p:txBody>
      </p:sp>
      <p:sp>
        <p:nvSpPr>
          <p:cNvPr id="1308" name="Straight Connector 31"/>
          <p:cNvSpPr/>
          <p:nvPr/>
        </p:nvSpPr>
        <p:spPr>
          <a:xfrm>
            <a:off x="380743" y="4931124"/>
            <a:ext cx="8391894" cy="1"/>
          </a:xfrm>
          <a:prstGeom prst="line">
            <a:avLst/>
          </a:prstGeom>
          <a:ln w="10000">
            <a:solidFill>
              <a:srgbClr val="035287"/>
            </a:solidFill>
            <a:prstDash val="dash"/>
          </a:ln>
        </p:spPr>
        <p:txBody>
          <a:bodyPr lIns="45719" rIns="45719"/>
          <a:lstStyle/>
          <a:p>
            <a:endParaRPr/>
          </a:p>
        </p:txBody>
      </p:sp>
      <p:sp>
        <p:nvSpPr>
          <p:cNvPr id="1309" name="Straight Connector 34"/>
          <p:cNvSpPr/>
          <p:nvPr/>
        </p:nvSpPr>
        <p:spPr>
          <a:xfrm flipH="1">
            <a:off x="7094349" y="1916155"/>
            <a:ext cx="1" cy="4539510"/>
          </a:xfrm>
          <a:prstGeom prst="line">
            <a:avLst/>
          </a:prstGeom>
          <a:ln w="10000">
            <a:solidFill>
              <a:srgbClr val="035287"/>
            </a:solidFill>
          </a:ln>
        </p:spPr>
        <p:txBody>
          <a:bodyPr lIns="45719" rIns="45719"/>
          <a:lstStyle/>
          <a:p>
            <a:endParaRPr/>
          </a:p>
        </p:txBody>
      </p:sp>
      <p:grpSp>
        <p:nvGrpSpPr>
          <p:cNvPr id="1312" name="Arrow: Pentagon 25"/>
          <p:cNvGrpSpPr/>
          <p:nvPr/>
        </p:nvGrpSpPr>
        <p:grpSpPr>
          <a:xfrm>
            <a:off x="380742" y="2120436"/>
            <a:ext cx="1929102" cy="798846"/>
            <a:chOff x="0" y="0"/>
            <a:chExt cx="1929100" cy="798844"/>
          </a:xfrm>
        </p:grpSpPr>
        <p:sp>
          <p:nvSpPr>
            <p:cNvPr id="1310" name="Shape"/>
            <p:cNvSpPr/>
            <p:nvPr/>
          </p:nvSpPr>
          <p:spPr>
            <a:xfrm>
              <a:off x="-1" y="0"/>
              <a:ext cx="1929102" cy="7988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8" y="0"/>
                  </a:lnTo>
                  <a:lnTo>
                    <a:pt x="21600" y="10800"/>
                  </a:lnTo>
                  <a:lnTo>
                    <a:pt x="17128"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311" name="MD On-Demand"/>
            <p:cNvSpPr txBox="1"/>
            <p:nvPr/>
          </p:nvSpPr>
          <p:spPr>
            <a:xfrm>
              <a:off x="-1" y="252102"/>
              <a:ext cx="1729391"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MD On-Demand</a:t>
              </a:r>
            </a:p>
          </p:txBody>
        </p:sp>
      </p:grpSp>
      <p:pic>
        <p:nvPicPr>
          <p:cNvPr id="1313" name="Picture 39" descr="Picture 39"/>
          <p:cNvPicPr>
            <a:picLocks noChangeAspect="1"/>
          </p:cNvPicPr>
          <p:nvPr/>
        </p:nvPicPr>
        <p:blipFill>
          <a:blip r:embed="rId5">
            <a:extLst/>
          </a:blip>
          <a:stretch>
            <a:fillRect/>
          </a:stretch>
        </p:blipFill>
        <p:spPr>
          <a:xfrm>
            <a:off x="7144373" y="2638518"/>
            <a:ext cx="470284" cy="472106"/>
          </a:xfrm>
          <a:prstGeom prst="rect">
            <a:avLst/>
          </a:prstGeom>
          <a:ln w="12700">
            <a:miter lim="400000"/>
          </a:ln>
        </p:spPr>
      </p:pic>
      <p:sp>
        <p:nvSpPr>
          <p:cNvPr id="1314" name="TextBox 42"/>
          <p:cNvSpPr txBox="1"/>
          <p:nvPr/>
        </p:nvSpPr>
        <p:spPr>
          <a:xfrm>
            <a:off x="7844384" y="2811098"/>
            <a:ext cx="985018"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Telehealth Service</a:t>
            </a:r>
          </a:p>
        </p:txBody>
      </p:sp>
      <p:sp>
        <p:nvSpPr>
          <p:cNvPr id="1315" name="TextBox 49"/>
          <p:cNvSpPr txBox="1"/>
          <p:nvPr/>
        </p:nvSpPr>
        <p:spPr>
          <a:xfrm>
            <a:off x="2380433" y="2741451"/>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Telehealth platforms</a:t>
            </a:r>
          </a:p>
        </p:txBody>
      </p:sp>
      <p:pic>
        <p:nvPicPr>
          <p:cNvPr id="1316" name="Picture 51" descr="Picture 51"/>
          <p:cNvPicPr>
            <a:picLocks noChangeAspect="1"/>
          </p:cNvPicPr>
          <p:nvPr/>
        </p:nvPicPr>
        <p:blipFill>
          <a:blip r:embed="rId6">
            <a:extLst/>
          </a:blip>
          <a:stretch>
            <a:fillRect/>
          </a:stretch>
        </p:blipFill>
        <p:spPr>
          <a:xfrm>
            <a:off x="2727890" y="2151435"/>
            <a:ext cx="974924" cy="225543"/>
          </a:xfrm>
          <a:prstGeom prst="rect">
            <a:avLst/>
          </a:prstGeom>
          <a:ln w="12700">
            <a:miter lim="400000"/>
          </a:ln>
        </p:spPr>
      </p:pic>
      <p:sp>
        <p:nvSpPr>
          <p:cNvPr id="1317" name="TextBox 55"/>
          <p:cNvSpPr txBox="1"/>
          <p:nvPr/>
        </p:nvSpPr>
        <p:spPr>
          <a:xfrm>
            <a:off x="5262976" y="2727075"/>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Doctor House Call</a:t>
            </a:r>
          </a:p>
        </p:txBody>
      </p:sp>
      <p:pic>
        <p:nvPicPr>
          <p:cNvPr id="1318" name="Picture 56" descr="Picture 56"/>
          <p:cNvPicPr>
            <a:picLocks noChangeAspect="1"/>
          </p:cNvPicPr>
          <p:nvPr/>
        </p:nvPicPr>
        <p:blipFill>
          <a:blip r:embed="rId7">
            <a:extLst/>
          </a:blip>
          <a:stretch>
            <a:fillRect/>
          </a:stretch>
        </p:blipFill>
        <p:spPr>
          <a:xfrm>
            <a:off x="7134455" y="2077796"/>
            <a:ext cx="662466" cy="263315"/>
          </a:xfrm>
          <a:prstGeom prst="rect">
            <a:avLst/>
          </a:prstGeom>
          <a:ln w="12700">
            <a:miter lim="400000"/>
          </a:ln>
        </p:spPr>
      </p:pic>
      <p:sp>
        <p:nvSpPr>
          <p:cNvPr id="1319" name="TextBox 58"/>
          <p:cNvSpPr txBox="1"/>
          <p:nvPr/>
        </p:nvSpPr>
        <p:spPr>
          <a:xfrm>
            <a:off x="7876250" y="2174259"/>
            <a:ext cx="993351"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Enhancing patient access</a:t>
            </a:r>
          </a:p>
        </p:txBody>
      </p:sp>
      <p:pic>
        <p:nvPicPr>
          <p:cNvPr id="1320" name="Picture 13" descr="Picture 13"/>
          <p:cNvPicPr>
            <a:picLocks noChangeAspect="1"/>
          </p:cNvPicPr>
          <p:nvPr/>
        </p:nvPicPr>
        <p:blipFill>
          <a:blip r:embed="rId8">
            <a:extLst/>
          </a:blip>
          <a:stretch>
            <a:fillRect/>
          </a:stretch>
        </p:blipFill>
        <p:spPr>
          <a:xfrm>
            <a:off x="2763660" y="2364051"/>
            <a:ext cx="805588" cy="266968"/>
          </a:xfrm>
          <a:prstGeom prst="rect">
            <a:avLst/>
          </a:prstGeom>
          <a:ln w="12700">
            <a:miter lim="400000"/>
          </a:ln>
        </p:spPr>
      </p:pic>
      <p:sp>
        <p:nvSpPr>
          <p:cNvPr id="1321" name="TextBox 63"/>
          <p:cNvSpPr txBox="1"/>
          <p:nvPr/>
        </p:nvSpPr>
        <p:spPr>
          <a:xfrm>
            <a:off x="3993017" y="2782056"/>
            <a:ext cx="120095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“Find a Doctor” Tools</a:t>
            </a:r>
          </a:p>
        </p:txBody>
      </p:sp>
      <p:pic>
        <p:nvPicPr>
          <p:cNvPr id="1322" name="Picture 19" descr="Picture 19"/>
          <p:cNvPicPr>
            <a:picLocks noChangeAspect="1"/>
          </p:cNvPicPr>
          <p:nvPr/>
        </p:nvPicPr>
        <p:blipFill>
          <a:blip r:embed="rId9">
            <a:extLst/>
          </a:blip>
          <a:stretch>
            <a:fillRect/>
          </a:stretch>
        </p:blipFill>
        <p:spPr>
          <a:xfrm>
            <a:off x="5626749" y="2087940"/>
            <a:ext cx="875348" cy="316099"/>
          </a:xfrm>
          <a:prstGeom prst="rect">
            <a:avLst/>
          </a:prstGeom>
          <a:ln w="12700">
            <a:miter lim="400000"/>
          </a:ln>
        </p:spPr>
      </p:pic>
      <p:pic>
        <p:nvPicPr>
          <p:cNvPr id="1323" name="Picture 24" descr="Picture 24"/>
          <p:cNvPicPr>
            <a:picLocks noChangeAspect="1"/>
          </p:cNvPicPr>
          <p:nvPr/>
        </p:nvPicPr>
        <p:blipFill>
          <a:blip r:embed="rId10">
            <a:extLst/>
          </a:blip>
          <a:srcRect t="24460"/>
          <a:stretch>
            <a:fillRect/>
          </a:stretch>
        </p:blipFill>
        <p:spPr>
          <a:xfrm>
            <a:off x="5576053" y="2394211"/>
            <a:ext cx="1047066" cy="293234"/>
          </a:xfrm>
          <a:prstGeom prst="rect">
            <a:avLst/>
          </a:prstGeom>
          <a:ln w="12700">
            <a:miter lim="400000"/>
          </a:ln>
        </p:spPr>
      </p:pic>
      <p:grpSp>
        <p:nvGrpSpPr>
          <p:cNvPr id="1326" name="Arrow: Pentagon 26"/>
          <p:cNvGrpSpPr/>
          <p:nvPr/>
        </p:nvGrpSpPr>
        <p:grpSpPr>
          <a:xfrm>
            <a:off x="380742" y="3727946"/>
            <a:ext cx="1929102" cy="798846"/>
            <a:chOff x="0" y="0"/>
            <a:chExt cx="1929100" cy="798844"/>
          </a:xfrm>
        </p:grpSpPr>
        <p:sp>
          <p:nvSpPr>
            <p:cNvPr id="1324" name="Shape"/>
            <p:cNvSpPr/>
            <p:nvPr/>
          </p:nvSpPr>
          <p:spPr>
            <a:xfrm>
              <a:off x="-1" y="0"/>
              <a:ext cx="1929102" cy="7988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8" y="0"/>
                  </a:lnTo>
                  <a:lnTo>
                    <a:pt x="21600" y="10800"/>
                  </a:lnTo>
                  <a:lnTo>
                    <a:pt x="17128"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325" name="Alternatives to Traditional Primary Care"/>
            <p:cNvSpPr txBox="1"/>
            <p:nvPr/>
          </p:nvSpPr>
          <p:spPr>
            <a:xfrm>
              <a:off x="-1" y="48902"/>
              <a:ext cx="1729391" cy="701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Alternatives to Traditional Primary Care</a:t>
              </a:r>
            </a:p>
          </p:txBody>
        </p:sp>
      </p:grpSp>
      <p:sp>
        <p:nvSpPr>
          <p:cNvPr id="1327" name="TextBox 41"/>
          <p:cNvSpPr txBox="1"/>
          <p:nvPr/>
        </p:nvSpPr>
        <p:spPr>
          <a:xfrm>
            <a:off x="2478907" y="3993989"/>
            <a:ext cx="1662065"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Employers investing in on-site employee clinics</a:t>
            </a:r>
          </a:p>
        </p:txBody>
      </p:sp>
      <p:pic>
        <p:nvPicPr>
          <p:cNvPr id="1328" name="Picture 43" descr="Picture 43"/>
          <p:cNvPicPr>
            <a:picLocks noChangeAspect="1"/>
          </p:cNvPicPr>
          <p:nvPr/>
        </p:nvPicPr>
        <p:blipFill>
          <a:blip r:embed="rId11">
            <a:extLst/>
          </a:blip>
          <a:stretch>
            <a:fillRect/>
          </a:stretch>
        </p:blipFill>
        <p:spPr>
          <a:xfrm>
            <a:off x="2545970" y="3412530"/>
            <a:ext cx="364795" cy="303345"/>
          </a:xfrm>
          <a:prstGeom prst="rect">
            <a:avLst/>
          </a:prstGeom>
          <a:ln w="12700">
            <a:miter lim="400000"/>
          </a:ln>
        </p:spPr>
      </p:pic>
      <p:pic>
        <p:nvPicPr>
          <p:cNvPr id="1329" name="Picture 44" descr="Picture 44"/>
          <p:cNvPicPr>
            <a:picLocks noChangeAspect="1"/>
          </p:cNvPicPr>
          <p:nvPr/>
        </p:nvPicPr>
        <p:blipFill>
          <a:blip r:embed="rId12">
            <a:extLst/>
          </a:blip>
          <a:stretch>
            <a:fillRect/>
          </a:stretch>
        </p:blipFill>
        <p:spPr>
          <a:xfrm>
            <a:off x="2910764" y="3612626"/>
            <a:ext cx="636358" cy="241538"/>
          </a:xfrm>
          <a:prstGeom prst="rect">
            <a:avLst/>
          </a:prstGeom>
          <a:ln w="12700">
            <a:miter lim="400000"/>
          </a:ln>
        </p:spPr>
      </p:pic>
      <p:pic>
        <p:nvPicPr>
          <p:cNvPr id="1330" name="Picture 45" descr="Picture 45"/>
          <p:cNvPicPr>
            <a:picLocks noChangeAspect="1"/>
          </p:cNvPicPr>
          <p:nvPr/>
        </p:nvPicPr>
        <p:blipFill>
          <a:blip r:embed="rId13">
            <a:extLst/>
          </a:blip>
          <a:stretch>
            <a:fillRect/>
          </a:stretch>
        </p:blipFill>
        <p:spPr>
          <a:xfrm>
            <a:off x="3617290" y="3567515"/>
            <a:ext cx="307938" cy="348456"/>
          </a:xfrm>
          <a:prstGeom prst="rect">
            <a:avLst/>
          </a:prstGeom>
          <a:ln w="12700">
            <a:miter lim="400000"/>
          </a:ln>
        </p:spPr>
      </p:pic>
      <p:sp>
        <p:nvSpPr>
          <p:cNvPr id="1331" name="TextBox 54"/>
          <p:cNvSpPr txBox="1"/>
          <p:nvPr/>
        </p:nvSpPr>
        <p:spPr>
          <a:xfrm>
            <a:off x="3996568" y="3993989"/>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Retail Clinics</a:t>
            </a:r>
          </a:p>
        </p:txBody>
      </p:sp>
      <p:sp>
        <p:nvSpPr>
          <p:cNvPr id="1332" name="TextBox 61"/>
          <p:cNvSpPr txBox="1"/>
          <p:nvPr/>
        </p:nvSpPr>
        <p:spPr>
          <a:xfrm>
            <a:off x="2854566" y="4732751"/>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Urgent Care</a:t>
            </a:r>
          </a:p>
        </p:txBody>
      </p:sp>
      <p:pic>
        <p:nvPicPr>
          <p:cNvPr id="1333" name="Picture 3" descr="Picture 3"/>
          <p:cNvPicPr>
            <a:picLocks noChangeAspect="1"/>
          </p:cNvPicPr>
          <p:nvPr/>
        </p:nvPicPr>
        <p:blipFill>
          <a:blip r:embed="rId14">
            <a:extLst/>
          </a:blip>
          <a:stretch>
            <a:fillRect/>
          </a:stretch>
        </p:blipFill>
        <p:spPr>
          <a:xfrm>
            <a:off x="7299436" y="3482973"/>
            <a:ext cx="657036" cy="407679"/>
          </a:xfrm>
          <a:prstGeom prst="rect">
            <a:avLst/>
          </a:prstGeom>
          <a:ln w="12700">
            <a:miter lim="400000"/>
          </a:ln>
        </p:spPr>
      </p:pic>
      <p:pic>
        <p:nvPicPr>
          <p:cNvPr id="1334" name="Picture 4" descr="Picture 4"/>
          <p:cNvPicPr>
            <a:picLocks noChangeAspect="1"/>
          </p:cNvPicPr>
          <p:nvPr/>
        </p:nvPicPr>
        <p:blipFill>
          <a:blip r:embed="rId15">
            <a:extLst/>
          </a:blip>
          <a:srcRect b="32169"/>
          <a:stretch>
            <a:fillRect/>
          </a:stretch>
        </p:blipFill>
        <p:spPr>
          <a:xfrm>
            <a:off x="3142170" y="4421337"/>
            <a:ext cx="1040928" cy="286048"/>
          </a:xfrm>
          <a:prstGeom prst="rect">
            <a:avLst/>
          </a:prstGeom>
          <a:ln w="12700">
            <a:miter lim="400000"/>
          </a:ln>
        </p:spPr>
      </p:pic>
      <p:sp>
        <p:nvSpPr>
          <p:cNvPr id="1335" name="TextBox 62"/>
          <p:cNvSpPr txBox="1"/>
          <p:nvPr/>
        </p:nvSpPr>
        <p:spPr>
          <a:xfrm>
            <a:off x="7748716" y="3638375"/>
            <a:ext cx="130321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Urgent Care</a:t>
            </a:r>
          </a:p>
        </p:txBody>
      </p:sp>
      <p:pic>
        <p:nvPicPr>
          <p:cNvPr id="1336" name="Picture 16" descr="Picture 16"/>
          <p:cNvPicPr>
            <a:picLocks noChangeAspect="1"/>
          </p:cNvPicPr>
          <p:nvPr/>
        </p:nvPicPr>
        <p:blipFill>
          <a:blip r:embed="rId16">
            <a:extLst/>
          </a:blip>
          <a:stretch>
            <a:fillRect/>
          </a:stretch>
        </p:blipFill>
        <p:spPr>
          <a:xfrm>
            <a:off x="4253501" y="3422177"/>
            <a:ext cx="783099" cy="295081"/>
          </a:xfrm>
          <a:prstGeom prst="rect">
            <a:avLst/>
          </a:prstGeom>
          <a:ln w="12700">
            <a:miter lim="400000"/>
          </a:ln>
        </p:spPr>
      </p:pic>
      <p:sp>
        <p:nvSpPr>
          <p:cNvPr id="1337" name="TextBox 64"/>
          <p:cNvSpPr txBox="1"/>
          <p:nvPr/>
        </p:nvSpPr>
        <p:spPr>
          <a:xfrm>
            <a:off x="7807931" y="4358163"/>
            <a:ext cx="1303210"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Ambulatory 2.0</a:t>
            </a:r>
          </a:p>
        </p:txBody>
      </p:sp>
      <p:pic>
        <p:nvPicPr>
          <p:cNvPr id="1338" name="Picture 1" descr="Picture 1"/>
          <p:cNvPicPr>
            <a:picLocks noChangeAspect="1"/>
          </p:cNvPicPr>
          <p:nvPr/>
        </p:nvPicPr>
        <p:blipFill>
          <a:blip r:embed="rId17">
            <a:extLst/>
          </a:blip>
          <a:stretch>
            <a:fillRect/>
          </a:stretch>
        </p:blipFill>
        <p:spPr>
          <a:xfrm>
            <a:off x="4844093" y="3596376"/>
            <a:ext cx="616990" cy="181180"/>
          </a:xfrm>
          <a:prstGeom prst="rect">
            <a:avLst/>
          </a:prstGeom>
          <a:ln w="12700">
            <a:miter lim="400000"/>
          </a:ln>
        </p:spPr>
      </p:pic>
      <p:pic>
        <p:nvPicPr>
          <p:cNvPr id="1339" name="Picture 15" descr="Picture 15"/>
          <p:cNvPicPr>
            <a:picLocks noChangeAspect="1"/>
          </p:cNvPicPr>
          <p:nvPr/>
        </p:nvPicPr>
        <p:blipFill>
          <a:blip r:embed="rId18">
            <a:extLst/>
          </a:blip>
          <a:stretch>
            <a:fillRect/>
          </a:stretch>
        </p:blipFill>
        <p:spPr>
          <a:xfrm>
            <a:off x="4171484" y="3752465"/>
            <a:ext cx="668452" cy="218271"/>
          </a:xfrm>
          <a:prstGeom prst="rect">
            <a:avLst/>
          </a:prstGeom>
          <a:ln w="12700">
            <a:miter lim="400000"/>
          </a:ln>
        </p:spPr>
      </p:pic>
      <p:pic>
        <p:nvPicPr>
          <p:cNvPr id="1340" name="Picture 20" descr="Picture 20"/>
          <p:cNvPicPr>
            <a:picLocks noChangeAspect="1"/>
          </p:cNvPicPr>
          <p:nvPr/>
        </p:nvPicPr>
        <p:blipFill>
          <a:blip r:embed="rId19">
            <a:extLst/>
          </a:blip>
          <a:stretch>
            <a:fillRect/>
          </a:stretch>
        </p:blipFill>
        <p:spPr>
          <a:xfrm>
            <a:off x="4817102" y="3812764"/>
            <a:ext cx="867680" cy="196921"/>
          </a:xfrm>
          <a:prstGeom prst="rect">
            <a:avLst/>
          </a:prstGeom>
          <a:ln w="12700">
            <a:miter lim="400000"/>
          </a:ln>
        </p:spPr>
      </p:pic>
      <p:grpSp>
        <p:nvGrpSpPr>
          <p:cNvPr id="1343" name="Arrow: Pentagon 27"/>
          <p:cNvGrpSpPr/>
          <p:nvPr/>
        </p:nvGrpSpPr>
        <p:grpSpPr>
          <a:xfrm>
            <a:off x="380742" y="5335456"/>
            <a:ext cx="1929102" cy="798846"/>
            <a:chOff x="0" y="0"/>
            <a:chExt cx="1929100" cy="798844"/>
          </a:xfrm>
        </p:grpSpPr>
        <p:sp>
          <p:nvSpPr>
            <p:cNvPr id="1341" name="Shape"/>
            <p:cNvSpPr/>
            <p:nvPr/>
          </p:nvSpPr>
          <p:spPr>
            <a:xfrm>
              <a:off x="-1" y="0"/>
              <a:ext cx="1929102" cy="7988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8" y="0"/>
                  </a:lnTo>
                  <a:lnTo>
                    <a:pt x="21600" y="10800"/>
                  </a:lnTo>
                  <a:lnTo>
                    <a:pt x="17128"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342" name="Ensuring a Frictionless Experience"/>
            <p:cNvSpPr txBox="1"/>
            <p:nvPr/>
          </p:nvSpPr>
          <p:spPr>
            <a:xfrm>
              <a:off x="-1" y="150502"/>
              <a:ext cx="1729391"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Ensuring a Frictionless Experience</a:t>
              </a:r>
            </a:p>
          </p:txBody>
        </p:sp>
      </p:grpSp>
      <p:pic>
        <p:nvPicPr>
          <p:cNvPr id="1344" name="Picture 69" descr="Picture 69"/>
          <p:cNvPicPr>
            <a:picLocks noChangeAspect="1"/>
          </p:cNvPicPr>
          <p:nvPr/>
        </p:nvPicPr>
        <p:blipFill>
          <a:blip r:embed="rId20">
            <a:extLst/>
          </a:blip>
          <a:stretch>
            <a:fillRect/>
          </a:stretch>
        </p:blipFill>
        <p:spPr>
          <a:xfrm>
            <a:off x="7215257" y="5081940"/>
            <a:ext cx="672171" cy="192421"/>
          </a:xfrm>
          <a:prstGeom prst="rect">
            <a:avLst/>
          </a:prstGeom>
          <a:ln w="12700">
            <a:miter lim="400000"/>
          </a:ln>
        </p:spPr>
      </p:pic>
      <p:sp>
        <p:nvSpPr>
          <p:cNvPr id="1345" name="TextBox 70"/>
          <p:cNvSpPr txBox="1"/>
          <p:nvPr/>
        </p:nvSpPr>
        <p:spPr>
          <a:xfrm>
            <a:off x="7837278" y="5114943"/>
            <a:ext cx="1277625"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Access to health records  </a:t>
            </a:r>
          </a:p>
        </p:txBody>
      </p:sp>
      <p:sp>
        <p:nvSpPr>
          <p:cNvPr id="1346" name="TextBox 71"/>
          <p:cNvSpPr txBox="1"/>
          <p:nvPr/>
        </p:nvSpPr>
        <p:spPr>
          <a:xfrm>
            <a:off x="7807931" y="5572704"/>
            <a:ext cx="1277625"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Communication platform </a:t>
            </a:r>
          </a:p>
        </p:txBody>
      </p:sp>
      <p:pic>
        <p:nvPicPr>
          <p:cNvPr id="1347" name="Picture 72" descr="Picture 72"/>
          <p:cNvPicPr>
            <a:picLocks noChangeAspect="1"/>
          </p:cNvPicPr>
          <p:nvPr/>
        </p:nvPicPr>
        <p:blipFill>
          <a:blip r:embed="rId21">
            <a:extLst/>
          </a:blip>
          <a:stretch>
            <a:fillRect/>
          </a:stretch>
        </p:blipFill>
        <p:spPr>
          <a:xfrm>
            <a:off x="7165691" y="5335465"/>
            <a:ext cx="721154" cy="586702"/>
          </a:xfrm>
          <a:prstGeom prst="rect">
            <a:avLst/>
          </a:prstGeom>
          <a:ln w="12700">
            <a:miter lim="400000"/>
          </a:ln>
        </p:spPr>
      </p:pic>
      <p:sp>
        <p:nvSpPr>
          <p:cNvPr id="1348" name="TextBox 77"/>
          <p:cNvSpPr txBox="1"/>
          <p:nvPr/>
        </p:nvSpPr>
        <p:spPr>
          <a:xfrm>
            <a:off x="4483477" y="4544567"/>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Dedicated Patient Advocate</a:t>
            </a:r>
          </a:p>
        </p:txBody>
      </p:sp>
      <p:pic>
        <p:nvPicPr>
          <p:cNvPr id="1349" name="Picture 78" descr="Picture 78"/>
          <p:cNvPicPr>
            <a:picLocks noChangeAspect="1"/>
          </p:cNvPicPr>
          <p:nvPr/>
        </p:nvPicPr>
        <p:blipFill>
          <a:blip r:embed="rId22">
            <a:extLst/>
          </a:blip>
          <a:stretch>
            <a:fillRect/>
          </a:stretch>
        </p:blipFill>
        <p:spPr>
          <a:xfrm>
            <a:off x="4884885" y="4197146"/>
            <a:ext cx="732113" cy="328831"/>
          </a:xfrm>
          <a:prstGeom prst="rect">
            <a:avLst/>
          </a:prstGeom>
          <a:ln w="12700">
            <a:miter lim="400000"/>
          </a:ln>
        </p:spPr>
      </p:pic>
      <p:pic>
        <p:nvPicPr>
          <p:cNvPr id="1350" name="Picture 47" descr="Picture 47"/>
          <p:cNvPicPr>
            <a:picLocks noChangeAspect="1"/>
          </p:cNvPicPr>
          <p:nvPr/>
        </p:nvPicPr>
        <p:blipFill>
          <a:blip r:embed="rId23">
            <a:extLst/>
          </a:blip>
          <a:stretch>
            <a:fillRect/>
          </a:stretch>
        </p:blipFill>
        <p:spPr>
          <a:xfrm>
            <a:off x="5676889" y="3457493"/>
            <a:ext cx="1195010" cy="236694"/>
          </a:xfrm>
          <a:prstGeom prst="rect">
            <a:avLst/>
          </a:prstGeom>
          <a:ln w="12700">
            <a:miter lim="400000"/>
          </a:ln>
        </p:spPr>
      </p:pic>
      <p:sp>
        <p:nvSpPr>
          <p:cNvPr id="1351" name="TextBox 48"/>
          <p:cNvSpPr txBox="1"/>
          <p:nvPr/>
        </p:nvSpPr>
        <p:spPr>
          <a:xfrm>
            <a:off x="5580757" y="3993989"/>
            <a:ext cx="1616136"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Technology-enabled primary care</a:t>
            </a:r>
          </a:p>
        </p:txBody>
      </p:sp>
      <p:pic>
        <p:nvPicPr>
          <p:cNvPr id="1352" name="Picture 2" descr="Picture 2"/>
          <p:cNvPicPr>
            <a:picLocks noChangeAspect="1"/>
          </p:cNvPicPr>
          <p:nvPr/>
        </p:nvPicPr>
        <p:blipFill>
          <a:blip r:embed="rId24">
            <a:extLst/>
          </a:blip>
          <a:stretch>
            <a:fillRect/>
          </a:stretch>
        </p:blipFill>
        <p:spPr>
          <a:xfrm>
            <a:off x="6005190" y="3748101"/>
            <a:ext cx="1017818" cy="191974"/>
          </a:xfrm>
          <a:prstGeom prst="rect">
            <a:avLst/>
          </a:prstGeom>
          <a:ln w="12700">
            <a:miter lim="400000"/>
          </a:ln>
        </p:spPr>
      </p:pic>
      <p:pic>
        <p:nvPicPr>
          <p:cNvPr id="1353" name="Picture 6" descr="Picture 6"/>
          <p:cNvPicPr>
            <a:picLocks noChangeAspect="1"/>
          </p:cNvPicPr>
          <p:nvPr/>
        </p:nvPicPr>
        <p:blipFill>
          <a:blip r:embed="rId25">
            <a:extLst/>
          </a:blip>
          <a:stretch>
            <a:fillRect/>
          </a:stretch>
        </p:blipFill>
        <p:spPr>
          <a:xfrm>
            <a:off x="7366676" y="3003976"/>
            <a:ext cx="599165" cy="172545"/>
          </a:xfrm>
          <a:prstGeom prst="rect">
            <a:avLst/>
          </a:prstGeom>
          <a:ln w="12700">
            <a:miter lim="400000"/>
          </a:ln>
        </p:spPr>
      </p:pic>
      <p:sp>
        <p:nvSpPr>
          <p:cNvPr id="1354" name="TextBox 81"/>
          <p:cNvSpPr txBox="1"/>
          <p:nvPr/>
        </p:nvSpPr>
        <p:spPr>
          <a:xfrm>
            <a:off x="2649558" y="6012993"/>
            <a:ext cx="1616136" cy="495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On-Demand Healthcare Transportation</a:t>
            </a:r>
          </a:p>
        </p:txBody>
      </p:sp>
      <p:pic>
        <p:nvPicPr>
          <p:cNvPr id="1355" name="Picture 82" descr="Picture 82"/>
          <p:cNvPicPr>
            <a:picLocks noChangeAspect="1"/>
          </p:cNvPicPr>
          <p:nvPr/>
        </p:nvPicPr>
        <p:blipFill>
          <a:blip r:embed="rId26">
            <a:extLst/>
          </a:blip>
          <a:stretch>
            <a:fillRect/>
          </a:stretch>
        </p:blipFill>
        <p:spPr>
          <a:xfrm>
            <a:off x="2961852" y="5655093"/>
            <a:ext cx="900038" cy="284469"/>
          </a:xfrm>
          <a:prstGeom prst="rect">
            <a:avLst/>
          </a:prstGeom>
          <a:ln w="12700">
            <a:miter lim="400000"/>
          </a:ln>
        </p:spPr>
      </p:pic>
      <p:pic>
        <p:nvPicPr>
          <p:cNvPr id="1356" name="Picture 83" descr="Picture 83"/>
          <p:cNvPicPr>
            <a:picLocks noChangeAspect="1"/>
          </p:cNvPicPr>
          <p:nvPr/>
        </p:nvPicPr>
        <p:blipFill>
          <a:blip r:embed="rId27">
            <a:extLst/>
          </a:blip>
          <a:stretch>
            <a:fillRect/>
          </a:stretch>
        </p:blipFill>
        <p:spPr>
          <a:xfrm>
            <a:off x="2820518" y="5288012"/>
            <a:ext cx="1159614" cy="321438"/>
          </a:xfrm>
          <a:prstGeom prst="rect">
            <a:avLst/>
          </a:prstGeom>
          <a:ln w="12700">
            <a:miter lim="400000"/>
          </a:ln>
        </p:spPr>
      </p:pic>
      <p:sp>
        <p:nvSpPr>
          <p:cNvPr id="1357" name="TextBox 84"/>
          <p:cNvSpPr txBox="1"/>
          <p:nvPr/>
        </p:nvSpPr>
        <p:spPr>
          <a:xfrm>
            <a:off x="4932893" y="6010273"/>
            <a:ext cx="1616136" cy="495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1100" b="1" i="1">
                <a:solidFill>
                  <a:srgbClr val="002060"/>
                </a:solidFill>
                <a:latin typeface="Palatino Linotype"/>
                <a:ea typeface="Palatino Linotype"/>
                <a:cs typeface="Palatino Linotype"/>
                <a:sym typeface="Palatino Linotype"/>
              </a:defRPr>
            </a:pPr>
            <a:r>
              <a:t>Patient Connectivity</a:t>
            </a:r>
          </a:p>
          <a:p>
            <a:pPr algn="ctr">
              <a:defRPr sz="1100" b="1" i="1">
                <a:solidFill>
                  <a:srgbClr val="002060"/>
                </a:solidFill>
                <a:latin typeface="Palatino Linotype"/>
                <a:ea typeface="Palatino Linotype"/>
                <a:cs typeface="Palatino Linotype"/>
                <a:sym typeface="Palatino Linotype"/>
              </a:defRPr>
            </a:pPr>
            <a:r>
              <a:t>“Facebook for patients”</a:t>
            </a:r>
          </a:p>
        </p:txBody>
      </p:sp>
      <p:pic>
        <p:nvPicPr>
          <p:cNvPr id="1358" name="Picture 85" descr="Picture 85"/>
          <p:cNvPicPr>
            <a:picLocks noChangeAspect="1"/>
          </p:cNvPicPr>
          <p:nvPr/>
        </p:nvPicPr>
        <p:blipFill>
          <a:blip r:embed="rId28">
            <a:extLst/>
          </a:blip>
          <a:stretch>
            <a:fillRect/>
          </a:stretch>
        </p:blipFill>
        <p:spPr>
          <a:xfrm>
            <a:off x="5186429" y="5432607"/>
            <a:ext cx="1028901" cy="353685"/>
          </a:xfrm>
          <a:prstGeom prst="rect">
            <a:avLst/>
          </a:prstGeom>
          <a:ln w="12700">
            <a:miter lim="400000"/>
          </a:ln>
        </p:spPr>
      </p:pic>
      <p:sp>
        <p:nvSpPr>
          <p:cNvPr id="1359" name="TextBox 86"/>
          <p:cNvSpPr txBox="1"/>
          <p:nvPr/>
        </p:nvSpPr>
        <p:spPr>
          <a:xfrm>
            <a:off x="7876250" y="5999888"/>
            <a:ext cx="1277625"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Partnership to provide transportation</a:t>
            </a:r>
          </a:p>
        </p:txBody>
      </p:sp>
      <p:pic>
        <p:nvPicPr>
          <p:cNvPr id="1360" name="Picture 87" descr="Picture 87"/>
          <p:cNvPicPr>
            <a:picLocks noChangeAspect="1"/>
          </p:cNvPicPr>
          <p:nvPr/>
        </p:nvPicPr>
        <p:blipFill>
          <a:blip r:embed="rId29">
            <a:extLst/>
          </a:blip>
          <a:stretch>
            <a:fillRect/>
          </a:stretch>
        </p:blipFill>
        <p:spPr>
          <a:xfrm>
            <a:off x="7236253" y="6025613"/>
            <a:ext cx="720219" cy="391884"/>
          </a:xfrm>
          <a:prstGeom prst="rect">
            <a:avLst/>
          </a:prstGeom>
          <a:ln w="12700">
            <a:miter lim="400000"/>
          </a:ln>
        </p:spPr>
      </p:pic>
      <p:pic>
        <p:nvPicPr>
          <p:cNvPr id="1361" name="Picture 23" descr="Picture 23"/>
          <p:cNvPicPr>
            <a:picLocks noChangeAspect="1"/>
          </p:cNvPicPr>
          <p:nvPr/>
        </p:nvPicPr>
        <p:blipFill>
          <a:blip r:embed="rId30">
            <a:extLst/>
          </a:blip>
          <a:stretch>
            <a:fillRect/>
          </a:stretch>
        </p:blipFill>
        <p:spPr>
          <a:xfrm>
            <a:off x="7298528" y="4113486"/>
            <a:ext cx="534940" cy="541270"/>
          </a:xfrm>
          <a:prstGeom prst="rect">
            <a:avLst/>
          </a:prstGeom>
          <a:ln w="12700">
            <a:miter lim="400000"/>
          </a:ln>
        </p:spPr>
      </p:pic>
      <p:pic>
        <p:nvPicPr>
          <p:cNvPr id="1362" name="Picture 73" descr="Picture 73"/>
          <p:cNvPicPr>
            <a:picLocks noChangeAspect="1"/>
          </p:cNvPicPr>
          <p:nvPr/>
        </p:nvPicPr>
        <p:blipFill>
          <a:blip r:embed="rId31">
            <a:extLst/>
          </a:blip>
          <a:srcRect l="37518" r="38995" b="13530"/>
          <a:stretch>
            <a:fillRect/>
          </a:stretch>
        </p:blipFill>
        <p:spPr>
          <a:xfrm>
            <a:off x="8695535" y="74751"/>
            <a:ext cx="387923" cy="369335"/>
          </a:xfrm>
          <a:prstGeom prst="rect">
            <a:avLst/>
          </a:prstGeom>
          <a:ln w="12700">
            <a:miter lim="400000"/>
          </a:ln>
        </p:spPr>
      </p:pic>
      <p:pic>
        <p:nvPicPr>
          <p:cNvPr id="1363" name="Picture 14" descr="Picture 14"/>
          <p:cNvPicPr>
            <a:picLocks noChangeAspect="1"/>
          </p:cNvPicPr>
          <p:nvPr/>
        </p:nvPicPr>
        <p:blipFill>
          <a:blip r:embed="rId32">
            <a:extLst/>
          </a:blip>
          <a:stretch>
            <a:fillRect/>
          </a:stretch>
        </p:blipFill>
        <p:spPr>
          <a:xfrm>
            <a:off x="4269197" y="2147603"/>
            <a:ext cx="612030" cy="539169"/>
          </a:xfrm>
          <a:prstGeom prst="rect">
            <a:avLst/>
          </a:prstGeom>
          <a:ln w="12700">
            <a:miter lim="400000"/>
          </a:ln>
        </p:spPr>
      </p:pic>
      <p:pic>
        <p:nvPicPr>
          <p:cNvPr id="1364" name="Picture 28" descr="Picture 28"/>
          <p:cNvPicPr>
            <a:picLocks noChangeAspect="1"/>
          </p:cNvPicPr>
          <p:nvPr/>
        </p:nvPicPr>
        <p:blipFill>
          <a:blip r:embed="rId33">
            <a:extLst/>
          </a:blip>
          <a:stretch>
            <a:fillRect/>
          </a:stretch>
        </p:blipFill>
        <p:spPr>
          <a:xfrm>
            <a:off x="7298317" y="2332931"/>
            <a:ext cx="591364" cy="243862"/>
          </a:xfrm>
          <a:prstGeom prst="rect">
            <a:avLst/>
          </a:prstGeom>
          <a:ln w="12700">
            <a:miter lim="400000"/>
          </a:ln>
        </p:spPr>
      </p:pic>
      <p:grpSp>
        <p:nvGrpSpPr>
          <p:cNvPr id="1368" name="Group 29"/>
          <p:cNvGrpSpPr/>
          <p:nvPr/>
        </p:nvGrpSpPr>
        <p:grpSpPr>
          <a:xfrm>
            <a:off x="8305178" y="77909"/>
            <a:ext cx="390797" cy="355063"/>
            <a:chOff x="0" y="0"/>
            <a:chExt cx="390796" cy="355061"/>
          </a:xfrm>
        </p:grpSpPr>
        <p:sp>
          <p:nvSpPr>
            <p:cNvPr id="1365" name="Oval 68"/>
            <p:cNvSpPr/>
            <p:nvPr/>
          </p:nvSpPr>
          <p:spPr>
            <a:xfrm>
              <a:off x="-1" y="0"/>
              <a:ext cx="390798" cy="355062"/>
            </a:xfrm>
            <a:prstGeom prst="ellipse">
              <a:avLst/>
            </a:prstGeom>
            <a:solidFill>
              <a:srgbClr val="009BC5"/>
            </a:solidFill>
            <a:ln w="9525" cap="flat">
              <a:solidFill>
                <a:srgbClr val="E0E0E0"/>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sz="1600" b="1">
                  <a:solidFill>
                    <a:srgbClr val="FFFFFF"/>
                  </a:solidFill>
                  <a:latin typeface="Palatino Linotype"/>
                  <a:ea typeface="Palatino Linotype"/>
                  <a:cs typeface="Palatino Linotype"/>
                  <a:sym typeface="Palatino Linotype"/>
                </a:defRPr>
              </a:pPr>
              <a:endParaRPr/>
            </a:p>
          </p:txBody>
        </p:sp>
        <p:pic>
          <p:nvPicPr>
            <p:cNvPr id="1366" name="Picture 75" descr="Picture 75"/>
            <p:cNvPicPr>
              <a:picLocks noChangeAspect="1"/>
            </p:cNvPicPr>
            <p:nvPr/>
          </p:nvPicPr>
          <p:blipFill>
            <a:blip r:embed="rId34">
              <a:extLst/>
            </a:blip>
            <a:stretch>
              <a:fillRect/>
            </a:stretch>
          </p:blipFill>
          <p:spPr>
            <a:xfrm>
              <a:off x="122084" y="91247"/>
              <a:ext cx="149526" cy="163414"/>
            </a:xfrm>
            <a:prstGeom prst="rect">
              <a:avLst/>
            </a:prstGeom>
            <a:ln w="12700" cap="flat">
              <a:noFill/>
              <a:miter lim="400000"/>
            </a:ln>
            <a:effectLst/>
          </p:spPr>
        </p:pic>
        <p:pic>
          <p:nvPicPr>
            <p:cNvPr id="1367" name="Picture 76" descr="Picture 76"/>
            <p:cNvPicPr>
              <a:picLocks noChangeAspect="1"/>
            </p:cNvPicPr>
            <p:nvPr/>
          </p:nvPicPr>
          <p:blipFill>
            <a:blip r:embed="rId35">
              <a:extLst/>
            </a:blip>
            <a:stretch>
              <a:fillRect/>
            </a:stretch>
          </p:blipFill>
          <p:spPr>
            <a:xfrm>
              <a:off x="243509" y="90318"/>
              <a:ext cx="84890" cy="63924"/>
            </a:xfrm>
            <a:prstGeom prst="rect">
              <a:avLst/>
            </a:prstGeom>
            <a:ln w="12700" cap="flat">
              <a:noFill/>
              <a:miter lim="400000"/>
            </a:ln>
            <a:effectLst/>
          </p:spPr>
        </p:pic>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1373" name="Title 1"/>
          <p:cNvSpPr txBox="1">
            <a:spLocks noGrp="1"/>
          </p:cNvSpPr>
          <p:nvPr>
            <p:ph type="title"/>
          </p:nvPr>
        </p:nvSpPr>
        <p:spPr>
          <a:xfrm>
            <a:off x="212116" y="164753"/>
            <a:ext cx="7885463" cy="369334"/>
          </a:xfrm>
          <a:prstGeom prst="rect">
            <a:avLst/>
          </a:prstGeom>
        </p:spPr>
        <p:txBody>
          <a:bodyPr>
            <a:normAutofit fontScale="90000"/>
          </a:bodyPr>
          <a:lstStyle>
            <a:lvl1pPr defTabSz="557784">
              <a:defRPr sz="1342"/>
            </a:lvl1pPr>
          </a:lstStyle>
          <a:p>
            <a:r>
              <a:t>Consumers are beginning to expect healthcare to offer the same personalization as other service industries</a:t>
            </a:r>
          </a:p>
        </p:txBody>
      </p:sp>
      <p:sp>
        <p:nvSpPr>
          <p:cNvPr id="1374" name="TextBox 9"/>
          <p:cNvSpPr txBox="1"/>
          <p:nvPr/>
        </p:nvSpPr>
        <p:spPr>
          <a:xfrm>
            <a:off x="1580513" y="1222842"/>
            <a:ext cx="7192125"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1600" b="1">
                <a:solidFill>
                  <a:srgbClr val="002060"/>
                </a:solidFill>
                <a:latin typeface="Palatino Linotype"/>
                <a:ea typeface="Palatino Linotype"/>
                <a:cs typeface="Palatino Linotype"/>
                <a:sym typeface="Palatino Linotype"/>
              </a:defRPr>
            </a:pPr>
            <a:r>
              <a:t> Demand for </a:t>
            </a:r>
            <a:r>
              <a:rPr i="1"/>
              <a:t>personalization</a:t>
            </a:r>
            <a:r>
              <a:t> of services from providers and health plans</a:t>
            </a:r>
          </a:p>
        </p:txBody>
      </p:sp>
      <p:grpSp>
        <p:nvGrpSpPr>
          <p:cNvPr id="1377" name="Group 10"/>
          <p:cNvGrpSpPr/>
          <p:nvPr/>
        </p:nvGrpSpPr>
        <p:grpSpPr>
          <a:xfrm>
            <a:off x="747696" y="1188170"/>
            <a:ext cx="794933" cy="456356"/>
            <a:chOff x="0" y="0"/>
            <a:chExt cx="794932" cy="456354"/>
          </a:xfrm>
        </p:grpSpPr>
        <p:pic>
          <p:nvPicPr>
            <p:cNvPr id="1375" name="Picture 11" descr="Picture 11"/>
            <p:cNvPicPr>
              <a:picLocks noChangeAspect="1"/>
            </p:cNvPicPr>
            <p:nvPr/>
          </p:nvPicPr>
          <p:blipFill>
            <a:blip r:embed="rId3">
              <a:extLst/>
            </a:blip>
            <a:stretch>
              <a:fillRect/>
            </a:stretch>
          </p:blipFill>
          <p:spPr>
            <a:xfrm>
              <a:off x="-1" y="2578"/>
              <a:ext cx="576123" cy="453777"/>
            </a:xfrm>
            <a:prstGeom prst="rect">
              <a:avLst/>
            </a:prstGeom>
            <a:ln w="12700" cap="flat">
              <a:noFill/>
              <a:miter lim="400000"/>
            </a:ln>
            <a:effectLst/>
          </p:spPr>
        </p:pic>
        <p:pic>
          <p:nvPicPr>
            <p:cNvPr id="1376" name="Picture 12" descr="Picture 12"/>
            <p:cNvPicPr>
              <a:picLocks noChangeAspect="1"/>
            </p:cNvPicPr>
            <p:nvPr/>
          </p:nvPicPr>
          <p:blipFill>
            <a:blip r:embed="rId4">
              <a:extLst/>
            </a:blip>
            <a:stretch>
              <a:fillRect/>
            </a:stretch>
          </p:blipFill>
          <p:spPr>
            <a:xfrm>
              <a:off x="467850" y="0"/>
              <a:ext cx="327083" cy="177508"/>
            </a:xfrm>
            <a:prstGeom prst="rect">
              <a:avLst/>
            </a:prstGeom>
            <a:ln w="12700" cap="flat">
              <a:noFill/>
              <a:miter lim="400000"/>
            </a:ln>
            <a:effectLst/>
          </p:spPr>
        </p:pic>
      </p:grpSp>
      <p:sp>
        <p:nvSpPr>
          <p:cNvPr id="1378" name="TextBox 17"/>
          <p:cNvSpPr txBox="1"/>
          <p:nvPr/>
        </p:nvSpPr>
        <p:spPr>
          <a:xfrm>
            <a:off x="347460" y="1718571"/>
            <a:ext cx="2867893"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b="1" u="sng">
                <a:latin typeface="Palatino Linotype"/>
                <a:ea typeface="Palatino Linotype"/>
                <a:cs typeface="Palatino Linotype"/>
                <a:sym typeface="Palatino Linotype"/>
              </a:defRPr>
            </a:lvl1pPr>
          </a:lstStyle>
          <a:p>
            <a:r>
              <a:t>Types of Disruptions</a:t>
            </a:r>
          </a:p>
        </p:txBody>
      </p:sp>
      <p:sp>
        <p:nvSpPr>
          <p:cNvPr id="1379" name="TextBox 21"/>
          <p:cNvSpPr txBox="1"/>
          <p:nvPr/>
        </p:nvSpPr>
        <p:spPr>
          <a:xfrm>
            <a:off x="3142744" y="1718569"/>
            <a:ext cx="2867892"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b="1" u="sng">
                <a:latin typeface="Palatino Linotype"/>
                <a:ea typeface="Palatino Linotype"/>
                <a:cs typeface="Palatino Linotype"/>
                <a:sym typeface="Palatino Linotype"/>
              </a:defRPr>
            </a:lvl1pPr>
          </a:lstStyle>
          <a:p>
            <a:r>
              <a:t>Illustrative Examples </a:t>
            </a:r>
          </a:p>
        </p:txBody>
      </p:sp>
      <p:sp>
        <p:nvSpPr>
          <p:cNvPr id="1380" name="TextBox 22"/>
          <p:cNvSpPr txBox="1"/>
          <p:nvPr/>
        </p:nvSpPr>
        <p:spPr>
          <a:xfrm>
            <a:off x="7299436" y="1718569"/>
            <a:ext cx="1566665"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b="1" u="sng">
                <a:latin typeface="Palatino Linotype"/>
                <a:ea typeface="Palatino Linotype"/>
                <a:cs typeface="Palatino Linotype"/>
                <a:sym typeface="Palatino Linotype"/>
              </a:defRPr>
            </a:lvl1pPr>
          </a:lstStyle>
          <a:p>
            <a:r>
              <a:t>PHS Examples</a:t>
            </a:r>
          </a:p>
        </p:txBody>
      </p:sp>
      <p:sp>
        <p:nvSpPr>
          <p:cNvPr id="1381" name="Straight Connector 30"/>
          <p:cNvSpPr/>
          <p:nvPr/>
        </p:nvSpPr>
        <p:spPr>
          <a:xfrm>
            <a:off x="380743" y="3323614"/>
            <a:ext cx="8391894" cy="1"/>
          </a:xfrm>
          <a:prstGeom prst="line">
            <a:avLst/>
          </a:prstGeom>
          <a:ln w="10000">
            <a:solidFill>
              <a:srgbClr val="035287"/>
            </a:solidFill>
            <a:prstDash val="dash"/>
          </a:ln>
        </p:spPr>
        <p:txBody>
          <a:bodyPr lIns="45719" rIns="45719"/>
          <a:lstStyle/>
          <a:p>
            <a:endParaRPr/>
          </a:p>
        </p:txBody>
      </p:sp>
      <p:sp>
        <p:nvSpPr>
          <p:cNvPr id="1382" name="Straight Connector 31"/>
          <p:cNvSpPr/>
          <p:nvPr/>
        </p:nvSpPr>
        <p:spPr>
          <a:xfrm>
            <a:off x="380743" y="4931124"/>
            <a:ext cx="8391894" cy="1"/>
          </a:xfrm>
          <a:prstGeom prst="line">
            <a:avLst/>
          </a:prstGeom>
          <a:ln w="10000">
            <a:solidFill>
              <a:srgbClr val="035287"/>
            </a:solidFill>
            <a:prstDash val="dash"/>
          </a:ln>
        </p:spPr>
        <p:txBody>
          <a:bodyPr lIns="45719" rIns="45719"/>
          <a:lstStyle/>
          <a:p>
            <a:endParaRPr/>
          </a:p>
        </p:txBody>
      </p:sp>
      <p:sp>
        <p:nvSpPr>
          <p:cNvPr id="1383" name="Straight Connector 34"/>
          <p:cNvSpPr/>
          <p:nvPr/>
        </p:nvSpPr>
        <p:spPr>
          <a:xfrm flipH="1">
            <a:off x="7094349" y="1916155"/>
            <a:ext cx="1" cy="4539510"/>
          </a:xfrm>
          <a:prstGeom prst="line">
            <a:avLst/>
          </a:prstGeom>
          <a:ln w="10000">
            <a:solidFill>
              <a:srgbClr val="035287"/>
            </a:solidFill>
          </a:ln>
        </p:spPr>
        <p:txBody>
          <a:bodyPr lIns="45719" rIns="45719"/>
          <a:lstStyle/>
          <a:p>
            <a:endParaRPr/>
          </a:p>
        </p:txBody>
      </p:sp>
      <p:grpSp>
        <p:nvGrpSpPr>
          <p:cNvPr id="1386" name="Arrow: Pentagon 25"/>
          <p:cNvGrpSpPr/>
          <p:nvPr/>
        </p:nvGrpSpPr>
        <p:grpSpPr>
          <a:xfrm>
            <a:off x="380742" y="2120436"/>
            <a:ext cx="1929102" cy="798846"/>
            <a:chOff x="0" y="0"/>
            <a:chExt cx="1929100" cy="798844"/>
          </a:xfrm>
        </p:grpSpPr>
        <p:sp>
          <p:nvSpPr>
            <p:cNvPr id="1384" name="Shape"/>
            <p:cNvSpPr/>
            <p:nvPr/>
          </p:nvSpPr>
          <p:spPr>
            <a:xfrm>
              <a:off x="-1" y="0"/>
              <a:ext cx="1929102" cy="7988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8" y="0"/>
                  </a:lnTo>
                  <a:lnTo>
                    <a:pt x="21600" y="10800"/>
                  </a:lnTo>
                  <a:lnTo>
                    <a:pt x="17128"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385" name="Provider Solutions for Individualized Care"/>
            <p:cNvSpPr txBox="1"/>
            <p:nvPr/>
          </p:nvSpPr>
          <p:spPr>
            <a:xfrm>
              <a:off x="-1" y="150502"/>
              <a:ext cx="1729391"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Provider Solutions for Individualized Care</a:t>
              </a:r>
            </a:p>
          </p:txBody>
        </p:sp>
      </p:grpSp>
      <p:grpSp>
        <p:nvGrpSpPr>
          <p:cNvPr id="1389" name="Arrow: Pentagon 27"/>
          <p:cNvGrpSpPr/>
          <p:nvPr/>
        </p:nvGrpSpPr>
        <p:grpSpPr>
          <a:xfrm>
            <a:off x="380742" y="3652299"/>
            <a:ext cx="1929102" cy="798846"/>
            <a:chOff x="0" y="0"/>
            <a:chExt cx="1929100" cy="798844"/>
          </a:xfrm>
        </p:grpSpPr>
        <p:sp>
          <p:nvSpPr>
            <p:cNvPr id="1387" name="Shape"/>
            <p:cNvSpPr/>
            <p:nvPr/>
          </p:nvSpPr>
          <p:spPr>
            <a:xfrm>
              <a:off x="-1" y="0"/>
              <a:ext cx="1929102" cy="7988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8" y="0"/>
                  </a:lnTo>
                  <a:lnTo>
                    <a:pt x="21600" y="10800"/>
                  </a:lnTo>
                  <a:lnTo>
                    <a:pt x="17128"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388" name="Member Navigation and Engagement"/>
            <p:cNvSpPr txBox="1"/>
            <p:nvPr/>
          </p:nvSpPr>
          <p:spPr>
            <a:xfrm>
              <a:off x="-1" y="150502"/>
              <a:ext cx="1729391"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Member Navigation and Engagement</a:t>
              </a:r>
            </a:p>
          </p:txBody>
        </p:sp>
      </p:grpSp>
      <p:sp>
        <p:nvSpPr>
          <p:cNvPr id="1390" name="TextBox 73"/>
          <p:cNvSpPr txBox="1"/>
          <p:nvPr/>
        </p:nvSpPr>
        <p:spPr>
          <a:xfrm>
            <a:off x="5834755" y="2482325"/>
            <a:ext cx="1115171" cy="66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Real-time admission and discharge notifications</a:t>
            </a:r>
          </a:p>
        </p:txBody>
      </p:sp>
      <p:pic>
        <p:nvPicPr>
          <p:cNvPr id="1391" name="Picture 74" descr="Picture 74"/>
          <p:cNvPicPr>
            <a:picLocks noChangeAspect="1"/>
          </p:cNvPicPr>
          <p:nvPr/>
        </p:nvPicPr>
        <p:blipFill>
          <a:blip r:embed="rId5">
            <a:extLst/>
          </a:blip>
          <a:stretch>
            <a:fillRect/>
          </a:stretch>
        </p:blipFill>
        <p:spPr>
          <a:xfrm>
            <a:off x="5841655" y="1998272"/>
            <a:ext cx="1069090" cy="307616"/>
          </a:xfrm>
          <a:prstGeom prst="rect">
            <a:avLst/>
          </a:prstGeom>
          <a:ln w="12700">
            <a:miter lim="400000"/>
          </a:ln>
        </p:spPr>
      </p:pic>
      <p:pic>
        <p:nvPicPr>
          <p:cNvPr id="1392" name="Picture 53" descr="Picture 53"/>
          <p:cNvPicPr>
            <a:picLocks noChangeAspect="1"/>
          </p:cNvPicPr>
          <p:nvPr/>
        </p:nvPicPr>
        <p:blipFill>
          <a:blip r:embed="rId6">
            <a:extLst/>
          </a:blip>
          <a:srcRect t="9983"/>
          <a:stretch>
            <a:fillRect/>
          </a:stretch>
        </p:blipFill>
        <p:spPr>
          <a:xfrm>
            <a:off x="5777850" y="3993789"/>
            <a:ext cx="1013033" cy="364761"/>
          </a:xfrm>
          <a:prstGeom prst="rect">
            <a:avLst/>
          </a:prstGeom>
          <a:ln w="12700">
            <a:miter lim="400000"/>
          </a:ln>
        </p:spPr>
      </p:pic>
      <p:pic>
        <p:nvPicPr>
          <p:cNvPr id="1393" name="Picture 14" descr="Picture 14"/>
          <p:cNvPicPr>
            <a:picLocks noChangeAspect="1"/>
          </p:cNvPicPr>
          <p:nvPr/>
        </p:nvPicPr>
        <p:blipFill>
          <a:blip r:embed="rId7">
            <a:extLst/>
          </a:blip>
          <a:stretch>
            <a:fillRect/>
          </a:stretch>
        </p:blipFill>
        <p:spPr>
          <a:xfrm>
            <a:off x="6063388" y="3497603"/>
            <a:ext cx="426411" cy="426411"/>
          </a:xfrm>
          <a:prstGeom prst="rect">
            <a:avLst/>
          </a:prstGeom>
          <a:ln w="12700">
            <a:miter lim="400000"/>
          </a:ln>
        </p:spPr>
      </p:pic>
      <p:sp>
        <p:nvSpPr>
          <p:cNvPr id="1394" name="TextBox 66"/>
          <p:cNvSpPr txBox="1"/>
          <p:nvPr/>
        </p:nvSpPr>
        <p:spPr>
          <a:xfrm>
            <a:off x="2354881" y="2751426"/>
            <a:ext cx="1616136"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1100" b="1" i="1">
                <a:solidFill>
                  <a:srgbClr val="002060"/>
                </a:solidFill>
                <a:latin typeface="Palatino Linotype"/>
                <a:ea typeface="Palatino Linotype"/>
                <a:cs typeface="Palatino Linotype"/>
                <a:sym typeface="Palatino Linotype"/>
              </a:defRPr>
            </a:pPr>
            <a:r>
              <a:t>Gene Therapy </a:t>
            </a:r>
          </a:p>
          <a:p>
            <a:pPr algn="ctr">
              <a:defRPr sz="1100" b="1" i="1">
                <a:solidFill>
                  <a:srgbClr val="002060"/>
                </a:solidFill>
                <a:latin typeface="Palatino Linotype"/>
                <a:ea typeface="Palatino Linotype"/>
                <a:cs typeface="Palatino Linotype"/>
                <a:sym typeface="Palatino Linotype"/>
              </a:defRPr>
            </a:pPr>
            <a:r>
              <a:t>Pioneers</a:t>
            </a:r>
          </a:p>
        </p:txBody>
      </p:sp>
      <p:pic>
        <p:nvPicPr>
          <p:cNvPr id="1395" name="Picture 67" descr="Picture 67"/>
          <p:cNvPicPr>
            <a:picLocks noChangeAspect="1"/>
          </p:cNvPicPr>
          <p:nvPr/>
        </p:nvPicPr>
        <p:blipFill>
          <a:blip r:embed="rId8">
            <a:extLst/>
          </a:blip>
          <a:stretch>
            <a:fillRect/>
          </a:stretch>
        </p:blipFill>
        <p:spPr>
          <a:xfrm>
            <a:off x="2524272" y="2244851"/>
            <a:ext cx="1140557" cy="203512"/>
          </a:xfrm>
          <a:prstGeom prst="rect">
            <a:avLst/>
          </a:prstGeom>
          <a:ln w="12700">
            <a:miter lim="400000"/>
          </a:ln>
        </p:spPr>
      </p:pic>
      <p:pic>
        <p:nvPicPr>
          <p:cNvPr id="1396" name="Picture 80" descr="Picture 80"/>
          <p:cNvPicPr>
            <a:picLocks noChangeAspect="1"/>
          </p:cNvPicPr>
          <p:nvPr/>
        </p:nvPicPr>
        <p:blipFill>
          <a:blip r:embed="rId9">
            <a:extLst/>
          </a:blip>
          <a:stretch>
            <a:fillRect/>
          </a:stretch>
        </p:blipFill>
        <p:spPr>
          <a:xfrm>
            <a:off x="2524272" y="2016472"/>
            <a:ext cx="611427" cy="225812"/>
          </a:xfrm>
          <a:prstGeom prst="rect">
            <a:avLst/>
          </a:prstGeom>
          <a:ln w="12700">
            <a:miter lim="400000"/>
          </a:ln>
        </p:spPr>
      </p:pic>
      <p:pic>
        <p:nvPicPr>
          <p:cNvPr id="1397" name="Picture 81" descr="Picture 81"/>
          <p:cNvPicPr>
            <a:picLocks noChangeAspect="1"/>
          </p:cNvPicPr>
          <p:nvPr/>
        </p:nvPicPr>
        <p:blipFill>
          <a:blip r:embed="rId10">
            <a:extLst/>
          </a:blip>
          <a:stretch>
            <a:fillRect/>
          </a:stretch>
        </p:blipFill>
        <p:spPr>
          <a:xfrm>
            <a:off x="3059419" y="2444850"/>
            <a:ext cx="609899" cy="254125"/>
          </a:xfrm>
          <a:prstGeom prst="rect">
            <a:avLst/>
          </a:prstGeom>
          <a:ln w="12700">
            <a:miter lim="400000"/>
          </a:ln>
        </p:spPr>
      </p:pic>
      <p:sp>
        <p:nvSpPr>
          <p:cNvPr id="1398" name="TextBox 82"/>
          <p:cNvSpPr txBox="1"/>
          <p:nvPr/>
        </p:nvSpPr>
        <p:spPr>
          <a:xfrm>
            <a:off x="3492287" y="2827026"/>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Bioprinting</a:t>
            </a:r>
          </a:p>
        </p:txBody>
      </p:sp>
      <p:pic>
        <p:nvPicPr>
          <p:cNvPr id="1399" name="Picture 83" descr="Picture 83"/>
          <p:cNvPicPr>
            <a:picLocks noChangeAspect="1"/>
          </p:cNvPicPr>
          <p:nvPr/>
        </p:nvPicPr>
        <p:blipFill>
          <a:blip r:embed="rId11">
            <a:extLst/>
          </a:blip>
          <a:stretch>
            <a:fillRect/>
          </a:stretch>
        </p:blipFill>
        <p:spPr>
          <a:xfrm>
            <a:off x="3739346" y="2429654"/>
            <a:ext cx="1249947" cy="289076"/>
          </a:xfrm>
          <a:prstGeom prst="rect">
            <a:avLst/>
          </a:prstGeom>
          <a:ln w="12700">
            <a:miter lim="400000"/>
          </a:ln>
        </p:spPr>
      </p:pic>
      <p:pic>
        <p:nvPicPr>
          <p:cNvPr id="1400" name="Picture 84" descr="Picture 84"/>
          <p:cNvPicPr>
            <a:picLocks noChangeAspect="1"/>
          </p:cNvPicPr>
          <p:nvPr/>
        </p:nvPicPr>
        <p:blipFill>
          <a:blip r:embed="rId12">
            <a:extLst/>
          </a:blip>
          <a:stretch>
            <a:fillRect/>
          </a:stretch>
        </p:blipFill>
        <p:spPr>
          <a:xfrm>
            <a:off x="3853793" y="2114762"/>
            <a:ext cx="957290" cy="256316"/>
          </a:xfrm>
          <a:prstGeom prst="rect">
            <a:avLst/>
          </a:prstGeom>
          <a:ln w="12700">
            <a:miter lim="400000"/>
          </a:ln>
        </p:spPr>
      </p:pic>
      <p:sp>
        <p:nvSpPr>
          <p:cNvPr id="1401" name="TextBox 85"/>
          <p:cNvSpPr txBox="1"/>
          <p:nvPr/>
        </p:nvSpPr>
        <p:spPr>
          <a:xfrm>
            <a:off x="4578103" y="2733792"/>
            <a:ext cx="1616136"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1100" b="1" i="1">
                <a:solidFill>
                  <a:srgbClr val="002060"/>
                </a:solidFill>
                <a:latin typeface="Palatino Linotype"/>
                <a:ea typeface="Palatino Linotype"/>
                <a:cs typeface="Palatino Linotype"/>
                <a:sym typeface="Palatino Linotype"/>
              </a:defRPr>
            </a:pPr>
            <a:r>
              <a:t>Precision </a:t>
            </a:r>
          </a:p>
          <a:p>
            <a:pPr algn="ctr">
              <a:defRPr sz="1100" b="1" i="1">
                <a:solidFill>
                  <a:srgbClr val="002060"/>
                </a:solidFill>
                <a:latin typeface="Palatino Linotype"/>
                <a:ea typeface="Palatino Linotype"/>
                <a:cs typeface="Palatino Linotype"/>
                <a:sym typeface="Palatino Linotype"/>
              </a:defRPr>
            </a:pPr>
            <a:r>
              <a:t>Medicine</a:t>
            </a:r>
          </a:p>
        </p:txBody>
      </p:sp>
      <p:pic>
        <p:nvPicPr>
          <p:cNvPr id="1402" name="Picture 86" descr="Picture 86"/>
          <p:cNvPicPr>
            <a:picLocks noChangeAspect="1"/>
          </p:cNvPicPr>
          <p:nvPr/>
        </p:nvPicPr>
        <p:blipFill>
          <a:blip r:embed="rId13">
            <a:extLst/>
          </a:blip>
          <a:stretch>
            <a:fillRect/>
          </a:stretch>
        </p:blipFill>
        <p:spPr>
          <a:xfrm>
            <a:off x="5059321" y="2261383"/>
            <a:ext cx="698217" cy="384020"/>
          </a:xfrm>
          <a:prstGeom prst="rect">
            <a:avLst/>
          </a:prstGeom>
          <a:ln w="12700">
            <a:miter lim="400000"/>
          </a:ln>
        </p:spPr>
      </p:pic>
      <p:sp>
        <p:nvSpPr>
          <p:cNvPr id="1403" name="TextBox 87"/>
          <p:cNvSpPr txBox="1"/>
          <p:nvPr/>
        </p:nvSpPr>
        <p:spPr>
          <a:xfrm>
            <a:off x="7928357" y="2144871"/>
            <a:ext cx="1157506" cy="495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MGH awarded grant to champion NIH program</a:t>
            </a:r>
          </a:p>
        </p:txBody>
      </p:sp>
      <p:pic>
        <p:nvPicPr>
          <p:cNvPr id="1404" name="Picture 88" descr="Picture 88"/>
          <p:cNvPicPr>
            <a:picLocks noChangeAspect="1"/>
          </p:cNvPicPr>
          <p:nvPr/>
        </p:nvPicPr>
        <p:blipFill>
          <a:blip r:embed="rId14">
            <a:extLst/>
          </a:blip>
          <a:stretch>
            <a:fillRect/>
          </a:stretch>
        </p:blipFill>
        <p:spPr>
          <a:xfrm>
            <a:off x="7238772" y="2273961"/>
            <a:ext cx="722534" cy="271526"/>
          </a:xfrm>
          <a:prstGeom prst="rect">
            <a:avLst/>
          </a:prstGeom>
          <a:ln w="12700">
            <a:miter lim="400000"/>
          </a:ln>
        </p:spPr>
      </p:pic>
      <p:sp>
        <p:nvSpPr>
          <p:cNvPr id="1405" name="TextBox 89"/>
          <p:cNvSpPr txBox="1"/>
          <p:nvPr/>
        </p:nvSpPr>
        <p:spPr>
          <a:xfrm>
            <a:off x="7826679" y="2911242"/>
            <a:ext cx="115750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Launched in 2001</a:t>
            </a:r>
          </a:p>
        </p:txBody>
      </p:sp>
      <p:pic>
        <p:nvPicPr>
          <p:cNvPr id="1406" name="Picture 90" descr="Picture 90"/>
          <p:cNvPicPr>
            <a:picLocks noChangeAspect="1"/>
          </p:cNvPicPr>
          <p:nvPr/>
        </p:nvPicPr>
        <p:blipFill>
          <a:blip r:embed="rId15">
            <a:extLst/>
          </a:blip>
          <a:stretch>
            <a:fillRect/>
          </a:stretch>
        </p:blipFill>
        <p:spPr>
          <a:xfrm>
            <a:off x="7200035" y="2613841"/>
            <a:ext cx="1358487" cy="275498"/>
          </a:xfrm>
          <a:prstGeom prst="rect">
            <a:avLst/>
          </a:prstGeom>
          <a:ln w="12700">
            <a:miter lim="400000"/>
          </a:ln>
        </p:spPr>
      </p:pic>
      <p:sp>
        <p:nvSpPr>
          <p:cNvPr id="1407" name="TextBox 101"/>
          <p:cNvSpPr txBox="1"/>
          <p:nvPr/>
        </p:nvSpPr>
        <p:spPr>
          <a:xfrm>
            <a:off x="7279272" y="4356701"/>
            <a:ext cx="163661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Member Navigation Platform</a:t>
            </a:r>
          </a:p>
        </p:txBody>
      </p:sp>
      <p:pic>
        <p:nvPicPr>
          <p:cNvPr id="1408" name="Picture 102" descr="Picture 102"/>
          <p:cNvPicPr>
            <a:picLocks noChangeAspect="1"/>
          </p:cNvPicPr>
          <p:nvPr/>
        </p:nvPicPr>
        <p:blipFill>
          <a:blip r:embed="rId16">
            <a:extLst/>
          </a:blip>
          <a:stretch>
            <a:fillRect/>
          </a:stretch>
        </p:blipFill>
        <p:spPr>
          <a:xfrm>
            <a:off x="7881705" y="5545446"/>
            <a:ext cx="1091395" cy="325848"/>
          </a:xfrm>
          <a:prstGeom prst="rect">
            <a:avLst/>
          </a:prstGeom>
          <a:ln w="12700">
            <a:miter lim="400000"/>
          </a:ln>
        </p:spPr>
      </p:pic>
      <p:pic>
        <p:nvPicPr>
          <p:cNvPr id="1409" name="Picture 103" descr="Picture 103"/>
          <p:cNvPicPr>
            <a:picLocks noChangeAspect="1"/>
          </p:cNvPicPr>
          <p:nvPr/>
        </p:nvPicPr>
        <p:blipFill>
          <a:blip r:embed="rId17">
            <a:extLst/>
          </a:blip>
          <a:stretch>
            <a:fillRect/>
          </a:stretch>
        </p:blipFill>
        <p:spPr>
          <a:xfrm>
            <a:off x="2532701" y="3612755"/>
            <a:ext cx="1127925" cy="335028"/>
          </a:xfrm>
          <a:prstGeom prst="rect">
            <a:avLst/>
          </a:prstGeom>
          <a:ln w="12700">
            <a:miter lim="400000"/>
          </a:ln>
        </p:spPr>
      </p:pic>
      <p:sp>
        <p:nvSpPr>
          <p:cNvPr id="1410" name="TextBox 104"/>
          <p:cNvSpPr txBox="1"/>
          <p:nvPr/>
        </p:nvSpPr>
        <p:spPr>
          <a:xfrm>
            <a:off x="2230071" y="4650523"/>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Member Navigation</a:t>
            </a:r>
          </a:p>
        </p:txBody>
      </p:sp>
      <p:pic>
        <p:nvPicPr>
          <p:cNvPr id="1411" name="Picture 105" descr="Picture 105"/>
          <p:cNvPicPr>
            <a:picLocks noChangeAspect="1"/>
          </p:cNvPicPr>
          <p:nvPr/>
        </p:nvPicPr>
        <p:blipFill>
          <a:blip r:embed="rId18">
            <a:extLst/>
          </a:blip>
          <a:stretch>
            <a:fillRect/>
          </a:stretch>
        </p:blipFill>
        <p:spPr>
          <a:xfrm>
            <a:off x="2560120" y="4039263"/>
            <a:ext cx="1056137" cy="324043"/>
          </a:xfrm>
          <a:prstGeom prst="rect">
            <a:avLst/>
          </a:prstGeom>
          <a:ln w="12700">
            <a:miter lim="400000"/>
          </a:ln>
        </p:spPr>
      </p:pic>
      <p:sp>
        <p:nvSpPr>
          <p:cNvPr id="1412" name="TextBox 106"/>
          <p:cNvSpPr txBox="1"/>
          <p:nvPr/>
        </p:nvSpPr>
        <p:spPr>
          <a:xfrm>
            <a:off x="5480944" y="4557245"/>
            <a:ext cx="1616136" cy="495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1100" b="1" i="1">
                <a:solidFill>
                  <a:srgbClr val="002060"/>
                </a:solidFill>
                <a:latin typeface="Palatino Linotype"/>
                <a:ea typeface="Palatino Linotype"/>
                <a:cs typeface="Palatino Linotype"/>
                <a:sym typeface="Palatino Linotype"/>
              </a:defRPr>
            </a:pPr>
            <a:r>
              <a:t>“Amazon Prime”-like</a:t>
            </a:r>
          </a:p>
          <a:p>
            <a:pPr algn="ctr">
              <a:defRPr sz="1100" b="1" i="1">
                <a:solidFill>
                  <a:srgbClr val="002060"/>
                </a:solidFill>
                <a:latin typeface="Palatino Linotype"/>
                <a:ea typeface="Palatino Linotype"/>
                <a:cs typeface="Palatino Linotype"/>
                <a:sym typeface="Palatino Linotype"/>
              </a:defRPr>
            </a:pPr>
            <a:r>
              <a:t>Services</a:t>
            </a:r>
          </a:p>
        </p:txBody>
      </p:sp>
      <p:sp>
        <p:nvSpPr>
          <p:cNvPr id="1413" name="TextBox 114"/>
          <p:cNvSpPr txBox="1"/>
          <p:nvPr/>
        </p:nvSpPr>
        <p:spPr>
          <a:xfrm>
            <a:off x="3852407" y="4631785"/>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Member Engagement</a:t>
            </a:r>
          </a:p>
        </p:txBody>
      </p:sp>
      <p:pic>
        <p:nvPicPr>
          <p:cNvPr id="1414" name="Picture 115" descr="Picture 115"/>
          <p:cNvPicPr>
            <a:picLocks noChangeAspect="1"/>
          </p:cNvPicPr>
          <p:nvPr/>
        </p:nvPicPr>
        <p:blipFill>
          <a:blip r:embed="rId19">
            <a:extLst/>
          </a:blip>
          <a:stretch>
            <a:fillRect/>
          </a:stretch>
        </p:blipFill>
        <p:spPr>
          <a:xfrm>
            <a:off x="3997554" y="4181128"/>
            <a:ext cx="1179022" cy="349341"/>
          </a:xfrm>
          <a:prstGeom prst="rect">
            <a:avLst/>
          </a:prstGeom>
          <a:ln w="12700">
            <a:miter lim="400000"/>
          </a:ln>
        </p:spPr>
      </p:pic>
      <p:pic>
        <p:nvPicPr>
          <p:cNvPr id="1415" name="Picture 116" descr="Picture 116"/>
          <p:cNvPicPr>
            <a:picLocks noChangeAspect="1"/>
          </p:cNvPicPr>
          <p:nvPr/>
        </p:nvPicPr>
        <p:blipFill>
          <a:blip r:embed="rId20">
            <a:extLst/>
          </a:blip>
          <a:stretch>
            <a:fillRect/>
          </a:stretch>
        </p:blipFill>
        <p:spPr>
          <a:xfrm>
            <a:off x="3964092" y="3695967"/>
            <a:ext cx="1390651" cy="390526"/>
          </a:xfrm>
          <a:prstGeom prst="rect">
            <a:avLst/>
          </a:prstGeom>
          <a:ln w="12700">
            <a:miter lim="400000"/>
          </a:ln>
        </p:spPr>
      </p:pic>
      <p:grpSp>
        <p:nvGrpSpPr>
          <p:cNvPr id="1418" name="Arrow: Pentagon 71"/>
          <p:cNvGrpSpPr/>
          <p:nvPr/>
        </p:nvGrpSpPr>
        <p:grpSpPr>
          <a:xfrm>
            <a:off x="372415" y="5329880"/>
            <a:ext cx="1929102" cy="798846"/>
            <a:chOff x="0" y="0"/>
            <a:chExt cx="1929100" cy="798844"/>
          </a:xfrm>
        </p:grpSpPr>
        <p:sp>
          <p:nvSpPr>
            <p:cNvPr id="1416" name="Shape"/>
            <p:cNvSpPr/>
            <p:nvPr/>
          </p:nvSpPr>
          <p:spPr>
            <a:xfrm>
              <a:off x="-1" y="0"/>
              <a:ext cx="1929102" cy="7988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8" y="0"/>
                  </a:lnTo>
                  <a:lnTo>
                    <a:pt x="21600" y="10800"/>
                  </a:lnTo>
                  <a:lnTo>
                    <a:pt x="17128"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417" name="Predictive…"/>
            <p:cNvSpPr txBox="1"/>
            <p:nvPr/>
          </p:nvSpPr>
          <p:spPr>
            <a:xfrm>
              <a:off x="-1" y="150502"/>
              <a:ext cx="1729391" cy="497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300" b="1">
                  <a:solidFill>
                    <a:srgbClr val="FFFFFF"/>
                  </a:solidFill>
                  <a:latin typeface="Palatino Linotype"/>
                  <a:ea typeface="Palatino Linotype"/>
                  <a:cs typeface="Palatino Linotype"/>
                  <a:sym typeface="Palatino Linotype"/>
                </a:defRPr>
              </a:pPr>
              <a:r>
                <a:t>Predictive </a:t>
              </a:r>
            </a:p>
            <a:p>
              <a:pPr algn="ctr">
                <a:defRPr sz="1300" b="1">
                  <a:solidFill>
                    <a:srgbClr val="FFFFFF"/>
                  </a:solidFill>
                  <a:latin typeface="Palatino Linotype"/>
                  <a:ea typeface="Palatino Linotype"/>
                  <a:cs typeface="Palatino Linotype"/>
                  <a:sym typeface="Palatino Linotype"/>
                </a:defRPr>
              </a:pPr>
              <a:r>
                <a:t>Analytics</a:t>
              </a:r>
            </a:p>
          </p:txBody>
        </p:sp>
      </p:grpSp>
      <p:pic>
        <p:nvPicPr>
          <p:cNvPr id="1419" name="Picture 72" descr="Picture 72"/>
          <p:cNvPicPr>
            <a:picLocks noChangeAspect="1"/>
          </p:cNvPicPr>
          <p:nvPr/>
        </p:nvPicPr>
        <p:blipFill>
          <a:blip r:embed="rId21">
            <a:extLst/>
          </a:blip>
          <a:stretch>
            <a:fillRect/>
          </a:stretch>
        </p:blipFill>
        <p:spPr>
          <a:xfrm>
            <a:off x="2597973" y="5341899"/>
            <a:ext cx="906238" cy="600535"/>
          </a:xfrm>
          <a:prstGeom prst="rect">
            <a:avLst/>
          </a:prstGeom>
          <a:ln w="12700">
            <a:miter lim="400000"/>
          </a:ln>
        </p:spPr>
      </p:pic>
      <p:sp>
        <p:nvSpPr>
          <p:cNvPr id="1420" name="TextBox 75"/>
          <p:cNvSpPr txBox="1"/>
          <p:nvPr/>
        </p:nvSpPr>
        <p:spPr>
          <a:xfrm>
            <a:off x="2234578" y="5993470"/>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Machine Learning</a:t>
            </a:r>
          </a:p>
        </p:txBody>
      </p:sp>
      <p:sp>
        <p:nvSpPr>
          <p:cNvPr id="1421" name="TextBox 76"/>
          <p:cNvSpPr txBox="1"/>
          <p:nvPr/>
        </p:nvSpPr>
        <p:spPr>
          <a:xfrm>
            <a:off x="3850714" y="5969835"/>
            <a:ext cx="1616136" cy="330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Patient Risk Analytics</a:t>
            </a:r>
          </a:p>
        </p:txBody>
      </p:sp>
      <p:sp>
        <p:nvSpPr>
          <p:cNvPr id="1422" name="TextBox 77"/>
          <p:cNvSpPr txBox="1"/>
          <p:nvPr/>
        </p:nvSpPr>
        <p:spPr>
          <a:xfrm>
            <a:off x="5425132" y="5949441"/>
            <a:ext cx="1616136"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100" b="1" i="1">
                <a:solidFill>
                  <a:srgbClr val="002060"/>
                </a:solidFill>
                <a:latin typeface="Palatino Linotype"/>
                <a:ea typeface="Palatino Linotype"/>
                <a:cs typeface="Palatino Linotype"/>
                <a:sym typeface="Palatino Linotype"/>
              </a:defRPr>
            </a:lvl1pPr>
          </a:lstStyle>
          <a:p>
            <a:r>
              <a:t>Big Data</a:t>
            </a:r>
          </a:p>
        </p:txBody>
      </p:sp>
      <p:pic>
        <p:nvPicPr>
          <p:cNvPr id="1423" name="Picture 78" descr="Picture 78"/>
          <p:cNvPicPr>
            <a:picLocks noChangeAspect="1"/>
          </p:cNvPicPr>
          <p:nvPr/>
        </p:nvPicPr>
        <p:blipFill>
          <a:blip r:embed="rId22">
            <a:extLst/>
          </a:blip>
          <a:stretch>
            <a:fillRect/>
          </a:stretch>
        </p:blipFill>
        <p:spPr>
          <a:xfrm>
            <a:off x="6173863" y="5366970"/>
            <a:ext cx="640136" cy="243862"/>
          </a:xfrm>
          <a:prstGeom prst="rect">
            <a:avLst/>
          </a:prstGeom>
          <a:ln w="12700">
            <a:miter lim="400000"/>
          </a:ln>
        </p:spPr>
      </p:pic>
      <p:pic>
        <p:nvPicPr>
          <p:cNvPr id="1424" name="Picture 107" descr="Picture 107"/>
          <p:cNvPicPr>
            <a:picLocks noChangeAspect="1"/>
          </p:cNvPicPr>
          <p:nvPr/>
        </p:nvPicPr>
        <p:blipFill>
          <a:blip r:embed="rId23">
            <a:extLst/>
          </a:blip>
          <a:stretch>
            <a:fillRect/>
          </a:stretch>
        </p:blipFill>
        <p:spPr>
          <a:xfrm>
            <a:off x="5668952" y="5529128"/>
            <a:ext cx="511364" cy="309067"/>
          </a:xfrm>
          <a:prstGeom prst="rect">
            <a:avLst/>
          </a:prstGeom>
          <a:ln w="12700">
            <a:miter lim="400000"/>
          </a:ln>
        </p:spPr>
      </p:pic>
      <p:pic>
        <p:nvPicPr>
          <p:cNvPr id="1425" name="Picture 108" descr="Picture 108"/>
          <p:cNvPicPr>
            <a:picLocks noChangeAspect="1"/>
          </p:cNvPicPr>
          <p:nvPr/>
        </p:nvPicPr>
        <p:blipFill>
          <a:blip r:embed="rId24">
            <a:extLst/>
          </a:blip>
          <a:stretch>
            <a:fillRect/>
          </a:stretch>
        </p:blipFill>
        <p:spPr>
          <a:xfrm>
            <a:off x="4012136" y="5508657"/>
            <a:ext cx="1111554" cy="211008"/>
          </a:xfrm>
          <a:prstGeom prst="rect">
            <a:avLst/>
          </a:prstGeom>
          <a:ln w="12700">
            <a:miter lim="400000"/>
          </a:ln>
        </p:spPr>
      </p:pic>
      <p:sp>
        <p:nvSpPr>
          <p:cNvPr id="1426" name="TextBox 109"/>
          <p:cNvSpPr txBox="1"/>
          <p:nvPr/>
        </p:nvSpPr>
        <p:spPr>
          <a:xfrm>
            <a:off x="7416492" y="6151581"/>
            <a:ext cx="1277625" cy="16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1000" b="1" i="1">
                <a:solidFill>
                  <a:srgbClr val="002060"/>
                </a:solidFill>
                <a:latin typeface="Palatino Linotype"/>
                <a:ea typeface="Palatino Linotype"/>
                <a:cs typeface="Palatino Linotype"/>
                <a:sym typeface="Palatino Linotype"/>
              </a:defRPr>
            </a:lvl1pPr>
          </a:lstStyle>
          <a:p>
            <a:r>
              <a:t>AI Partnership</a:t>
            </a:r>
          </a:p>
        </p:txBody>
      </p:sp>
      <p:pic>
        <p:nvPicPr>
          <p:cNvPr id="1427" name="Picture 110" descr="Picture 110"/>
          <p:cNvPicPr>
            <a:picLocks noChangeAspect="1"/>
          </p:cNvPicPr>
          <p:nvPr/>
        </p:nvPicPr>
        <p:blipFill>
          <a:blip r:embed="rId25">
            <a:extLst/>
          </a:blip>
          <a:stretch>
            <a:fillRect/>
          </a:stretch>
        </p:blipFill>
        <p:spPr>
          <a:xfrm>
            <a:off x="7489579" y="5128366"/>
            <a:ext cx="1068399" cy="322793"/>
          </a:xfrm>
          <a:prstGeom prst="rect">
            <a:avLst/>
          </a:prstGeom>
          <a:ln w="12700">
            <a:miter lim="400000"/>
          </a:ln>
        </p:spPr>
      </p:pic>
      <p:pic>
        <p:nvPicPr>
          <p:cNvPr id="1428" name="Picture 111" descr="Picture 111"/>
          <p:cNvPicPr>
            <a:picLocks noChangeAspect="1"/>
          </p:cNvPicPr>
          <p:nvPr/>
        </p:nvPicPr>
        <p:blipFill>
          <a:blip r:embed="rId26">
            <a:extLst/>
          </a:blip>
          <a:stretch>
            <a:fillRect/>
          </a:stretch>
        </p:blipFill>
        <p:spPr>
          <a:xfrm>
            <a:off x="7328427" y="5655100"/>
            <a:ext cx="485397" cy="427481"/>
          </a:xfrm>
          <a:prstGeom prst="rect">
            <a:avLst/>
          </a:prstGeom>
          <a:ln w="12700">
            <a:miter lim="400000"/>
          </a:ln>
        </p:spPr>
      </p:pic>
      <p:pic>
        <p:nvPicPr>
          <p:cNvPr id="1429" name="Picture 2" descr="Picture 2"/>
          <p:cNvPicPr>
            <a:picLocks noChangeAspect="1"/>
          </p:cNvPicPr>
          <p:nvPr/>
        </p:nvPicPr>
        <p:blipFill>
          <a:blip r:embed="rId27">
            <a:extLst/>
          </a:blip>
          <a:stretch>
            <a:fillRect/>
          </a:stretch>
        </p:blipFill>
        <p:spPr>
          <a:xfrm>
            <a:off x="7403558" y="3760584"/>
            <a:ext cx="1255914" cy="425006"/>
          </a:xfrm>
          <a:prstGeom prst="rect">
            <a:avLst/>
          </a:prstGeom>
          <a:ln w="12700">
            <a:miter lim="400000"/>
          </a:ln>
        </p:spPr>
      </p:pic>
      <p:pic>
        <p:nvPicPr>
          <p:cNvPr id="1430" name="Picture 61" descr="Picture 61"/>
          <p:cNvPicPr>
            <a:picLocks noChangeAspect="1"/>
          </p:cNvPicPr>
          <p:nvPr/>
        </p:nvPicPr>
        <p:blipFill>
          <a:blip r:embed="rId28">
            <a:extLst/>
          </a:blip>
          <a:srcRect l="37518" r="38995" b="13530"/>
          <a:stretch>
            <a:fillRect/>
          </a:stretch>
        </p:blipFill>
        <p:spPr>
          <a:xfrm>
            <a:off x="8695535" y="74751"/>
            <a:ext cx="387923" cy="369335"/>
          </a:xfrm>
          <a:prstGeom prst="rect">
            <a:avLst/>
          </a:prstGeom>
          <a:ln w="12700">
            <a:miter lim="400000"/>
          </a:ln>
        </p:spPr>
      </p:pic>
      <p:grpSp>
        <p:nvGrpSpPr>
          <p:cNvPr id="1434" name="Group 62"/>
          <p:cNvGrpSpPr/>
          <p:nvPr/>
        </p:nvGrpSpPr>
        <p:grpSpPr>
          <a:xfrm>
            <a:off x="8305178" y="77909"/>
            <a:ext cx="390797" cy="355063"/>
            <a:chOff x="0" y="0"/>
            <a:chExt cx="390796" cy="355061"/>
          </a:xfrm>
        </p:grpSpPr>
        <p:sp>
          <p:nvSpPr>
            <p:cNvPr id="1431" name="Oval 63"/>
            <p:cNvSpPr/>
            <p:nvPr/>
          </p:nvSpPr>
          <p:spPr>
            <a:xfrm>
              <a:off x="-1" y="0"/>
              <a:ext cx="390798" cy="355062"/>
            </a:xfrm>
            <a:prstGeom prst="ellipse">
              <a:avLst/>
            </a:prstGeom>
            <a:solidFill>
              <a:srgbClr val="009BC5"/>
            </a:solidFill>
            <a:ln w="9525" cap="flat">
              <a:solidFill>
                <a:srgbClr val="E0E0E0"/>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sz="1600" b="1">
                  <a:solidFill>
                    <a:srgbClr val="FFFFFF"/>
                  </a:solidFill>
                  <a:latin typeface="Palatino Linotype"/>
                  <a:ea typeface="Palatino Linotype"/>
                  <a:cs typeface="Palatino Linotype"/>
                  <a:sym typeface="Palatino Linotype"/>
                </a:defRPr>
              </a:pPr>
              <a:endParaRPr/>
            </a:p>
          </p:txBody>
        </p:sp>
        <p:pic>
          <p:nvPicPr>
            <p:cNvPr id="1432" name="Picture 64" descr="Picture 64"/>
            <p:cNvPicPr>
              <a:picLocks noChangeAspect="1"/>
            </p:cNvPicPr>
            <p:nvPr/>
          </p:nvPicPr>
          <p:blipFill>
            <a:blip r:embed="rId29">
              <a:extLst/>
            </a:blip>
            <a:stretch>
              <a:fillRect/>
            </a:stretch>
          </p:blipFill>
          <p:spPr>
            <a:xfrm>
              <a:off x="122084" y="91247"/>
              <a:ext cx="149526" cy="163414"/>
            </a:xfrm>
            <a:prstGeom prst="rect">
              <a:avLst/>
            </a:prstGeom>
            <a:ln w="12700" cap="flat">
              <a:noFill/>
              <a:miter lim="400000"/>
            </a:ln>
            <a:effectLst/>
          </p:spPr>
        </p:pic>
        <p:pic>
          <p:nvPicPr>
            <p:cNvPr id="1433" name="Picture 65" descr="Picture 65"/>
            <p:cNvPicPr>
              <a:picLocks noChangeAspect="1"/>
            </p:cNvPicPr>
            <p:nvPr/>
          </p:nvPicPr>
          <p:blipFill>
            <a:blip r:embed="rId30">
              <a:extLst/>
            </a:blip>
            <a:stretch>
              <a:fillRect/>
            </a:stretch>
          </p:blipFill>
          <p:spPr>
            <a:xfrm>
              <a:off x="243509" y="90318"/>
              <a:ext cx="84890" cy="63924"/>
            </a:xfrm>
            <a:prstGeom prst="rect">
              <a:avLst/>
            </a:prstGeom>
            <a:ln w="12700" cap="flat">
              <a:noFill/>
              <a:miter lim="400000"/>
            </a:ln>
            <a:effectLst/>
          </p:spPr>
        </p:pic>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1439" name="Title 3"/>
          <p:cNvSpPr txBox="1">
            <a:spLocks noGrp="1"/>
          </p:cNvSpPr>
          <p:nvPr>
            <p:ph type="title"/>
          </p:nvPr>
        </p:nvSpPr>
        <p:spPr>
          <a:xfrm>
            <a:off x="0" y="82254"/>
            <a:ext cx="8229600" cy="466343"/>
          </a:xfrm>
          <a:prstGeom prst="rect">
            <a:avLst/>
          </a:prstGeom>
        </p:spPr>
        <p:txBody>
          <a:bodyPr>
            <a:normAutofit fontScale="90000"/>
          </a:bodyPr>
          <a:lstStyle>
            <a:lvl1pPr defTabSz="521208">
              <a:defRPr sz="1254"/>
            </a:lvl1pPr>
          </a:lstStyle>
          <a:p>
            <a:r>
              <a:t>While innovative product and services are transforming care delivery, consumers still look to their PCP as a trusted advisor</a:t>
            </a:r>
          </a:p>
        </p:txBody>
      </p:sp>
      <p:sp>
        <p:nvSpPr>
          <p:cNvPr id="1440" name="TextBox 9"/>
          <p:cNvSpPr txBox="1"/>
          <p:nvPr/>
        </p:nvSpPr>
        <p:spPr>
          <a:xfrm>
            <a:off x="456384" y="6348009"/>
            <a:ext cx="6591632"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6">
              <a:defRPr sz="800">
                <a:latin typeface="Palatino Linotype"/>
                <a:ea typeface="Palatino Linotype"/>
                <a:cs typeface="Palatino Linotype"/>
                <a:sym typeface="Palatino Linotype"/>
              </a:defRPr>
            </a:lvl1pPr>
          </a:lstStyle>
          <a:p>
            <a:r>
              <a:t>Source: Denneen Entryway Consumer Research 2016; Eastern MA marketplace</a:t>
            </a:r>
          </a:p>
        </p:txBody>
      </p:sp>
      <p:grpSp>
        <p:nvGrpSpPr>
          <p:cNvPr id="1443" name="Rectangle: Rounded Corners 49"/>
          <p:cNvGrpSpPr/>
          <p:nvPr/>
        </p:nvGrpSpPr>
        <p:grpSpPr>
          <a:xfrm>
            <a:off x="1858054" y="1199330"/>
            <a:ext cx="4849249" cy="308508"/>
            <a:chOff x="0" y="0"/>
            <a:chExt cx="4849248" cy="308506"/>
          </a:xfrm>
        </p:grpSpPr>
        <p:sp>
          <p:nvSpPr>
            <p:cNvPr id="1441" name="Rounded Rectangle"/>
            <p:cNvSpPr/>
            <p:nvPr/>
          </p:nvSpPr>
          <p:spPr>
            <a:xfrm>
              <a:off x="0" y="0"/>
              <a:ext cx="4849249" cy="308507"/>
            </a:xfrm>
            <a:prstGeom prst="roundRect">
              <a:avLst>
                <a:gd name="adj" fmla="val 16667"/>
              </a:avLst>
            </a:prstGeom>
            <a:solidFill>
              <a:srgbClr val="006A87"/>
            </a:solidFill>
            <a:ln w="3175" cap="flat">
              <a:solidFill>
                <a:srgbClr val="808080"/>
              </a:solidFill>
              <a:prstDash val="solid"/>
              <a:round/>
            </a:ln>
            <a:effectLst/>
          </p:spPr>
          <p:txBody>
            <a:bodyPr wrap="square" lIns="45719" tIns="45719" rIns="45719" bIns="45719" numCol="1" anchor="ctr">
              <a:noAutofit/>
            </a:bodyPr>
            <a:lstStyle/>
            <a:p>
              <a:pPr algn="ctr">
                <a:defRPr>
                  <a:latin typeface="Palatino Linotype"/>
                  <a:ea typeface="Palatino Linotype"/>
                  <a:cs typeface="Palatino Linotype"/>
                  <a:sym typeface="Palatino Linotype"/>
                </a:defRPr>
              </a:pPr>
              <a:endParaRPr/>
            </a:p>
          </p:txBody>
        </p:sp>
        <p:sp>
          <p:nvSpPr>
            <p:cNvPr id="1442" name="PCPs valued as “trusted advisor” above all"/>
            <p:cNvSpPr txBox="1"/>
            <p:nvPr/>
          </p:nvSpPr>
          <p:spPr>
            <a:xfrm>
              <a:off x="15059" y="9841"/>
              <a:ext cx="4819131" cy="2888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400" b="1">
                  <a:solidFill>
                    <a:srgbClr val="FFFFFF"/>
                  </a:solidFill>
                  <a:latin typeface="Arial"/>
                  <a:ea typeface="Arial"/>
                  <a:cs typeface="Arial"/>
                  <a:sym typeface="Arial"/>
                </a:defRPr>
              </a:lvl1pPr>
            </a:lstStyle>
            <a:p>
              <a:r>
                <a:t>PCPs valued as “trusted advisor” above all</a:t>
              </a:r>
            </a:p>
          </p:txBody>
        </p:sp>
      </p:grpSp>
      <p:graphicFrame>
        <p:nvGraphicFramePr>
          <p:cNvPr id="1444" name="Chart 13"/>
          <p:cNvGraphicFramePr/>
          <p:nvPr/>
        </p:nvGraphicFramePr>
        <p:xfrm>
          <a:off x="771056" y="1573922"/>
          <a:ext cx="6980360" cy="2353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45" name="Chart 14"/>
          <p:cNvGraphicFramePr/>
          <p:nvPr/>
        </p:nvGraphicFramePr>
        <p:xfrm>
          <a:off x="721995" y="4210773"/>
          <a:ext cx="4743979" cy="1335533"/>
        </p:xfrm>
        <a:graphic>
          <a:graphicData uri="http://schemas.openxmlformats.org/drawingml/2006/chart">
            <c:chart xmlns:c="http://schemas.openxmlformats.org/drawingml/2006/chart" xmlns:r="http://schemas.openxmlformats.org/officeDocument/2006/relationships" r:id="rId3"/>
          </a:graphicData>
        </a:graphic>
      </p:graphicFrame>
      <p:sp>
        <p:nvSpPr>
          <p:cNvPr id="1446" name="TextBox 15"/>
          <p:cNvSpPr txBox="1"/>
          <p:nvPr/>
        </p:nvSpPr>
        <p:spPr>
          <a:xfrm>
            <a:off x="5398954" y="4690266"/>
            <a:ext cx="1570231" cy="225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800" b="1">
                <a:latin typeface="Arial"/>
                <a:ea typeface="Arial"/>
                <a:cs typeface="Arial"/>
                <a:sym typeface="Arial"/>
              </a:defRPr>
            </a:lvl1pPr>
          </a:lstStyle>
          <a:p>
            <a:r>
              <a:t>A Doctor With Less Experience, Who Is More Convenient</a:t>
            </a:r>
          </a:p>
        </p:txBody>
      </p:sp>
      <p:sp>
        <p:nvSpPr>
          <p:cNvPr id="1447" name="TextBox 16"/>
          <p:cNvSpPr txBox="1"/>
          <p:nvPr/>
        </p:nvSpPr>
        <p:spPr>
          <a:xfrm>
            <a:off x="5398954" y="5139745"/>
            <a:ext cx="1308349" cy="225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defRPr sz="800" b="1">
                <a:latin typeface="Arial"/>
                <a:ea typeface="Arial"/>
                <a:cs typeface="Arial"/>
                <a:sym typeface="Arial"/>
              </a:defRPr>
            </a:lvl1pPr>
          </a:lstStyle>
          <a:p>
            <a:r>
              <a:t>A Doctor Who Really Knows Who You Are </a:t>
            </a:r>
          </a:p>
        </p:txBody>
      </p:sp>
      <p:sp>
        <p:nvSpPr>
          <p:cNvPr id="1448" name="Rectangle 17"/>
          <p:cNvSpPr txBox="1"/>
          <p:nvPr/>
        </p:nvSpPr>
        <p:spPr>
          <a:xfrm>
            <a:off x="2830247" y="5542221"/>
            <a:ext cx="3553103" cy="241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600">
                <a:solidFill>
                  <a:srgbClr val="808080"/>
                </a:solidFill>
                <a:latin typeface="Arial"/>
                <a:ea typeface="Arial"/>
                <a:cs typeface="Arial"/>
                <a:sym typeface="Arial"/>
              </a:defRPr>
            </a:pPr>
            <a:r>
              <a:t>C18.  What means the most to you about having a Primary Care Physician? n=2957</a:t>
            </a:r>
            <a:endParaRPr>
              <a:latin typeface="Palatino Linotype"/>
              <a:ea typeface="Palatino Linotype"/>
              <a:cs typeface="Palatino Linotype"/>
              <a:sym typeface="Palatino Linotype"/>
            </a:endParaRPr>
          </a:p>
          <a:p>
            <a:pPr>
              <a:defRPr sz="600">
                <a:solidFill>
                  <a:srgbClr val="808080"/>
                </a:solidFill>
                <a:latin typeface="Arial"/>
                <a:ea typeface="Arial"/>
                <a:cs typeface="Arial"/>
                <a:sym typeface="Arial"/>
              </a:defRPr>
            </a:pPr>
            <a:r>
              <a:t>A5.  For each pair of statements below, please select the one you most prefer for each row. n=3648</a:t>
            </a:r>
          </a:p>
        </p:txBody>
      </p:sp>
      <p:sp>
        <p:nvSpPr>
          <p:cNvPr id="1449" name="Rectangle 2"/>
          <p:cNvSpPr/>
          <p:nvPr/>
        </p:nvSpPr>
        <p:spPr>
          <a:xfrm>
            <a:off x="3618184" y="4690266"/>
            <a:ext cx="1335025" cy="277000"/>
          </a:xfrm>
          <a:prstGeom prst="rect">
            <a:avLst/>
          </a:prstGeom>
          <a:ln>
            <a:solidFill>
              <a:srgbClr val="006A87"/>
            </a:solidFill>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450" name="Rectangle 21"/>
          <p:cNvSpPr/>
          <p:nvPr/>
        </p:nvSpPr>
        <p:spPr>
          <a:xfrm>
            <a:off x="4280336" y="5139745"/>
            <a:ext cx="1051561" cy="277000"/>
          </a:xfrm>
          <a:prstGeom prst="rect">
            <a:avLst/>
          </a:prstGeom>
          <a:ln>
            <a:solidFill>
              <a:srgbClr val="006A87"/>
            </a:solidFill>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1454" name="Group 23"/>
          <p:cNvGrpSpPr/>
          <p:nvPr/>
        </p:nvGrpSpPr>
        <p:grpSpPr>
          <a:xfrm>
            <a:off x="8604732" y="77909"/>
            <a:ext cx="390797" cy="355063"/>
            <a:chOff x="0" y="0"/>
            <a:chExt cx="390796" cy="355061"/>
          </a:xfrm>
        </p:grpSpPr>
        <p:sp>
          <p:nvSpPr>
            <p:cNvPr id="1451" name="Oval 24"/>
            <p:cNvSpPr/>
            <p:nvPr/>
          </p:nvSpPr>
          <p:spPr>
            <a:xfrm>
              <a:off x="-1" y="0"/>
              <a:ext cx="390798" cy="355062"/>
            </a:xfrm>
            <a:prstGeom prst="ellipse">
              <a:avLst/>
            </a:prstGeom>
            <a:solidFill>
              <a:srgbClr val="009BC5"/>
            </a:solidFill>
            <a:ln w="9525" cap="flat">
              <a:solidFill>
                <a:srgbClr val="E0E0E0"/>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sz="1600" b="1">
                  <a:solidFill>
                    <a:srgbClr val="FFFFFF"/>
                  </a:solidFill>
                  <a:latin typeface="Palatino Linotype"/>
                  <a:ea typeface="Palatino Linotype"/>
                  <a:cs typeface="Palatino Linotype"/>
                  <a:sym typeface="Palatino Linotype"/>
                </a:defRPr>
              </a:pPr>
              <a:endParaRPr/>
            </a:p>
          </p:txBody>
        </p:sp>
        <p:pic>
          <p:nvPicPr>
            <p:cNvPr id="1452" name="Picture 25" descr="Picture 25"/>
            <p:cNvPicPr>
              <a:picLocks noChangeAspect="1"/>
            </p:cNvPicPr>
            <p:nvPr/>
          </p:nvPicPr>
          <p:blipFill>
            <a:blip r:embed="rId4">
              <a:extLst/>
            </a:blip>
            <a:stretch>
              <a:fillRect/>
            </a:stretch>
          </p:blipFill>
          <p:spPr>
            <a:xfrm>
              <a:off x="122084" y="91247"/>
              <a:ext cx="149526" cy="163414"/>
            </a:xfrm>
            <a:prstGeom prst="rect">
              <a:avLst/>
            </a:prstGeom>
            <a:ln w="12700" cap="flat">
              <a:noFill/>
              <a:miter lim="400000"/>
            </a:ln>
            <a:effectLst/>
          </p:spPr>
        </p:pic>
        <p:pic>
          <p:nvPicPr>
            <p:cNvPr id="1453" name="Picture 26" descr="Picture 26"/>
            <p:cNvPicPr>
              <a:picLocks noChangeAspect="1"/>
            </p:cNvPicPr>
            <p:nvPr/>
          </p:nvPicPr>
          <p:blipFill>
            <a:blip r:embed="rId5">
              <a:extLst/>
            </a:blip>
            <a:stretch>
              <a:fillRect/>
            </a:stretch>
          </p:blipFill>
          <p:spPr>
            <a:xfrm>
              <a:off x="243509" y="90318"/>
              <a:ext cx="84890" cy="63924"/>
            </a:xfrm>
            <a:prstGeom prst="rect">
              <a:avLst/>
            </a:prstGeom>
            <a:ln w="12700" cap="flat">
              <a:noFill/>
              <a:miter lim="400000"/>
            </a:ln>
            <a:effectLst/>
          </p:spPr>
        </p:pic>
      </p:grpSp>
      <p:sp>
        <p:nvSpPr>
          <p:cNvPr id="1455" name="Straight Connector 5"/>
          <p:cNvSpPr/>
          <p:nvPr/>
        </p:nvSpPr>
        <p:spPr>
          <a:xfrm>
            <a:off x="938048" y="4053754"/>
            <a:ext cx="6834352" cy="1"/>
          </a:xfrm>
          <a:prstGeom prst="line">
            <a:avLst/>
          </a:prstGeom>
          <a:solidFill>
            <a:srgbClr val="D5E9FF"/>
          </a:solidFill>
          <a:ln w="19050">
            <a:solidFill>
              <a:srgbClr val="F2F2F2"/>
            </a:solidFill>
          </a:ln>
        </p:spPr>
        <p:txBody>
          <a:bodyPr lIns="45719" rIns="45719"/>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Title 1"/>
          <p:cNvSpPr txBox="1">
            <a:spLocks noGrp="1"/>
          </p:cNvSpPr>
          <p:nvPr>
            <p:ph type="title"/>
          </p:nvPr>
        </p:nvSpPr>
        <p:spPr>
          <a:prstGeom prst="rect">
            <a:avLst/>
          </a:prstGeom>
        </p:spPr>
        <p:txBody>
          <a:bodyPr/>
          <a:lstStyle>
            <a:lvl1pPr>
              <a:defRPr sz="2800">
                <a:solidFill>
                  <a:srgbClr val="595959"/>
                </a:solidFill>
              </a:defRPr>
            </a:lvl1pPr>
          </a:lstStyle>
          <a:p>
            <a:r>
              <a:t>One Approach To Predicting the Future</a:t>
            </a:r>
          </a:p>
        </p:txBody>
      </p:sp>
      <p:sp>
        <p:nvSpPr>
          <p:cNvPr id="625" name="Straight Connector 4"/>
          <p:cNvSpPr/>
          <p:nvPr/>
        </p:nvSpPr>
        <p:spPr>
          <a:xfrm>
            <a:off x="533400" y="914400"/>
            <a:ext cx="8001000" cy="0"/>
          </a:xfrm>
          <a:prstGeom prst="line">
            <a:avLst/>
          </a:prstGeom>
          <a:ln w="15875">
            <a:solidFill>
              <a:srgbClr val="595959"/>
            </a:solidFill>
          </a:ln>
        </p:spPr>
        <p:txBody>
          <a:bodyPr lIns="45719" rIns="45719"/>
          <a:lstStyle/>
          <a:p>
            <a:endParaRPr/>
          </a:p>
        </p:txBody>
      </p:sp>
      <p:pic>
        <p:nvPicPr>
          <p:cNvPr id="626" name="Picture 2" descr="Picture 2"/>
          <p:cNvPicPr>
            <a:picLocks noChangeAspect="1"/>
          </p:cNvPicPr>
          <p:nvPr/>
        </p:nvPicPr>
        <p:blipFill>
          <a:blip r:embed="rId2">
            <a:extLst/>
          </a:blip>
          <a:srcRect t="4279"/>
          <a:stretch>
            <a:fillRect/>
          </a:stretch>
        </p:blipFill>
        <p:spPr>
          <a:xfrm>
            <a:off x="2132556" y="1066801"/>
            <a:ext cx="4802688" cy="556259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pic>
        <p:nvPicPr>
          <p:cNvPr id="1458" name="Picture 61" descr="Picture 61"/>
          <p:cNvPicPr>
            <a:picLocks noChangeAspect="1"/>
          </p:cNvPicPr>
          <p:nvPr/>
        </p:nvPicPr>
        <p:blipFill>
          <a:blip r:embed="rId3">
            <a:extLst/>
          </a:blip>
          <a:srcRect l="3026" r="69646" b="13530"/>
          <a:stretch>
            <a:fillRect/>
          </a:stretch>
        </p:blipFill>
        <p:spPr>
          <a:xfrm>
            <a:off x="7868328" y="69195"/>
            <a:ext cx="469467" cy="384151"/>
          </a:xfrm>
          <a:prstGeom prst="rect">
            <a:avLst/>
          </a:prstGeom>
          <a:ln w="12700">
            <a:miter lim="400000"/>
          </a:ln>
        </p:spPr>
      </p:pic>
      <p:sp>
        <p:nvSpPr>
          <p:cNvPr id="1459" name="Isosceles Triangle 14"/>
          <p:cNvSpPr/>
          <p:nvPr/>
        </p:nvSpPr>
        <p:spPr>
          <a:xfrm>
            <a:off x="1344625" y="2148995"/>
            <a:ext cx="6490254" cy="496898"/>
          </a:xfrm>
          <a:prstGeom prst="triangle">
            <a:avLst/>
          </a:prstGeom>
          <a:solidFill>
            <a:srgbClr val="D5E9FF"/>
          </a:solidFill>
          <a:ln w="12700">
            <a:miter lim="400000"/>
          </a:ln>
        </p:spPr>
        <p:txBody>
          <a:bodyPr lIns="45719" rIns="45719" anchor="ctr"/>
          <a:lstStyle/>
          <a:p>
            <a:pPr algn="ctr">
              <a:defRPr sz="1300">
                <a:latin typeface="Palatino Linotype"/>
                <a:ea typeface="Palatino Linotype"/>
                <a:cs typeface="Palatino Linotype"/>
                <a:sym typeface="Palatino Linotype"/>
              </a:defRPr>
            </a:pPr>
            <a:endParaRPr/>
          </a:p>
        </p:txBody>
      </p:sp>
      <p:sp>
        <p:nvSpPr>
          <p:cNvPr id="1460" name="Rectangle 6"/>
          <p:cNvSpPr/>
          <p:nvPr/>
        </p:nvSpPr>
        <p:spPr>
          <a:xfrm>
            <a:off x="3376986" y="1582927"/>
            <a:ext cx="2425532" cy="555260"/>
          </a:xfrm>
          <a:prstGeom prst="rect">
            <a:avLst/>
          </a:prstGeom>
          <a:solidFill>
            <a:srgbClr val="FFFFFF"/>
          </a:solidFill>
          <a:ln>
            <a:solidFill>
              <a:srgbClr val="002060"/>
            </a:solidFill>
          </a:ln>
          <a:effectLst>
            <a:outerShdw blurRad="50800" dist="38100" dir="2700000" rotWithShape="0">
              <a:srgbClr val="000000">
                <a:alpha val="40000"/>
              </a:srgbClr>
            </a:outerShdw>
          </a:effectLst>
        </p:spPr>
        <p:txBody>
          <a:bodyPr lIns="45719" rIns="45719"/>
          <a:lstStyle/>
          <a:p>
            <a:pPr defTabSz="1463675">
              <a:defRPr sz="1400">
                <a:latin typeface="Palatino Linotype"/>
                <a:ea typeface="Palatino Linotype"/>
                <a:cs typeface="Palatino Linotype"/>
                <a:sym typeface="Palatino Linotype"/>
              </a:defRPr>
            </a:pPr>
            <a:endParaRPr/>
          </a:p>
        </p:txBody>
      </p:sp>
      <p:sp>
        <p:nvSpPr>
          <p:cNvPr id="1461" name="Title 1"/>
          <p:cNvSpPr txBox="1">
            <a:spLocks noGrp="1"/>
          </p:cNvSpPr>
          <p:nvPr>
            <p:ph type="title"/>
          </p:nvPr>
        </p:nvSpPr>
        <p:spPr>
          <a:xfrm>
            <a:off x="86313" y="157486"/>
            <a:ext cx="7354159" cy="369334"/>
          </a:xfrm>
          <a:prstGeom prst="rect">
            <a:avLst/>
          </a:prstGeom>
        </p:spPr>
        <p:txBody>
          <a:bodyPr>
            <a:normAutofit fontScale="90000"/>
          </a:bodyPr>
          <a:lstStyle>
            <a:lvl1pPr defTabSz="576072">
              <a:defRPr sz="1386"/>
            </a:lvl1pPr>
          </a:lstStyle>
          <a:p>
            <a:r>
              <a:t>UnitedHealth Group expands into physician sector in the US and hospital sector internationally</a:t>
            </a:r>
          </a:p>
        </p:txBody>
      </p:sp>
      <p:grpSp>
        <p:nvGrpSpPr>
          <p:cNvPr id="1464" name="Rectangle: Single Corner Rounded 8"/>
          <p:cNvGrpSpPr/>
          <p:nvPr/>
        </p:nvGrpSpPr>
        <p:grpSpPr>
          <a:xfrm>
            <a:off x="434532" y="2576530"/>
            <a:ext cx="1790882" cy="464979"/>
            <a:chOff x="0" y="0"/>
            <a:chExt cx="1790881" cy="464978"/>
          </a:xfrm>
        </p:grpSpPr>
        <p:sp>
          <p:nvSpPr>
            <p:cNvPr id="1462" name="Shape"/>
            <p:cNvSpPr/>
            <p:nvPr/>
          </p:nvSpPr>
          <p:spPr>
            <a:xfrm>
              <a:off x="0" y="-1"/>
              <a:ext cx="1790882" cy="464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65" y="0"/>
                  </a:lnTo>
                  <a:cubicBezTo>
                    <a:pt x="21182" y="0"/>
                    <a:pt x="21600" y="1612"/>
                    <a:pt x="21600" y="3600"/>
                  </a:cubicBezTo>
                  <a:lnTo>
                    <a:pt x="21600" y="21600"/>
                  </a:lnTo>
                  <a:lnTo>
                    <a:pt x="0" y="21600"/>
                  </a:lnTo>
                  <a:close/>
                </a:path>
              </a:pathLst>
            </a:custGeom>
            <a:solidFill>
              <a:srgbClr val="2575CD"/>
            </a:solidFill>
            <a:ln w="12700" cap="flat">
              <a:noFill/>
              <a:miter lim="400000"/>
            </a:ln>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463" name="Employer &amp; Individual"/>
            <p:cNvSpPr txBox="1"/>
            <p:nvPr/>
          </p:nvSpPr>
          <p:spPr>
            <a:xfrm>
              <a:off x="0" y="85169"/>
              <a:ext cx="1768184"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Employer &amp; Individual</a:t>
              </a:r>
            </a:p>
          </p:txBody>
        </p:sp>
      </p:grpSp>
      <p:grpSp>
        <p:nvGrpSpPr>
          <p:cNvPr id="1467" name="Rectangle: Single Corner Rounded 9"/>
          <p:cNvGrpSpPr/>
          <p:nvPr/>
        </p:nvGrpSpPr>
        <p:grpSpPr>
          <a:xfrm>
            <a:off x="2596300" y="2573502"/>
            <a:ext cx="1779094" cy="497841"/>
            <a:chOff x="0" y="0"/>
            <a:chExt cx="1779093" cy="497840"/>
          </a:xfrm>
        </p:grpSpPr>
        <p:sp>
          <p:nvSpPr>
            <p:cNvPr id="1465" name="Shape"/>
            <p:cNvSpPr/>
            <p:nvPr/>
          </p:nvSpPr>
          <p:spPr>
            <a:xfrm>
              <a:off x="0" y="16430"/>
              <a:ext cx="1779094" cy="464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59" y="0"/>
                  </a:lnTo>
                  <a:cubicBezTo>
                    <a:pt x="21179" y="0"/>
                    <a:pt x="21600" y="1612"/>
                    <a:pt x="21600" y="3600"/>
                  </a:cubicBezTo>
                  <a:lnTo>
                    <a:pt x="21600" y="21600"/>
                  </a:lnTo>
                  <a:lnTo>
                    <a:pt x="0" y="21600"/>
                  </a:lnTo>
                  <a:close/>
                </a:path>
              </a:pathLst>
            </a:custGeom>
            <a:solidFill>
              <a:srgbClr val="2575CD"/>
            </a:solidFill>
            <a:ln w="12700" cap="flat">
              <a:noFill/>
              <a:miter lim="400000"/>
            </a:ln>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466" name="Medicare &amp; Retirement"/>
            <p:cNvSpPr txBox="1"/>
            <p:nvPr/>
          </p:nvSpPr>
          <p:spPr>
            <a:xfrm>
              <a:off x="0" y="0"/>
              <a:ext cx="1756396" cy="497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Medicare &amp; Retirement</a:t>
              </a:r>
            </a:p>
          </p:txBody>
        </p:sp>
      </p:grpSp>
      <p:grpSp>
        <p:nvGrpSpPr>
          <p:cNvPr id="1470" name="Rectangle: Single Corner Rounded 10"/>
          <p:cNvGrpSpPr/>
          <p:nvPr/>
        </p:nvGrpSpPr>
        <p:grpSpPr>
          <a:xfrm>
            <a:off x="4623901" y="2589932"/>
            <a:ext cx="1948372" cy="464980"/>
            <a:chOff x="0" y="0"/>
            <a:chExt cx="1948370" cy="464978"/>
          </a:xfrm>
        </p:grpSpPr>
        <p:sp>
          <p:nvSpPr>
            <p:cNvPr id="1468" name="Shape"/>
            <p:cNvSpPr/>
            <p:nvPr/>
          </p:nvSpPr>
          <p:spPr>
            <a:xfrm>
              <a:off x="0" y="-1"/>
              <a:ext cx="1948371" cy="464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741" y="0"/>
                  </a:lnTo>
                  <a:cubicBezTo>
                    <a:pt x="21215" y="0"/>
                    <a:pt x="21600" y="1612"/>
                    <a:pt x="21600" y="3600"/>
                  </a:cubicBezTo>
                  <a:lnTo>
                    <a:pt x="21600" y="21600"/>
                  </a:lnTo>
                  <a:lnTo>
                    <a:pt x="0" y="21600"/>
                  </a:lnTo>
                  <a:close/>
                </a:path>
              </a:pathLst>
            </a:custGeom>
            <a:solidFill>
              <a:srgbClr val="2575CD"/>
            </a:solidFill>
            <a:ln w="12700" cap="flat">
              <a:noFill/>
              <a:miter lim="400000"/>
            </a:ln>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469" name="Community &amp; State"/>
            <p:cNvSpPr txBox="1"/>
            <p:nvPr/>
          </p:nvSpPr>
          <p:spPr>
            <a:xfrm>
              <a:off x="0" y="85169"/>
              <a:ext cx="1925673"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Community &amp; State</a:t>
              </a:r>
            </a:p>
          </p:txBody>
        </p:sp>
      </p:grpSp>
      <p:sp>
        <p:nvSpPr>
          <p:cNvPr id="1471" name="Straight Connector 11"/>
          <p:cNvSpPr/>
          <p:nvPr/>
        </p:nvSpPr>
        <p:spPr>
          <a:xfrm flipH="1">
            <a:off x="2419045" y="2557566"/>
            <a:ext cx="1" cy="3799627"/>
          </a:xfrm>
          <a:prstGeom prst="line">
            <a:avLst/>
          </a:prstGeom>
          <a:ln w="10000">
            <a:solidFill>
              <a:srgbClr val="808080"/>
            </a:solidFill>
          </a:ln>
        </p:spPr>
        <p:txBody>
          <a:bodyPr lIns="45719" rIns="45719"/>
          <a:lstStyle/>
          <a:p>
            <a:endParaRPr/>
          </a:p>
        </p:txBody>
      </p:sp>
      <p:sp>
        <p:nvSpPr>
          <p:cNvPr id="1472" name="Straight Connector 19"/>
          <p:cNvSpPr/>
          <p:nvPr/>
        </p:nvSpPr>
        <p:spPr>
          <a:xfrm flipH="1">
            <a:off x="4546020" y="2590529"/>
            <a:ext cx="1" cy="3835597"/>
          </a:xfrm>
          <a:prstGeom prst="line">
            <a:avLst/>
          </a:prstGeom>
          <a:ln w="10000">
            <a:solidFill>
              <a:srgbClr val="808080"/>
            </a:solidFill>
          </a:ln>
        </p:spPr>
        <p:txBody>
          <a:bodyPr lIns="45719" rIns="45719"/>
          <a:lstStyle/>
          <a:p>
            <a:endParaRPr/>
          </a:p>
        </p:txBody>
      </p:sp>
      <p:sp>
        <p:nvSpPr>
          <p:cNvPr id="1473" name="TextBox 52"/>
          <p:cNvSpPr txBox="1"/>
          <p:nvPr/>
        </p:nvSpPr>
        <p:spPr>
          <a:xfrm>
            <a:off x="5060817" y="1721967"/>
            <a:ext cx="844844"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i="1">
                <a:solidFill>
                  <a:srgbClr val="002060"/>
                </a:solidFill>
                <a:latin typeface="Palatino Linotype"/>
                <a:ea typeface="Palatino Linotype"/>
                <a:cs typeface="Palatino Linotype"/>
                <a:sym typeface="Palatino Linotype"/>
              </a:defRPr>
            </a:lvl1pPr>
          </a:lstStyle>
          <a:p>
            <a:r>
              <a:t>$163B </a:t>
            </a:r>
          </a:p>
        </p:txBody>
      </p:sp>
      <p:sp>
        <p:nvSpPr>
          <p:cNvPr id="1474" name="TextBox 54"/>
          <p:cNvSpPr txBox="1"/>
          <p:nvPr/>
        </p:nvSpPr>
        <p:spPr>
          <a:xfrm>
            <a:off x="434532" y="3070260"/>
            <a:ext cx="1903428"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100" b="1" i="1">
                <a:solidFill>
                  <a:srgbClr val="002060"/>
                </a:solidFill>
                <a:latin typeface="Palatino Linotype"/>
                <a:ea typeface="Palatino Linotype"/>
                <a:cs typeface="Palatino Linotype"/>
                <a:sym typeface="Palatino Linotype"/>
              </a:defRPr>
            </a:pPr>
            <a:r>
              <a:t>Health Benefit Plans</a:t>
            </a:r>
          </a:p>
          <a:p>
            <a:pPr>
              <a:defRPr sz="1100" i="1" u="sng">
                <a:solidFill>
                  <a:srgbClr val="002060"/>
                </a:solidFill>
                <a:latin typeface="Palatino Linotype"/>
                <a:ea typeface="Palatino Linotype"/>
                <a:cs typeface="Palatino Linotype"/>
                <a:sym typeface="Palatino Linotype"/>
              </a:defRPr>
            </a:pPr>
            <a:r>
              <a:t>Revenue</a:t>
            </a:r>
            <a:r>
              <a:rPr u="none"/>
              <a:t>: $52B, (2%) YoY</a:t>
            </a:r>
          </a:p>
          <a:p>
            <a:pPr>
              <a:defRPr sz="1100" i="1" u="sng">
                <a:solidFill>
                  <a:srgbClr val="002060"/>
                </a:solidFill>
                <a:latin typeface="Palatino Linotype"/>
                <a:ea typeface="Palatino Linotype"/>
                <a:cs typeface="Palatino Linotype"/>
                <a:sym typeface="Palatino Linotype"/>
              </a:defRPr>
            </a:pPr>
            <a:r>
              <a:t>Enrollment</a:t>
            </a:r>
            <a:r>
              <a:rPr u="none"/>
              <a:t>: 27M</a:t>
            </a:r>
          </a:p>
          <a:p>
            <a:pPr>
              <a:defRPr sz="1100" i="1" u="sng">
                <a:solidFill>
                  <a:srgbClr val="002060"/>
                </a:solidFill>
                <a:latin typeface="Palatino Linotype"/>
                <a:ea typeface="Palatino Linotype"/>
                <a:cs typeface="Palatino Linotype"/>
                <a:sym typeface="Palatino Linotype"/>
              </a:defRPr>
            </a:pPr>
            <a:r>
              <a:t>Employers Contracted</a:t>
            </a:r>
            <a:r>
              <a:rPr u="none"/>
              <a:t>: 230K</a:t>
            </a:r>
          </a:p>
        </p:txBody>
      </p:sp>
      <p:sp>
        <p:nvSpPr>
          <p:cNvPr id="1475" name="TextBox 55"/>
          <p:cNvSpPr txBox="1"/>
          <p:nvPr/>
        </p:nvSpPr>
        <p:spPr>
          <a:xfrm>
            <a:off x="2589675" y="3072497"/>
            <a:ext cx="1785719"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200" b="1" i="1">
                <a:solidFill>
                  <a:srgbClr val="002060"/>
                </a:solidFill>
                <a:latin typeface="Palatino Linotype"/>
                <a:ea typeface="Palatino Linotype"/>
                <a:cs typeface="Palatino Linotype"/>
                <a:sym typeface="Palatino Linotype"/>
              </a:defRPr>
            </a:pPr>
            <a:r>
              <a:t>Senior Market</a:t>
            </a:r>
            <a:endParaRPr sz="1100"/>
          </a:p>
          <a:p>
            <a:pPr>
              <a:defRPr sz="1100" i="1" u="sng">
                <a:solidFill>
                  <a:srgbClr val="002060"/>
                </a:solidFill>
                <a:latin typeface="Palatino Linotype"/>
                <a:ea typeface="Palatino Linotype"/>
                <a:cs typeface="Palatino Linotype"/>
                <a:sym typeface="Palatino Linotype"/>
              </a:defRPr>
            </a:pPr>
            <a:r>
              <a:t>Revenue</a:t>
            </a:r>
            <a:r>
              <a:rPr u="none"/>
              <a:t>: $66B, 17% YoY</a:t>
            </a:r>
          </a:p>
          <a:p>
            <a:pPr>
              <a:defRPr sz="1100" i="1" u="sng">
                <a:solidFill>
                  <a:srgbClr val="002060"/>
                </a:solidFill>
                <a:latin typeface="Palatino Linotype"/>
                <a:ea typeface="Palatino Linotype"/>
                <a:cs typeface="Palatino Linotype"/>
                <a:sym typeface="Palatino Linotype"/>
              </a:defRPr>
            </a:pPr>
            <a:r>
              <a:t>Enrollment</a:t>
            </a:r>
            <a:r>
              <a:rPr u="none"/>
              <a:t>: 9M</a:t>
            </a:r>
          </a:p>
        </p:txBody>
      </p:sp>
      <p:sp>
        <p:nvSpPr>
          <p:cNvPr id="1476" name="TextBox 56"/>
          <p:cNvSpPr txBox="1"/>
          <p:nvPr/>
        </p:nvSpPr>
        <p:spPr>
          <a:xfrm>
            <a:off x="4542464" y="3079256"/>
            <a:ext cx="2123904"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100" b="1" i="1">
                <a:solidFill>
                  <a:srgbClr val="002060"/>
                </a:solidFill>
                <a:latin typeface="Palatino Linotype"/>
                <a:ea typeface="Palatino Linotype"/>
                <a:cs typeface="Palatino Linotype"/>
                <a:sym typeface="Palatino Linotype"/>
              </a:defRPr>
            </a:pPr>
            <a:r>
              <a:t>Disadvantaged &amp; Underserved</a:t>
            </a:r>
          </a:p>
          <a:p>
            <a:pPr algn="ctr">
              <a:defRPr sz="1100" b="1" i="1">
                <a:solidFill>
                  <a:srgbClr val="002060"/>
                </a:solidFill>
                <a:latin typeface="Palatino Linotype"/>
                <a:ea typeface="Palatino Linotype"/>
                <a:cs typeface="Palatino Linotype"/>
                <a:sym typeface="Palatino Linotype"/>
              </a:defRPr>
            </a:pPr>
            <a:r>
              <a:t>Populations</a:t>
            </a:r>
          </a:p>
          <a:p>
            <a:pPr>
              <a:defRPr sz="1100" i="1" u="sng">
                <a:solidFill>
                  <a:srgbClr val="002060"/>
                </a:solidFill>
                <a:latin typeface="Palatino Linotype"/>
                <a:ea typeface="Palatino Linotype"/>
                <a:cs typeface="Palatino Linotype"/>
                <a:sym typeface="Palatino Linotype"/>
              </a:defRPr>
            </a:pPr>
            <a:r>
              <a:t>Revenue</a:t>
            </a:r>
            <a:r>
              <a:rPr u="none"/>
              <a:t>: $37B, 14% YoY</a:t>
            </a:r>
          </a:p>
          <a:p>
            <a:pPr>
              <a:defRPr sz="1100" i="1" u="sng">
                <a:solidFill>
                  <a:srgbClr val="002060"/>
                </a:solidFill>
                <a:latin typeface="Palatino Linotype"/>
                <a:ea typeface="Palatino Linotype"/>
                <a:cs typeface="Palatino Linotype"/>
                <a:sym typeface="Palatino Linotype"/>
              </a:defRPr>
            </a:pPr>
            <a:r>
              <a:t>Beneficiaries</a:t>
            </a:r>
            <a:r>
              <a:rPr u="none"/>
              <a:t>: 6.7M</a:t>
            </a:r>
          </a:p>
        </p:txBody>
      </p:sp>
      <p:pic>
        <p:nvPicPr>
          <p:cNvPr id="1477" name="Picture 62" descr="Picture 62"/>
          <p:cNvPicPr>
            <a:picLocks noChangeAspect="1"/>
          </p:cNvPicPr>
          <p:nvPr/>
        </p:nvPicPr>
        <p:blipFill>
          <a:blip r:embed="rId3">
            <a:extLst/>
          </a:blip>
          <a:srcRect l="37518" r="38995" b="13530"/>
          <a:stretch>
            <a:fillRect/>
          </a:stretch>
        </p:blipFill>
        <p:spPr>
          <a:xfrm>
            <a:off x="8670096" y="65295"/>
            <a:ext cx="403485" cy="384151"/>
          </a:xfrm>
          <a:prstGeom prst="rect">
            <a:avLst/>
          </a:prstGeom>
          <a:ln w="12700">
            <a:miter lim="400000"/>
          </a:ln>
        </p:spPr>
      </p:pic>
      <p:sp>
        <p:nvSpPr>
          <p:cNvPr id="1478" name="Rectangle 53"/>
          <p:cNvSpPr/>
          <p:nvPr/>
        </p:nvSpPr>
        <p:spPr>
          <a:xfrm>
            <a:off x="526265" y="1582927"/>
            <a:ext cx="2425533" cy="546959"/>
          </a:xfrm>
          <a:prstGeom prst="rect">
            <a:avLst/>
          </a:prstGeom>
          <a:solidFill>
            <a:srgbClr val="FFFFFF"/>
          </a:solidFill>
          <a:ln>
            <a:solidFill>
              <a:srgbClr val="002060"/>
            </a:solidFill>
          </a:ln>
          <a:effectLst>
            <a:outerShdw blurRad="50800" dist="38100" dir="2700000" rotWithShape="0">
              <a:srgbClr val="000000">
                <a:alpha val="40000"/>
              </a:srgbClr>
            </a:outerShdw>
          </a:effectLst>
        </p:spPr>
        <p:txBody>
          <a:bodyPr lIns="45719" rIns="45719"/>
          <a:lstStyle/>
          <a:p>
            <a:pPr defTabSz="1463675">
              <a:defRPr sz="1400">
                <a:latin typeface="Palatino Linotype"/>
                <a:ea typeface="Palatino Linotype"/>
                <a:cs typeface="Palatino Linotype"/>
                <a:sym typeface="Palatino Linotype"/>
              </a:defRPr>
            </a:pPr>
            <a:endParaRPr/>
          </a:p>
        </p:txBody>
      </p:sp>
      <p:pic>
        <p:nvPicPr>
          <p:cNvPr id="1479" name="Picture 64" descr="Picture 64"/>
          <p:cNvPicPr>
            <a:picLocks noChangeAspect="1"/>
          </p:cNvPicPr>
          <p:nvPr/>
        </p:nvPicPr>
        <p:blipFill>
          <a:blip r:embed="rId4">
            <a:extLst/>
          </a:blip>
          <a:stretch>
            <a:fillRect/>
          </a:stretch>
        </p:blipFill>
        <p:spPr>
          <a:xfrm>
            <a:off x="545647" y="1587213"/>
            <a:ext cx="1426914" cy="550975"/>
          </a:xfrm>
          <a:prstGeom prst="rect">
            <a:avLst/>
          </a:prstGeom>
          <a:ln w="12700">
            <a:miter lim="400000"/>
          </a:ln>
        </p:spPr>
      </p:pic>
      <p:sp>
        <p:nvSpPr>
          <p:cNvPr id="1480" name="TextBox 67"/>
          <p:cNvSpPr txBox="1"/>
          <p:nvPr/>
        </p:nvSpPr>
        <p:spPr>
          <a:xfrm>
            <a:off x="2158525" y="1711119"/>
            <a:ext cx="844844"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i="1">
                <a:solidFill>
                  <a:srgbClr val="002060"/>
                </a:solidFill>
                <a:latin typeface="Palatino Linotype"/>
                <a:ea typeface="Palatino Linotype"/>
                <a:cs typeface="Palatino Linotype"/>
                <a:sym typeface="Palatino Linotype"/>
              </a:defRPr>
            </a:lvl1pPr>
          </a:lstStyle>
          <a:p>
            <a:r>
              <a:t>$91B </a:t>
            </a:r>
          </a:p>
        </p:txBody>
      </p:sp>
      <p:sp>
        <p:nvSpPr>
          <p:cNvPr id="1481" name="Rectangle 68"/>
          <p:cNvSpPr/>
          <p:nvPr/>
        </p:nvSpPr>
        <p:spPr>
          <a:xfrm>
            <a:off x="6859999" y="1582928"/>
            <a:ext cx="1793241" cy="546957"/>
          </a:xfrm>
          <a:prstGeom prst="rect">
            <a:avLst/>
          </a:prstGeom>
          <a:solidFill>
            <a:srgbClr val="FFFFFF"/>
          </a:solidFill>
          <a:ln>
            <a:solidFill>
              <a:srgbClr val="002060"/>
            </a:solidFill>
          </a:ln>
          <a:effectLst>
            <a:outerShdw blurRad="50800" dist="38100" dir="2700000" rotWithShape="0">
              <a:srgbClr val="000000">
                <a:alpha val="40000"/>
              </a:srgbClr>
            </a:outerShdw>
          </a:effectLst>
        </p:spPr>
        <p:txBody>
          <a:bodyPr lIns="45719" rIns="45719"/>
          <a:lstStyle/>
          <a:p>
            <a:pPr defTabSz="1463675">
              <a:defRPr sz="1400">
                <a:latin typeface="Palatino Linotype"/>
                <a:ea typeface="Palatino Linotype"/>
                <a:cs typeface="Palatino Linotype"/>
                <a:sym typeface="Palatino Linotype"/>
              </a:defRPr>
            </a:pPr>
            <a:endParaRPr/>
          </a:p>
        </p:txBody>
      </p:sp>
      <p:sp>
        <p:nvSpPr>
          <p:cNvPr id="1482" name="TextBox 71"/>
          <p:cNvSpPr txBox="1"/>
          <p:nvPr/>
        </p:nvSpPr>
        <p:spPr>
          <a:xfrm>
            <a:off x="7956974" y="1720430"/>
            <a:ext cx="841664"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600" b="1" i="1">
                <a:solidFill>
                  <a:srgbClr val="808080"/>
                </a:solidFill>
                <a:latin typeface="Palatino Linotype"/>
                <a:ea typeface="Palatino Linotype"/>
                <a:cs typeface="Palatino Linotype"/>
                <a:sym typeface="Palatino Linotype"/>
              </a:defRPr>
            </a:lvl1pPr>
          </a:lstStyle>
          <a:p>
            <a:r>
              <a:t>($53B)</a:t>
            </a:r>
          </a:p>
        </p:txBody>
      </p:sp>
      <p:pic>
        <p:nvPicPr>
          <p:cNvPr id="1483" name="Picture 4" descr="Picture 4"/>
          <p:cNvPicPr>
            <a:picLocks noChangeAspect="1"/>
          </p:cNvPicPr>
          <p:nvPr/>
        </p:nvPicPr>
        <p:blipFill>
          <a:blip r:embed="rId5">
            <a:extLst/>
          </a:blip>
          <a:stretch>
            <a:fillRect/>
          </a:stretch>
        </p:blipFill>
        <p:spPr>
          <a:xfrm>
            <a:off x="3395460" y="1643206"/>
            <a:ext cx="1733132" cy="415379"/>
          </a:xfrm>
          <a:prstGeom prst="rect">
            <a:avLst/>
          </a:prstGeom>
          <a:ln w="12700">
            <a:miter lim="400000"/>
          </a:ln>
        </p:spPr>
      </p:pic>
      <p:sp>
        <p:nvSpPr>
          <p:cNvPr id="1484" name="TextBox 72"/>
          <p:cNvSpPr txBox="1"/>
          <p:nvPr/>
        </p:nvSpPr>
        <p:spPr>
          <a:xfrm>
            <a:off x="6814773" y="1732796"/>
            <a:ext cx="1381530"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500" b="1" i="1">
                <a:solidFill>
                  <a:srgbClr val="808080"/>
                </a:solidFill>
                <a:latin typeface="Palatino Linotype"/>
                <a:ea typeface="Palatino Linotype"/>
                <a:cs typeface="Palatino Linotype"/>
                <a:sym typeface="Palatino Linotype"/>
              </a:defRPr>
            </a:lvl1pPr>
          </a:lstStyle>
          <a:p>
            <a:r>
              <a:t>Eliminations</a:t>
            </a:r>
          </a:p>
        </p:txBody>
      </p:sp>
      <p:sp>
        <p:nvSpPr>
          <p:cNvPr id="1485" name="TextBox 73"/>
          <p:cNvSpPr txBox="1"/>
          <p:nvPr/>
        </p:nvSpPr>
        <p:spPr>
          <a:xfrm>
            <a:off x="1096117" y="2099571"/>
            <a:ext cx="1447651"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b="1" i="1">
                <a:solidFill>
                  <a:srgbClr val="002060"/>
                </a:solidFill>
                <a:latin typeface="Palatino Linotype"/>
                <a:ea typeface="Palatino Linotype"/>
                <a:cs typeface="Palatino Linotype"/>
                <a:sym typeface="Palatino Linotype"/>
              </a:defRPr>
            </a:lvl1pPr>
          </a:lstStyle>
          <a:p>
            <a:r>
              <a:t>(see next page)</a:t>
            </a:r>
          </a:p>
        </p:txBody>
      </p:sp>
      <p:grpSp>
        <p:nvGrpSpPr>
          <p:cNvPr id="1488" name="Rectangle: Single Corner Rounded 74"/>
          <p:cNvGrpSpPr/>
          <p:nvPr/>
        </p:nvGrpSpPr>
        <p:grpSpPr>
          <a:xfrm>
            <a:off x="6859999" y="2587561"/>
            <a:ext cx="1731756" cy="464979"/>
            <a:chOff x="0" y="0"/>
            <a:chExt cx="1731755" cy="464978"/>
          </a:xfrm>
        </p:grpSpPr>
        <p:sp>
          <p:nvSpPr>
            <p:cNvPr id="1486" name="Shape"/>
            <p:cNvSpPr/>
            <p:nvPr/>
          </p:nvSpPr>
          <p:spPr>
            <a:xfrm>
              <a:off x="0" y="-1"/>
              <a:ext cx="1731755" cy="464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33" y="0"/>
                  </a:lnTo>
                  <a:cubicBezTo>
                    <a:pt x="21167" y="0"/>
                    <a:pt x="21600" y="1612"/>
                    <a:pt x="21600" y="3600"/>
                  </a:cubicBezTo>
                  <a:lnTo>
                    <a:pt x="21600" y="21600"/>
                  </a:lnTo>
                  <a:lnTo>
                    <a:pt x="0" y="21600"/>
                  </a:lnTo>
                  <a:close/>
                </a:path>
              </a:pathLst>
            </a:custGeom>
            <a:solidFill>
              <a:srgbClr val="2575CD"/>
            </a:solidFill>
            <a:ln w="12700" cap="flat">
              <a:noFill/>
              <a:miter lim="400000"/>
            </a:ln>
            <a:effectLst/>
          </p:spPr>
          <p:txBody>
            <a:bodyPr wrap="square" lIns="45719" tIns="45719" rIns="45719" bIns="45719" numCol="1" anchor="ctr">
              <a:noAutofit/>
            </a:bodyPr>
            <a:lstStyle/>
            <a:p>
              <a:pPr algn="ctr">
                <a:defRPr>
                  <a:solidFill>
                    <a:srgbClr val="FFFFFF"/>
                  </a:solidFill>
                  <a:latin typeface="Palatino Linotype"/>
                  <a:ea typeface="Palatino Linotype"/>
                  <a:cs typeface="Palatino Linotype"/>
                  <a:sym typeface="Palatino Linotype"/>
                </a:defRPr>
              </a:pPr>
              <a:endParaRPr/>
            </a:p>
          </p:txBody>
        </p:sp>
        <p:sp>
          <p:nvSpPr>
            <p:cNvPr id="1487" name="Global"/>
            <p:cNvSpPr txBox="1"/>
            <p:nvPr/>
          </p:nvSpPr>
          <p:spPr>
            <a:xfrm>
              <a:off x="-1" y="85169"/>
              <a:ext cx="1709059"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Global</a:t>
              </a:r>
            </a:p>
          </p:txBody>
        </p:sp>
      </p:grpSp>
      <p:sp>
        <p:nvSpPr>
          <p:cNvPr id="1489" name="Straight Connector 75"/>
          <p:cNvSpPr/>
          <p:nvPr/>
        </p:nvSpPr>
        <p:spPr>
          <a:xfrm>
            <a:off x="6666368" y="2571639"/>
            <a:ext cx="1" cy="3854487"/>
          </a:xfrm>
          <a:prstGeom prst="line">
            <a:avLst/>
          </a:prstGeom>
          <a:ln w="10000">
            <a:solidFill>
              <a:srgbClr val="808080"/>
            </a:solidFill>
          </a:ln>
        </p:spPr>
        <p:txBody>
          <a:bodyPr lIns="45719" rIns="45719"/>
          <a:lstStyle/>
          <a:p>
            <a:endParaRPr/>
          </a:p>
        </p:txBody>
      </p:sp>
      <p:sp>
        <p:nvSpPr>
          <p:cNvPr id="1490" name="TextBox 76"/>
          <p:cNvSpPr txBox="1"/>
          <p:nvPr/>
        </p:nvSpPr>
        <p:spPr>
          <a:xfrm>
            <a:off x="6859993" y="3086013"/>
            <a:ext cx="1793241" cy="586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100" b="1" i="1">
                <a:solidFill>
                  <a:srgbClr val="002060"/>
                </a:solidFill>
                <a:latin typeface="Palatino Linotype"/>
                <a:ea typeface="Palatino Linotype"/>
                <a:cs typeface="Palatino Linotype"/>
                <a:sym typeface="Palatino Linotype"/>
              </a:defRPr>
            </a:pPr>
            <a:r>
              <a:t>Medical Services</a:t>
            </a:r>
          </a:p>
          <a:p>
            <a:pPr>
              <a:defRPr sz="1100" i="1" u="sng">
                <a:solidFill>
                  <a:srgbClr val="002060"/>
                </a:solidFill>
                <a:latin typeface="Palatino Linotype"/>
                <a:ea typeface="Palatino Linotype"/>
                <a:cs typeface="Palatino Linotype"/>
                <a:sym typeface="Palatino Linotype"/>
              </a:defRPr>
            </a:pPr>
            <a:r>
              <a:t>Revenue</a:t>
            </a:r>
            <a:r>
              <a:rPr u="none"/>
              <a:t>: $8B, 25% YoY</a:t>
            </a:r>
          </a:p>
          <a:p>
            <a:pPr>
              <a:defRPr sz="1100" i="1" u="sng">
                <a:solidFill>
                  <a:srgbClr val="002060"/>
                </a:solidFill>
                <a:latin typeface="Palatino Linotype"/>
                <a:ea typeface="Palatino Linotype"/>
                <a:cs typeface="Palatino Linotype"/>
                <a:sym typeface="Palatino Linotype"/>
              </a:defRPr>
            </a:pPr>
            <a:r>
              <a:t>Enrollment</a:t>
            </a:r>
            <a:r>
              <a:rPr u="none"/>
              <a:t>: 4M</a:t>
            </a:r>
          </a:p>
        </p:txBody>
      </p:sp>
      <p:pic>
        <p:nvPicPr>
          <p:cNvPr id="1491" name="Picture 12" descr="Picture 12"/>
          <p:cNvPicPr>
            <a:picLocks noChangeAspect="1"/>
          </p:cNvPicPr>
          <p:nvPr/>
        </p:nvPicPr>
        <p:blipFill>
          <a:blip r:embed="rId6">
            <a:extLst/>
          </a:blip>
          <a:stretch>
            <a:fillRect/>
          </a:stretch>
        </p:blipFill>
        <p:spPr>
          <a:xfrm>
            <a:off x="2494780" y="4003790"/>
            <a:ext cx="640626" cy="556735"/>
          </a:xfrm>
          <a:prstGeom prst="rect">
            <a:avLst/>
          </a:prstGeom>
          <a:ln w="12700">
            <a:miter lim="400000"/>
          </a:ln>
        </p:spPr>
      </p:pic>
      <p:pic>
        <p:nvPicPr>
          <p:cNvPr id="1492" name="Picture 13" descr="Picture 13"/>
          <p:cNvPicPr>
            <a:picLocks noChangeAspect="1"/>
          </p:cNvPicPr>
          <p:nvPr/>
        </p:nvPicPr>
        <p:blipFill>
          <a:blip r:embed="rId7">
            <a:extLst/>
          </a:blip>
          <a:stretch>
            <a:fillRect/>
          </a:stretch>
        </p:blipFill>
        <p:spPr>
          <a:xfrm>
            <a:off x="311288" y="5394480"/>
            <a:ext cx="611242" cy="557759"/>
          </a:xfrm>
          <a:prstGeom prst="rect">
            <a:avLst/>
          </a:prstGeom>
          <a:ln w="12700">
            <a:miter lim="400000"/>
          </a:ln>
        </p:spPr>
      </p:pic>
      <p:grpSp>
        <p:nvGrpSpPr>
          <p:cNvPr id="1495" name="Picture 17"/>
          <p:cNvGrpSpPr/>
          <p:nvPr/>
        </p:nvGrpSpPr>
        <p:grpSpPr>
          <a:xfrm>
            <a:off x="4698610" y="4065427"/>
            <a:ext cx="562303" cy="493729"/>
            <a:chOff x="0" y="0"/>
            <a:chExt cx="562302" cy="493728"/>
          </a:xfrm>
        </p:grpSpPr>
        <p:sp>
          <p:nvSpPr>
            <p:cNvPr id="1493" name="Rectangle"/>
            <p:cNvSpPr/>
            <p:nvPr/>
          </p:nvSpPr>
          <p:spPr>
            <a:xfrm>
              <a:off x="0" y="0"/>
              <a:ext cx="562303" cy="493729"/>
            </a:xfrm>
            <a:prstGeom prst="rect">
              <a:avLst/>
            </a:prstGeom>
            <a:solidFill>
              <a:srgbClr val="063FA1"/>
            </a:solidFill>
            <a:ln w="12700" cap="flat">
              <a:noFill/>
              <a:miter lim="400000"/>
            </a:ln>
            <a:effectLst/>
          </p:spPr>
          <p:txBody>
            <a:bodyPr wrap="square" lIns="45719" tIns="45719" rIns="45719" bIns="45719" numCol="1" anchor="ctr">
              <a:noAutofit/>
            </a:bodyPr>
            <a:lstStyle/>
            <a:p>
              <a:endParaRPr/>
            </a:p>
          </p:txBody>
        </p:sp>
        <p:pic>
          <p:nvPicPr>
            <p:cNvPr id="1494" name="image139.png" descr="image139.png"/>
            <p:cNvPicPr>
              <a:picLocks noChangeAspect="1"/>
            </p:cNvPicPr>
            <p:nvPr/>
          </p:nvPicPr>
          <p:blipFill>
            <a:blip r:embed="rId8">
              <a:extLst/>
            </a:blip>
            <a:stretch>
              <a:fillRect/>
            </a:stretch>
          </p:blipFill>
          <p:spPr>
            <a:xfrm>
              <a:off x="0" y="0"/>
              <a:ext cx="562303" cy="493729"/>
            </a:xfrm>
            <a:prstGeom prst="rect">
              <a:avLst/>
            </a:prstGeom>
            <a:ln w="12700" cap="flat">
              <a:noFill/>
              <a:miter lim="400000"/>
            </a:ln>
            <a:effectLst/>
          </p:spPr>
        </p:pic>
      </p:grpSp>
      <p:sp>
        <p:nvSpPr>
          <p:cNvPr id="1496" name="TextBox 79"/>
          <p:cNvSpPr txBox="1"/>
          <p:nvPr/>
        </p:nvSpPr>
        <p:spPr>
          <a:xfrm>
            <a:off x="947128" y="5260449"/>
            <a:ext cx="1473385" cy="789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b="1" i="1">
                <a:solidFill>
                  <a:srgbClr val="002060"/>
                </a:solidFill>
                <a:latin typeface="Palatino Linotype"/>
                <a:ea typeface="Palatino Linotype"/>
                <a:cs typeface="Palatino Linotype"/>
                <a:sym typeface="Palatino Linotype"/>
              </a:defRPr>
            </a:pPr>
            <a:r>
              <a:t>Consumer Engagement</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HRAs </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HSAs</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Consumer Engagement &amp; Incentive Programs</a:t>
            </a:r>
          </a:p>
        </p:txBody>
      </p:sp>
      <p:pic>
        <p:nvPicPr>
          <p:cNvPr id="1497" name="Picture 27" descr="Picture 27"/>
          <p:cNvPicPr>
            <a:picLocks noChangeAspect="1"/>
          </p:cNvPicPr>
          <p:nvPr/>
        </p:nvPicPr>
        <p:blipFill>
          <a:blip r:embed="rId9">
            <a:extLst/>
          </a:blip>
          <a:stretch>
            <a:fillRect/>
          </a:stretch>
        </p:blipFill>
        <p:spPr>
          <a:xfrm>
            <a:off x="329427" y="4058982"/>
            <a:ext cx="574347" cy="501543"/>
          </a:xfrm>
          <a:prstGeom prst="rect">
            <a:avLst/>
          </a:prstGeom>
          <a:ln w="12700">
            <a:miter lim="400000"/>
          </a:ln>
        </p:spPr>
      </p:pic>
      <p:sp>
        <p:nvSpPr>
          <p:cNvPr id="1498" name="TextBox 80"/>
          <p:cNvSpPr txBox="1"/>
          <p:nvPr/>
        </p:nvSpPr>
        <p:spPr>
          <a:xfrm>
            <a:off x="947503" y="3958990"/>
            <a:ext cx="1509424" cy="1069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b="1" i="1">
                <a:solidFill>
                  <a:srgbClr val="002060"/>
                </a:solidFill>
                <a:latin typeface="Palatino Linotype"/>
                <a:ea typeface="Palatino Linotype"/>
                <a:cs typeface="Palatino Linotype"/>
                <a:sym typeface="Palatino Linotype"/>
              </a:defRPr>
            </a:pPr>
            <a:r>
              <a:t>Clinical &amp; Pharmacy</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Population Health</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Wellness Programs</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Community Engagement</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Decision Support</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Case &amp; Disease Management</a:t>
            </a:r>
          </a:p>
        </p:txBody>
      </p:sp>
      <p:sp>
        <p:nvSpPr>
          <p:cNvPr id="1499" name="TextBox 81"/>
          <p:cNvSpPr txBox="1"/>
          <p:nvPr/>
        </p:nvSpPr>
        <p:spPr>
          <a:xfrm>
            <a:off x="3080329" y="3958990"/>
            <a:ext cx="1509424"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b="1" i="1">
                <a:solidFill>
                  <a:srgbClr val="002060"/>
                </a:solidFill>
                <a:latin typeface="Palatino Linotype"/>
                <a:ea typeface="Palatino Linotype"/>
                <a:cs typeface="Palatino Linotype"/>
                <a:sym typeface="Palatino Linotype"/>
              </a:defRPr>
            </a:pPr>
            <a:r>
              <a:t>Medicare Plans</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Medicare Advantage</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Part D</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Medicare Supplement</a:t>
            </a:r>
          </a:p>
        </p:txBody>
      </p:sp>
      <p:sp>
        <p:nvSpPr>
          <p:cNvPr id="1500" name="TextBox 82"/>
          <p:cNvSpPr txBox="1"/>
          <p:nvPr/>
        </p:nvSpPr>
        <p:spPr>
          <a:xfrm>
            <a:off x="5251034" y="3958990"/>
            <a:ext cx="1509424" cy="1069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b="1" i="1">
                <a:solidFill>
                  <a:srgbClr val="002060"/>
                </a:solidFill>
                <a:latin typeface="Palatino Linotype"/>
                <a:ea typeface="Palatino Linotype"/>
                <a:cs typeface="Palatino Linotype"/>
                <a:sym typeface="Palatino Linotype"/>
              </a:defRPr>
            </a:pPr>
            <a:r>
              <a:t>Eligibility Categories</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Medicaid plans</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CHIP</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SNP</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Dual Eligible MMPs</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Aged, Blind and Disabled</a:t>
            </a:r>
          </a:p>
        </p:txBody>
      </p:sp>
      <p:sp>
        <p:nvSpPr>
          <p:cNvPr id="1501" name="TextBox 83"/>
          <p:cNvSpPr txBox="1"/>
          <p:nvPr/>
        </p:nvSpPr>
        <p:spPr>
          <a:xfrm>
            <a:off x="7509850" y="3941864"/>
            <a:ext cx="1509424"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900" b="1" i="1">
                <a:solidFill>
                  <a:srgbClr val="002060"/>
                </a:solidFill>
                <a:latin typeface="Palatino Linotype"/>
                <a:ea typeface="Palatino Linotype"/>
                <a:cs typeface="Palatino Linotype"/>
                <a:sym typeface="Palatino Linotype"/>
              </a:defRPr>
            </a:pPr>
            <a:r>
              <a:t>Global Presence</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Market Presence in 130 Countries</a:t>
            </a:r>
          </a:p>
          <a:p>
            <a:pPr marL="171450" indent="-171450">
              <a:buSzPct val="100000"/>
              <a:buFont typeface="Arial"/>
              <a:buChar char="•"/>
              <a:defRPr sz="900">
                <a:solidFill>
                  <a:srgbClr val="002060"/>
                </a:solidFill>
                <a:latin typeface="Palatino Linotype"/>
                <a:ea typeface="Palatino Linotype"/>
                <a:cs typeface="Palatino Linotype"/>
                <a:sym typeface="Palatino Linotype"/>
              </a:defRPr>
            </a:pPr>
            <a:r>
              <a:t>Primarily in Portugal and Brazil</a:t>
            </a:r>
          </a:p>
          <a:p>
            <a:pPr marL="274320" lvl="1" indent="-171450">
              <a:buSzPct val="100000"/>
              <a:buFont typeface="Arial"/>
              <a:buChar char="•"/>
              <a:defRPr sz="900">
                <a:solidFill>
                  <a:srgbClr val="002060"/>
                </a:solidFill>
                <a:latin typeface="Palatino Linotype"/>
                <a:ea typeface="Palatino Linotype"/>
                <a:cs typeface="Palatino Linotype"/>
                <a:sym typeface="Palatino Linotype"/>
              </a:defRPr>
            </a:pPr>
            <a:r>
              <a:t>150 hospitals, specialty centers, primary care and emergency centers</a:t>
            </a:r>
          </a:p>
        </p:txBody>
      </p:sp>
      <p:grpSp>
        <p:nvGrpSpPr>
          <p:cNvPr id="1504" name="Rectangle 16"/>
          <p:cNvGrpSpPr/>
          <p:nvPr/>
        </p:nvGrpSpPr>
        <p:grpSpPr>
          <a:xfrm>
            <a:off x="488200" y="1135040"/>
            <a:ext cx="8172647" cy="320041"/>
            <a:chOff x="0" y="0"/>
            <a:chExt cx="8172646" cy="320040"/>
          </a:xfrm>
        </p:grpSpPr>
        <p:sp>
          <p:nvSpPr>
            <p:cNvPr id="1502" name="Rectangle"/>
            <p:cNvSpPr/>
            <p:nvPr/>
          </p:nvSpPr>
          <p:spPr>
            <a:xfrm>
              <a:off x="0" y="0"/>
              <a:ext cx="8172647" cy="301325"/>
            </a:xfrm>
            <a:prstGeom prst="rect">
              <a:avLst/>
            </a:prstGeom>
            <a:solidFill>
              <a:srgbClr val="002060"/>
            </a:solidFill>
            <a:ln w="12700" cap="flat">
              <a:noFill/>
              <a:miter lim="400000"/>
            </a:ln>
            <a:effectLst/>
          </p:spPr>
          <p:txBody>
            <a:bodyPr wrap="square" lIns="45719" tIns="45719" rIns="45719" bIns="45719" numCol="1" anchor="t">
              <a:noAutofit/>
            </a:bodyPr>
            <a:lstStyle/>
            <a:p>
              <a:pPr algn="ctr" defTabSz="1463675">
                <a:defRPr>
                  <a:latin typeface="Palatino Linotype"/>
                  <a:ea typeface="Palatino Linotype"/>
                  <a:cs typeface="Palatino Linotype"/>
                  <a:sym typeface="Palatino Linotype"/>
                </a:defRPr>
              </a:pPr>
              <a:endParaRPr/>
            </a:p>
          </p:txBody>
        </p:sp>
        <p:sp>
          <p:nvSpPr>
            <p:cNvPr id="1503" name="United Health Group (FY17 $201B Revenue)"/>
            <p:cNvSpPr txBox="1"/>
            <p:nvPr/>
          </p:nvSpPr>
          <p:spPr>
            <a:xfrm>
              <a:off x="0" y="0"/>
              <a:ext cx="8172647" cy="3200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defTabSz="1463675">
                <a:defRPr sz="1400" b="1">
                  <a:solidFill>
                    <a:srgbClr val="FFFFFF"/>
                  </a:solidFill>
                  <a:latin typeface="Palatino Linotype"/>
                  <a:ea typeface="Palatino Linotype"/>
                  <a:cs typeface="Palatino Linotype"/>
                  <a:sym typeface="Palatino Linotype"/>
                </a:defRPr>
              </a:lvl1pPr>
            </a:lstStyle>
            <a:p>
              <a:r>
                <a:t>United Health Group (FY17 $201B Revenue)</a:t>
              </a:r>
            </a:p>
          </p:txBody>
        </p:sp>
      </p:grpSp>
      <p:pic>
        <p:nvPicPr>
          <p:cNvPr id="1505" name="Picture 18" descr="Picture 18"/>
          <p:cNvPicPr>
            <a:picLocks noChangeAspect="1"/>
          </p:cNvPicPr>
          <p:nvPr/>
        </p:nvPicPr>
        <p:blipFill>
          <a:blip r:embed="rId10">
            <a:extLst/>
          </a:blip>
          <a:stretch>
            <a:fillRect/>
          </a:stretch>
        </p:blipFill>
        <p:spPr>
          <a:xfrm>
            <a:off x="6865243" y="4123394"/>
            <a:ext cx="522449" cy="522449"/>
          </a:xfrm>
          <a:prstGeom prst="rect">
            <a:avLst/>
          </a:prstGeom>
          <a:ln w="12700">
            <a:miter lim="400000"/>
          </a:ln>
        </p:spPr>
      </p:pic>
      <p:sp>
        <p:nvSpPr>
          <p:cNvPr id="1506" name="TextBox 43"/>
          <p:cNvSpPr txBox="1"/>
          <p:nvPr/>
        </p:nvSpPr>
        <p:spPr>
          <a:xfrm>
            <a:off x="6748688" y="5278356"/>
            <a:ext cx="2208654" cy="90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300"/>
              </a:spcBef>
              <a:defRPr sz="900" b="1" i="1">
                <a:solidFill>
                  <a:srgbClr val="002060"/>
                </a:solidFill>
                <a:latin typeface="Palatino Linotype"/>
                <a:ea typeface="Palatino Linotype"/>
                <a:cs typeface="Palatino Linotype"/>
                <a:sym typeface="Palatino Linotype"/>
              </a:defRPr>
            </a:pPr>
            <a:r>
              <a:t>Brazil</a:t>
            </a:r>
          </a:p>
          <a:p>
            <a:pPr marL="171450" indent="-171450">
              <a:spcBef>
                <a:spcPts val="300"/>
              </a:spcBef>
              <a:buSzPct val="100000"/>
              <a:buFont typeface="Arial"/>
              <a:buChar char="•"/>
              <a:defRPr sz="900">
                <a:solidFill>
                  <a:srgbClr val="002060"/>
                </a:solidFill>
                <a:latin typeface="Palatino Linotype"/>
                <a:ea typeface="Palatino Linotype"/>
                <a:cs typeface="Palatino Linotype"/>
                <a:sym typeface="Palatino Linotype"/>
              </a:defRPr>
            </a:pPr>
            <a:r>
              <a:t>In 2012, purchased country’s largest insurer and hospital operator, Amil</a:t>
            </a:r>
          </a:p>
          <a:p>
            <a:pPr marL="171450" indent="-171450">
              <a:spcBef>
                <a:spcPts val="300"/>
              </a:spcBef>
              <a:buSzPct val="100000"/>
              <a:buFont typeface="Arial"/>
              <a:buChar char="•"/>
              <a:defRPr sz="900">
                <a:solidFill>
                  <a:srgbClr val="002060"/>
                </a:solidFill>
                <a:latin typeface="Palatino Linotype"/>
                <a:ea typeface="Palatino Linotype"/>
                <a:cs typeface="Palatino Linotype"/>
                <a:sym typeface="Palatino Linotype"/>
              </a:defRPr>
            </a:pPr>
            <a:r>
              <a:t>21K contracted healthcare professionals</a:t>
            </a:r>
          </a:p>
        </p:txBody>
      </p:sp>
      <p:grpSp>
        <p:nvGrpSpPr>
          <p:cNvPr id="1510" name="Group 40"/>
          <p:cNvGrpSpPr/>
          <p:nvPr/>
        </p:nvGrpSpPr>
        <p:grpSpPr>
          <a:xfrm>
            <a:off x="8301552" y="72429"/>
            <a:ext cx="368543" cy="363026"/>
            <a:chOff x="0" y="0"/>
            <a:chExt cx="368542" cy="363024"/>
          </a:xfrm>
        </p:grpSpPr>
        <p:sp>
          <p:nvSpPr>
            <p:cNvPr id="1507" name="Oval 41"/>
            <p:cNvSpPr/>
            <p:nvPr/>
          </p:nvSpPr>
          <p:spPr>
            <a:xfrm>
              <a:off x="0" y="-1"/>
              <a:ext cx="368543" cy="363026"/>
            </a:xfrm>
            <a:prstGeom prst="ellipse">
              <a:avLst/>
            </a:prstGeom>
            <a:solidFill>
              <a:srgbClr val="009BC5"/>
            </a:solidFill>
            <a:ln w="9525" cap="flat">
              <a:solidFill>
                <a:srgbClr val="E0E0E0"/>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sz="1600" b="1">
                  <a:solidFill>
                    <a:srgbClr val="FFFFFF"/>
                  </a:solidFill>
                  <a:latin typeface="Palatino Linotype"/>
                  <a:ea typeface="Palatino Linotype"/>
                  <a:cs typeface="Palatino Linotype"/>
                  <a:sym typeface="Palatino Linotype"/>
                </a:defRPr>
              </a:pPr>
              <a:endParaRPr/>
            </a:p>
          </p:txBody>
        </p:sp>
        <p:pic>
          <p:nvPicPr>
            <p:cNvPr id="1508" name="Picture 42" descr="Picture 42"/>
            <p:cNvPicPr>
              <a:picLocks noChangeAspect="1"/>
            </p:cNvPicPr>
            <p:nvPr/>
          </p:nvPicPr>
          <p:blipFill>
            <a:blip r:embed="rId11">
              <a:extLst/>
            </a:blip>
            <a:stretch>
              <a:fillRect/>
            </a:stretch>
          </p:blipFill>
          <p:spPr>
            <a:xfrm>
              <a:off x="115133" y="93293"/>
              <a:ext cx="141011" cy="167078"/>
            </a:xfrm>
            <a:prstGeom prst="rect">
              <a:avLst/>
            </a:prstGeom>
            <a:ln w="12700" cap="flat">
              <a:noFill/>
              <a:miter lim="400000"/>
            </a:ln>
            <a:effectLst/>
          </p:spPr>
        </p:pic>
        <p:pic>
          <p:nvPicPr>
            <p:cNvPr id="1509" name="Picture 44" descr="Picture 44"/>
            <p:cNvPicPr>
              <a:picLocks noChangeAspect="1"/>
            </p:cNvPicPr>
            <p:nvPr/>
          </p:nvPicPr>
          <p:blipFill>
            <a:blip r:embed="rId12">
              <a:extLst/>
            </a:blip>
            <a:stretch>
              <a:fillRect/>
            </a:stretch>
          </p:blipFill>
          <p:spPr>
            <a:xfrm>
              <a:off x="229643" y="92343"/>
              <a:ext cx="80056" cy="65358"/>
            </a:xfrm>
            <a:prstGeom prst="rect">
              <a:avLst/>
            </a:prstGeom>
            <a:ln w="12700" cap="flat">
              <a:noFill/>
              <a:miter lim="400000"/>
            </a:ln>
            <a:effectLst/>
          </p:spPr>
        </p:pic>
      </p:grpSp>
      <p:sp>
        <p:nvSpPr>
          <p:cNvPr id="1511" name="TextBox 2"/>
          <p:cNvSpPr txBox="1"/>
          <p:nvPr/>
        </p:nvSpPr>
        <p:spPr>
          <a:xfrm>
            <a:off x="488199" y="6371940"/>
            <a:ext cx="2851438"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latin typeface="Palatino Linotype"/>
                <a:ea typeface="Palatino Linotype"/>
                <a:cs typeface="Palatino Linotype"/>
                <a:sym typeface="Palatino Linotype"/>
              </a:defRPr>
            </a:lvl1pPr>
          </a:lstStyle>
          <a:p>
            <a:r>
              <a:t>Source: 2017 United Health Group (UHG) Annual Report </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1516" name="Isosceles Triangle 14"/>
          <p:cNvSpPr/>
          <p:nvPr/>
        </p:nvSpPr>
        <p:spPr>
          <a:xfrm>
            <a:off x="1341269" y="1872645"/>
            <a:ext cx="6490253" cy="686816"/>
          </a:xfrm>
          <a:prstGeom prst="triangle">
            <a:avLst/>
          </a:prstGeom>
          <a:solidFill>
            <a:srgbClr val="D5E9FF"/>
          </a:solidFill>
          <a:ln w="12700">
            <a:miter lim="400000"/>
          </a:ln>
        </p:spPr>
        <p:txBody>
          <a:bodyPr lIns="45719" rIns="45719" anchor="ctr"/>
          <a:lstStyle/>
          <a:p>
            <a:pPr algn="ctr">
              <a:defRPr sz="1300">
                <a:latin typeface="Palatino Linotype"/>
                <a:ea typeface="Palatino Linotype"/>
                <a:cs typeface="Palatino Linotype"/>
                <a:sym typeface="Palatino Linotype"/>
              </a:defRPr>
            </a:pPr>
            <a:endParaRPr/>
          </a:p>
        </p:txBody>
      </p:sp>
      <p:sp>
        <p:nvSpPr>
          <p:cNvPr id="1517" name="Rectangle 6"/>
          <p:cNvSpPr/>
          <p:nvPr/>
        </p:nvSpPr>
        <p:spPr>
          <a:xfrm>
            <a:off x="1341269" y="1092003"/>
            <a:ext cx="6567821" cy="1257182"/>
          </a:xfrm>
          <a:prstGeom prst="rect">
            <a:avLst/>
          </a:prstGeom>
          <a:solidFill>
            <a:srgbClr val="FFFFFF"/>
          </a:solidFill>
          <a:ln>
            <a:solidFill>
              <a:srgbClr val="002060"/>
            </a:solidFill>
          </a:ln>
          <a:effectLst>
            <a:outerShdw blurRad="50800" dist="38100" dir="2700000" rotWithShape="0">
              <a:srgbClr val="000000">
                <a:alpha val="40000"/>
              </a:srgbClr>
            </a:outerShdw>
          </a:effectLst>
        </p:spPr>
        <p:txBody>
          <a:bodyPr lIns="45719" rIns="45719"/>
          <a:lstStyle/>
          <a:p>
            <a:pPr defTabSz="1463675">
              <a:defRPr sz="1400">
                <a:latin typeface="Palatino Linotype"/>
                <a:ea typeface="Palatino Linotype"/>
                <a:cs typeface="Palatino Linotype"/>
                <a:sym typeface="Palatino Linotype"/>
              </a:defRPr>
            </a:pPr>
            <a:endParaRPr/>
          </a:p>
        </p:txBody>
      </p:sp>
      <p:sp>
        <p:nvSpPr>
          <p:cNvPr id="1518" name="Title 1"/>
          <p:cNvSpPr txBox="1">
            <a:spLocks noGrp="1"/>
          </p:cNvSpPr>
          <p:nvPr>
            <p:ph type="title"/>
          </p:nvPr>
        </p:nvSpPr>
        <p:spPr>
          <a:xfrm>
            <a:off x="94603" y="145612"/>
            <a:ext cx="7622617" cy="369334"/>
          </a:xfrm>
          <a:prstGeom prst="rect">
            <a:avLst/>
          </a:prstGeom>
        </p:spPr>
        <p:txBody>
          <a:bodyPr>
            <a:normAutofit fontScale="90000"/>
          </a:bodyPr>
          <a:lstStyle>
            <a:lvl1pPr defTabSz="521208">
              <a:defRPr sz="1254"/>
            </a:lvl1pPr>
          </a:lstStyle>
          <a:p>
            <a:r>
              <a:t>Optum has become a formidable competitor, offering a full-service product line to its expansive client portfolio</a:t>
            </a:r>
          </a:p>
        </p:txBody>
      </p:sp>
      <p:sp>
        <p:nvSpPr>
          <p:cNvPr id="1519" name="TextBox 7"/>
          <p:cNvSpPr txBox="1"/>
          <p:nvPr/>
        </p:nvSpPr>
        <p:spPr>
          <a:xfrm>
            <a:off x="556794" y="5775133"/>
            <a:ext cx="2864934"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68275" indent="-168275">
              <a:buSzPct val="100000"/>
              <a:buFont typeface="Arial"/>
              <a:buChar char="•"/>
              <a:defRPr sz="1100" b="1">
                <a:solidFill>
                  <a:srgbClr val="002060"/>
                </a:solidFill>
                <a:latin typeface="Palatino Linotype"/>
                <a:ea typeface="Palatino Linotype"/>
                <a:cs typeface="Palatino Linotype"/>
                <a:sym typeface="Palatino Linotype"/>
              </a:defRPr>
            </a:pPr>
            <a:r>
              <a:t>40,000+ physicians</a:t>
            </a:r>
          </a:p>
          <a:p>
            <a:pPr marL="168275" indent="-168275">
              <a:buSzPct val="100000"/>
              <a:buFont typeface="Arial"/>
              <a:buChar char="•"/>
              <a:defRPr sz="1100" b="1">
                <a:solidFill>
                  <a:srgbClr val="002060"/>
                </a:solidFill>
                <a:latin typeface="Palatino Linotype"/>
                <a:ea typeface="Palatino Linotype"/>
                <a:cs typeface="Palatino Linotype"/>
                <a:sym typeface="Palatino Linotype"/>
              </a:defRPr>
            </a:pPr>
            <a:r>
              <a:t>300 Ambulatory Surgery Centers</a:t>
            </a:r>
          </a:p>
          <a:p>
            <a:pPr marL="168275" indent="-168275">
              <a:buSzPct val="100000"/>
              <a:buFont typeface="Arial"/>
              <a:buChar char="•"/>
              <a:defRPr sz="1100" b="1">
                <a:solidFill>
                  <a:srgbClr val="002060"/>
                </a:solidFill>
                <a:latin typeface="Palatino Linotype"/>
                <a:ea typeface="Palatino Linotype"/>
                <a:cs typeface="Palatino Linotype"/>
                <a:sym typeface="Palatino Linotype"/>
              </a:defRPr>
            </a:pPr>
            <a:r>
              <a:t>150 Urgent Care Centers</a:t>
            </a:r>
          </a:p>
          <a:p>
            <a:pPr marL="168275" indent="-168275">
              <a:buSzPct val="100000"/>
              <a:buFont typeface="Arial"/>
              <a:buChar char="•"/>
              <a:defRPr sz="1100" b="1">
                <a:solidFill>
                  <a:srgbClr val="002060"/>
                </a:solidFill>
                <a:latin typeface="Palatino Linotype"/>
                <a:ea typeface="Palatino Linotype"/>
                <a:cs typeface="Palatino Linotype"/>
                <a:sym typeface="Palatino Linotype"/>
              </a:defRPr>
            </a:pPr>
            <a:r>
              <a:t>Housecall (NP, PA, MD)</a:t>
            </a:r>
          </a:p>
        </p:txBody>
      </p:sp>
      <p:grpSp>
        <p:nvGrpSpPr>
          <p:cNvPr id="1522" name="Rectangle: Single Corner Rounded 8"/>
          <p:cNvGrpSpPr/>
          <p:nvPr/>
        </p:nvGrpSpPr>
        <p:grpSpPr>
          <a:xfrm>
            <a:off x="486755" y="2545387"/>
            <a:ext cx="2429498" cy="464979"/>
            <a:chOff x="0" y="0"/>
            <a:chExt cx="2429496" cy="464978"/>
          </a:xfrm>
        </p:grpSpPr>
        <p:sp>
          <p:nvSpPr>
            <p:cNvPr id="1520" name="Shape"/>
            <p:cNvSpPr/>
            <p:nvPr/>
          </p:nvSpPr>
          <p:spPr>
            <a:xfrm>
              <a:off x="-1" y="-1"/>
              <a:ext cx="2429498" cy="464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11" y="0"/>
                  </a:lnTo>
                  <a:cubicBezTo>
                    <a:pt x="21292" y="0"/>
                    <a:pt x="21600" y="1612"/>
                    <a:pt x="21600" y="3600"/>
                  </a:cubicBezTo>
                  <a:lnTo>
                    <a:pt x="21600"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300" b="1">
                  <a:solidFill>
                    <a:srgbClr val="FFFFFF"/>
                  </a:solidFill>
                  <a:latin typeface="Palatino Linotype"/>
                  <a:ea typeface="Palatino Linotype"/>
                  <a:cs typeface="Palatino Linotype"/>
                  <a:sym typeface="Palatino Linotype"/>
                </a:defRPr>
              </a:pPr>
              <a:endParaRPr/>
            </a:p>
          </p:txBody>
        </p:sp>
        <p:sp>
          <p:nvSpPr>
            <p:cNvPr id="1521" name="OptumHealth"/>
            <p:cNvSpPr txBox="1"/>
            <p:nvPr/>
          </p:nvSpPr>
          <p:spPr>
            <a:xfrm>
              <a:off x="-1" y="85169"/>
              <a:ext cx="2406800"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OptumHealth</a:t>
              </a:r>
            </a:p>
          </p:txBody>
        </p:sp>
      </p:grpSp>
      <p:grpSp>
        <p:nvGrpSpPr>
          <p:cNvPr id="1525" name="Rectangle: Single Corner Rounded 9"/>
          <p:cNvGrpSpPr/>
          <p:nvPr/>
        </p:nvGrpSpPr>
        <p:grpSpPr>
          <a:xfrm>
            <a:off x="3378086" y="2545387"/>
            <a:ext cx="2429497" cy="464979"/>
            <a:chOff x="0" y="0"/>
            <a:chExt cx="2429496" cy="464978"/>
          </a:xfrm>
        </p:grpSpPr>
        <p:sp>
          <p:nvSpPr>
            <p:cNvPr id="1523" name="Shape"/>
            <p:cNvSpPr/>
            <p:nvPr/>
          </p:nvSpPr>
          <p:spPr>
            <a:xfrm>
              <a:off x="-1" y="-1"/>
              <a:ext cx="2429498" cy="464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11" y="0"/>
                  </a:lnTo>
                  <a:cubicBezTo>
                    <a:pt x="21292" y="0"/>
                    <a:pt x="21600" y="1612"/>
                    <a:pt x="21600" y="3600"/>
                  </a:cubicBezTo>
                  <a:lnTo>
                    <a:pt x="21600"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300" b="1">
                  <a:solidFill>
                    <a:srgbClr val="FFFFFF"/>
                  </a:solidFill>
                  <a:latin typeface="Palatino Linotype"/>
                  <a:ea typeface="Palatino Linotype"/>
                  <a:cs typeface="Palatino Linotype"/>
                  <a:sym typeface="Palatino Linotype"/>
                </a:defRPr>
              </a:pPr>
              <a:endParaRPr/>
            </a:p>
          </p:txBody>
        </p:sp>
        <p:sp>
          <p:nvSpPr>
            <p:cNvPr id="1524" name="OptumRx"/>
            <p:cNvSpPr txBox="1"/>
            <p:nvPr/>
          </p:nvSpPr>
          <p:spPr>
            <a:xfrm>
              <a:off x="-1" y="85169"/>
              <a:ext cx="2406800"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OptumRx</a:t>
              </a:r>
            </a:p>
          </p:txBody>
        </p:sp>
      </p:grpSp>
      <p:grpSp>
        <p:nvGrpSpPr>
          <p:cNvPr id="1528" name="Rectangle: Single Corner Rounded 10"/>
          <p:cNvGrpSpPr/>
          <p:nvPr/>
        </p:nvGrpSpPr>
        <p:grpSpPr>
          <a:xfrm>
            <a:off x="6269418" y="2545387"/>
            <a:ext cx="2429497" cy="464979"/>
            <a:chOff x="0" y="0"/>
            <a:chExt cx="2429496" cy="464978"/>
          </a:xfrm>
        </p:grpSpPr>
        <p:sp>
          <p:nvSpPr>
            <p:cNvPr id="1526" name="Shape"/>
            <p:cNvSpPr/>
            <p:nvPr/>
          </p:nvSpPr>
          <p:spPr>
            <a:xfrm>
              <a:off x="-1" y="-1"/>
              <a:ext cx="2429498" cy="464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911" y="0"/>
                  </a:lnTo>
                  <a:cubicBezTo>
                    <a:pt x="21292" y="0"/>
                    <a:pt x="21600" y="1612"/>
                    <a:pt x="21600" y="3600"/>
                  </a:cubicBezTo>
                  <a:lnTo>
                    <a:pt x="21600" y="21600"/>
                  </a:lnTo>
                  <a:lnTo>
                    <a:pt x="0" y="21600"/>
                  </a:lnTo>
                  <a:close/>
                </a:path>
              </a:pathLst>
            </a:custGeom>
            <a:solidFill>
              <a:srgbClr val="00495D"/>
            </a:solidFill>
            <a:ln w="12700" cap="flat">
              <a:noFill/>
              <a:miter lim="400000"/>
            </a:ln>
            <a:effectLst>
              <a:outerShdw blurRad="50800" dist="38100" dir="2700000" rotWithShape="0">
                <a:srgbClr val="000000">
                  <a:alpha val="40000"/>
                </a:srgbClr>
              </a:outerShdw>
            </a:effectLst>
          </p:spPr>
          <p:txBody>
            <a:bodyPr wrap="square" lIns="45719" tIns="45719" rIns="45719" bIns="45719" numCol="1" anchor="ctr">
              <a:noAutofit/>
            </a:bodyPr>
            <a:lstStyle/>
            <a:p>
              <a:pPr algn="ctr">
                <a:defRPr sz="1300" b="1">
                  <a:solidFill>
                    <a:srgbClr val="FFFFFF"/>
                  </a:solidFill>
                  <a:latin typeface="Palatino Linotype"/>
                  <a:ea typeface="Palatino Linotype"/>
                  <a:cs typeface="Palatino Linotype"/>
                  <a:sym typeface="Palatino Linotype"/>
                </a:defRPr>
              </a:pPr>
              <a:endParaRPr/>
            </a:p>
          </p:txBody>
        </p:sp>
        <p:sp>
          <p:nvSpPr>
            <p:cNvPr id="1527" name="OptumInsight"/>
            <p:cNvSpPr txBox="1"/>
            <p:nvPr/>
          </p:nvSpPr>
          <p:spPr>
            <a:xfrm>
              <a:off x="-1" y="85169"/>
              <a:ext cx="2406800" cy="294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1300" b="1">
                  <a:solidFill>
                    <a:srgbClr val="FFFFFF"/>
                  </a:solidFill>
                  <a:latin typeface="Palatino Linotype"/>
                  <a:ea typeface="Palatino Linotype"/>
                  <a:cs typeface="Palatino Linotype"/>
                  <a:sym typeface="Palatino Linotype"/>
                </a:defRPr>
              </a:lvl1pPr>
            </a:lstStyle>
            <a:p>
              <a:r>
                <a:t>OptumInsight</a:t>
              </a:r>
            </a:p>
          </p:txBody>
        </p:sp>
      </p:grpSp>
      <p:sp>
        <p:nvSpPr>
          <p:cNvPr id="1529" name="Straight Connector 11"/>
          <p:cNvSpPr/>
          <p:nvPr/>
        </p:nvSpPr>
        <p:spPr>
          <a:xfrm flipH="1">
            <a:off x="3101007" y="2545387"/>
            <a:ext cx="1" cy="4081656"/>
          </a:xfrm>
          <a:prstGeom prst="line">
            <a:avLst/>
          </a:prstGeom>
          <a:ln w="10000">
            <a:solidFill>
              <a:srgbClr val="808080"/>
            </a:solidFill>
          </a:ln>
        </p:spPr>
        <p:txBody>
          <a:bodyPr lIns="45719" rIns="45719"/>
          <a:lstStyle/>
          <a:p>
            <a:endParaRPr/>
          </a:p>
        </p:txBody>
      </p:sp>
      <p:pic>
        <p:nvPicPr>
          <p:cNvPr id="1530" name="Picture 16" descr="Picture 16"/>
          <p:cNvPicPr>
            <a:picLocks noChangeAspect="1"/>
          </p:cNvPicPr>
          <p:nvPr/>
        </p:nvPicPr>
        <p:blipFill>
          <a:blip r:embed="rId3">
            <a:extLst/>
          </a:blip>
          <a:stretch>
            <a:fillRect/>
          </a:stretch>
        </p:blipFill>
        <p:spPr>
          <a:xfrm>
            <a:off x="1418217" y="1198936"/>
            <a:ext cx="1353942" cy="546959"/>
          </a:xfrm>
          <a:prstGeom prst="rect">
            <a:avLst/>
          </a:prstGeom>
          <a:ln w="12700">
            <a:miter lim="400000"/>
          </a:ln>
        </p:spPr>
      </p:pic>
      <p:sp>
        <p:nvSpPr>
          <p:cNvPr id="1531" name="Straight Connector 19"/>
          <p:cNvSpPr/>
          <p:nvPr/>
        </p:nvSpPr>
        <p:spPr>
          <a:xfrm flipH="1">
            <a:off x="6036365" y="2559459"/>
            <a:ext cx="1" cy="4067584"/>
          </a:xfrm>
          <a:prstGeom prst="line">
            <a:avLst/>
          </a:prstGeom>
          <a:ln w="10000">
            <a:solidFill>
              <a:srgbClr val="808080"/>
            </a:solidFill>
          </a:ln>
        </p:spPr>
        <p:txBody>
          <a:bodyPr lIns="45719" rIns="45719"/>
          <a:lstStyle/>
          <a:p>
            <a:endParaRPr/>
          </a:p>
        </p:txBody>
      </p:sp>
      <p:pic>
        <p:nvPicPr>
          <p:cNvPr id="1532" name="Picture 20" descr="Picture 20"/>
          <p:cNvPicPr>
            <a:picLocks noChangeAspect="1"/>
          </p:cNvPicPr>
          <p:nvPr/>
        </p:nvPicPr>
        <p:blipFill>
          <a:blip r:embed="rId4">
            <a:extLst/>
          </a:blip>
          <a:stretch>
            <a:fillRect/>
          </a:stretch>
        </p:blipFill>
        <p:spPr>
          <a:xfrm>
            <a:off x="6393812" y="3937856"/>
            <a:ext cx="702727" cy="368644"/>
          </a:xfrm>
          <a:prstGeom prst="rect">
            <a:avLst/>
          </a:prstGeom>
          <a:ln w="12700">
            <a:miter lim="400000"/>
          </a:ln>
        </p:spPr>
      </p:pic>
      <p:pic>
        <p:nvPicPr>
          <p:cNvPr id="1533" name="Picture 21" descr="Picture 21"/>
          <p:cNvPicPr>
            <a:picLocks noChangeAspect="1"/>
          </p:cNvPicPr>
          <p:nvPr/>
        </p:nvPicPr>
        <p:blipFill>
          <a:blip r:embed="rId5">
            <a:extLst/>
          </a:blip>
          <a:stretch>
            <a:fillRect/>
          </a:stretch>
        </p:blipFill>
        <p:spPr>
          <a:xfrm>
            <a:off x="6382596" y="4579204"/>
            <a:ext cx="713943" cy="370072"/>
          </a:xfrm>
          <a:prstGeom prst="rect">
            <a:avLst/>
          </a:prstGeom>
          <a:ln w="12700">
            <a:miter lim="400000"/>
          </a:ln>
        </p:spPr>
      </p:pic>
      <p:pic>
        <p:nvPicPr>
          <p:cNvPr id="1534" name="Picture 22" descr="Picture 22"/>
          <p:cNvPicPr>
            <a:picLocks noChangeAspect="1"/>
          </p:cNvPicPr>
          <p:nvPr/>
        </p:nvPicPr>
        <p:blipFill>
          <a:blip r:embed="rId6">
            <a:extLst/>
          </a:blip>
          <a:stretch>
            <a:fillRect/>
          </a:stretch>
        </p:blipFill>
        <p:spPr>
          <a:xfrm>
            <a:off x="1878029" y="4523413"/>
            <a:ext cx="710252" cy="366834"/>
          </a:xfrm>
          <a:prstGeom prst="rect">
            <a:avLst/>
          </a:prstGeom>
          <a:ln w="12700">
            <a:miter lim="400000"/>
          </a:ln>
        </p:spPr>
      </p:pic>
      <p:pic>
        <p:nvPicPr>
          <p:cNvPr id="1535" name="Picture 23" descr="Picture 23"/>
          <p:cNvPicPr>
            <a:picLocks noChangeAspect="1"/>
          </p:cNvPicPr>
          <p:nvPr/>
        </p:nvPicPr>
        <p:blipFill>
          <a:blip r:embed="rId7">
            <a:extLst/>
          </a:blip>
          <a:stretch>
            <a:fillRect/>
          </a:stretch>
        </p:blipFill>
        <p:spPr>
          <a:xfrm>
            <a:off x="3349511" y="3890066"/>
            <a:ext cx="932067" cy="385486"/>
          </a:xfrm>
          <a:prstGeom prst="rect">
            <a:avLst/>
          </a:prstGeom>
          <a:ln w="12700">
            <a:miter lim="400000"/>
          </a:ln>
        </p:spPr>
      </p:pic>
      <p:pic>
        <p:nvPicPr>
          <p:cNvPr id="1536" name="Picture 24" descr="Picture 24"/>
          <p:cNvPicPr>
            <a:picLocks noChangeAspect="1"/>
          </p:cNvPicPr>
          <p:nvPr/>
        </p:nvPicPr>
        <p:blipFill>
          <a:blip r:embed="rId8">
            <a:extLst/>
          </a:blip>
          <a:stretch>
            <a:fillRect/>
          </a:stretch>
        </p:blipFill>
        <p:spPr>
          <a:xfrm>
            <a:off x="847971" y="3814136"/>
            <a:ext cx="621208" cy="479667"/>
          </a:xfrm>
          <a:prstGeom prst="rect">
            <a:avLst/>
          </a:prstGeom>
          <a:ln w="12700">
            <a:miter lim="400000"/>
          </a:ln>
        </p:spPr>
      </p:pic>
      <p:pic>
        <p:nvPicPr>
          <p:cNvPr id="1537" name="Picture 25" descr="Picture 25"/>
          <p:cNvPicPr>
            <a:picLocks noChangeAspect="1"/>
          </p:cNvPicPr>
          <p:nvPr/>
        </p:nvPicPr>
        <p:blipFill>
          <a:blip r:embed="rId9">
            <a:extLst/>
          </a:blip>
          <a:stretch>
            <a:fillRect/>
          </a:stretch>
        </p:blipFill>
        <p:spPr>
          <a:xfrm>
            <a:off x="1746853" y="3899880"/>
            <a:ext cx="896845" cy="297469"/>
          </a:xfrm>
          <a:prstGeom prst="rect">
            <a:avLst/>
          </a:prstGeom>
          <a:ln w="12700">
            <a:miter lim="400000"/>
          </a:ln>
        </p:spPr>
      </p:pic>
      <p:pic>
        <p:nvPicPr>
          <p:cNvPr id="1538" name="Picture 26" descr="Picture 26"/>
          <p:cNvPicPr>
            <a:picLocks noChangeAspect="1"/>
          </p:cNvPicPr>
          <p:nvPr/>
        </p:nvPicPr>
        <p:blipFill>
          <a:blip r:embed="rId10">
            <a:extLst/>
          </a:blip>
          <a:stretch>
            <a:fillRect/>
          </a:stretch>
        </p:blipFill>
        <p:spPr>
          <a:xfrm>
            <a:off x="712240" y="4538481"/>
            <a:ext cx="705978" cy="338226"/>
          </a:xfrm>
          <a:prstGeom prst="rect">
            <a:avLst/>
          </a:prstGeom>
          <a:ln w="12700">
            <a:miter lim="400000"/>
          </a:ln>
        </p:spPr>
      </p:pic>
      <p:pic>
        <p:nvPicPr>
          <p:cNvPr id="1539" name="Picture 28" descr="Picture 28"/>
          <p:cNvPicPr>
            <a:picLocks noChangeAspect="1"/>
          </p:cNvPicPr>
          <p:nvPr/>
        </p:nvPicPr>
        <p:blipFill>
          <a:blip r:embed="rId11">
            <a:extLst/>
          </a:blip>
          <a:stretch>
            <a:fillRect/>
          </a:stretch>
        </p:blipFill>
        <p:spPr>
          <a:xfrm>
            <a:off x="425047" y="5184454"/>
            <a:ext cx="838728" cy="307141"/>
          </a:xfrm>
          <a:prstGeom prst="rect">
            <a:avLst/>
          </a:prstGeom>
          <a:ln w="12700">
            <a:miter lim="400000"/>
          </a:ln>
        </p:spPr>
      </p:pic>
      <p:pic>
        <p:nvPicPr>
          <p:cNvPr id="1540" name="Picture 30" descr="Picture 30"/>
          <p:cNvPicPr>
            <a:picLocks noChangeAspect="1"/>
          </p:cNvPicPr>
          <p:nvPr/>
        </p:nvPicPr>
        <p:blipFill>
          <a:blip r:embed="rId12">
            <a:extLst/>
          </a:blip>
          <a:stretch>
            <a:fillRect/>
          </a:stretch>
        </p:blipFill>
        <p:spPr>
          <a:xfrm>
            <a:off x="1344131" y="5202177"/>
            <a:ext cx="1085890" cy="259185"/>
          </a:xfrm>
          <a:prstGeom prst="rect">
            <a:avLst/>
          </a:prstGeom>
          <a:ln w="12700">
            <a:miter lim="400000"/>
          </a:ln>
        </p:spPr>
      </p:pic>
      <p:pic>
        <p:nvPicPr>
          <p:cNvPr id="1541" name="Picture 31" descr="Picture 31"/>
          <p:cNvPicPr>
            <a:picLocks noChangeAspect="1"/>
          </p:cNvPicPr>
          <p:nvPr/>
        </p:nvPicPr>
        <p:blipFill>
          <a:blip r:embed="rId13">
            <a:extLst/>
          </a:blip>
          <a:stretch>
            <a:fillRect/>
          </a:stretch>
        </p:blipFill>
        <p:spPr>
          <a:xfrm>
            <a:off x="534937" y="5509050"/>
            <a:ext cx="1343093" cy="202804"/>
          </a:xfrm>
          <a:prstGeom prst="rect">
            <a:avLst/>
          </a:prstGeom>
          <a:ln w="12700">
            <a:miter lim="400000"/>
          </a:ln>
        </p:spPr>
      </p:pic>
      <p:pic>
        <p:nvPicPr>
          <p:cNvPr id="1542" name="Picture 32" descr="Picture 32"/>
          <p:cNvPicPr>
            <a:picLocks noChangeAspect="1"/>
          </p:cNvPicPr>
          <p:nvPr/>
        </p:nvPicPr>
        <p:blipFill>
          <a:blip r:embed="rId14">
            <a:extLst/>
          </a:blip>
          <a:stretch>
            <a:fillRect/>
          </a:stretch>
        </p:blipFill>
        <p:spPr>
          <a:xfrm>
            <a:off x="1979772" y="5480972"/>
            <a:ext cx="1064729" cy="277558"/>
          </a:xfrm>
          <a:prstGeom prst="rect">
            <a:avLst/>
          </a:prstGeom>
          <a:ln w="12700">
            <a:miter lim="400000"/>
          </a:ln>
        </p:spPr>
      </p:pic>
      <p:sp>
        <p:nvSpPr>
          <p:cNvPr id="1543" name="TextBox 33"/>
          <p:cNvSpPr txBox="1"/>
          <p:nvPr/>
        </p:nvSpPr>
        <p:spPr>
          <a:xfrm>
            <a:off x="7282015" y="4588411"/>
            <a:ext cx="1509165"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i="1">
                <a:solidFill>
                  <a:srgbClr val="002060"/>
                </a:solidFill>
                <a:latin typeface="Palatino Linotype"/>
                <a:ea typeface="Palatino Linotype"/>
                <a:cs typeface="Palatino Linotype"/>
                <a:sym typeface="Palatino Linotype"/>
              </a:defRPr>
            </a:lvl1pPr>
          </a:lstStyle>
          <a:p>
            <a:r>
              <a:t>Invests in early-stage companies</a:t>
            </a:r>
          </a:p>
        </p:txBody>
      </p:sp>
      <p:pic>
        <p:nvPicPr>
          <p:cNvPr id="1544" name="Picture 34" descr="Picture 34"/>
          <p:cNvPicPr>
            <a:picLocks noChangeAspect="1"/>
          </p:cNvPicPr>
          <p:nvPr/>
        </p:nvPicPr>
        <p:blipFill>
          <a:blip r:embed="rId15">
            <a:extLst/>
          </a:blip>
          <a:stretch>
            <a:fillRect/>
          </a:stretch>
        </p:blipFill>
        <p:spPr>
          <a:xfrm>
            <a:off x="6211279" y="5129608"/>
            <a:ext cx="1047441" cy="251197"/>
          </a:xfrm>
          <a:prstGeom prst="rect">
            <a:avLst/>
          </a:prstGeom>
          <a:ln w="12700">
            <a:miter lim="400000"/>
          </a:ln>
        </p:spPr>
      </p:pic>
      <p:sp>
        <p:nvSpPr>
          <p:cNvPr id="1545" name="TextBox 35"/>
          <p:cNvSpPr txBox="1"/>
          <p:nvPr/>
        </p:nvSpPr>
        <p:spPr>
          <a:xfrm>
            <a:off x="7290964" y="5057476"/>
            <a:ext cx="1415573"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i="1">
                <a:solidFill>
                  <a:srgbClr val="002060"/>
                </a:solidFill>
                <a:latin typeface="Palatino Linotype"/>
                <a:ea typeface="Palatino Linotype"/>
                <a:cs typeface="Palatino Linotype"/>
                <a:sym typeface="Palatino Linotype"/>
              </a:defRPr>
            </a:lvl1pPr>
          </a:lstStyle>
          <a:p>
            <a:r>
              <a:t>Blend of curated data, leading analytics, and applied expertise</a:t>
            </a:r>
          </a:p>
        </p:txBody>
      </p:sp>
      <p:sp>
        <p:nvSpPr>
          <p:cNvPr id="1546" name="TextBox 41"/>
          <p:cNvSpPr txBox="1"/>
          <p:nvPr/>
        </p:nvSpPr>
        <p:spPr>
          <a:xfrm>
            <a:off x="7231694" y="3938416"/>
            <a:ext cx="1474842"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i="1">
                <a:solidFill>
                  <a:srgbClr val="002060"/>
                </a:solidFill>
                <a:latin typeface="Palatino Linotype"/>
                <a:ea typeface="Palatino Linotype"/>
                <a:cs typeface="Palatino Linotype"/>
                <a:sym typeface="Palatino Linotype"/>
              </a:defRPr>
            </a:lvl1pPr>
          </a:lstStyle>
          <a:p>
            <a:r>
              <a:t>Provides a combination of research, technology, and consulting</a:t>
            </a:r>
          </a:p>
        </p:txBody>
      </p:sp>
      <p:sp>
        <p:nvSpPr>
          <p:cNvPr id="1547" name="TextBox 42"/>
          <p:cNvSpPr txBox="1"/>
          <p:nvPr/>
        </p:nvSpPr>
        <p:spPr>
          <a:xfrm>
            <a:off x="4392514" y="3890066"/>
            <a:ext cx="1509424"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i="1">
                <a:solidFill>
                  <a:srgbClr val="002060"/>
                </a:solidFill>
                <a:latin typeface="Palatino Linotype"/>
                <a:ea typeface="Palatino Linotype"/>
                <a:cs typeface="Palatino Linotype"/>
                <a:sym typeface="Palatino Linotype"/>
              </a:defRPr>
            </a:lvl1pPr>
          </a:lstStyle>
          <a:p>
            <a:r>
              <a:t>Fifth-largest pharmacy chain in the country, with 435 locations</a:t>
            </a:r>
          </a:p>
        </p:txBody>
      </p:sp>
      <p:pic>
        <p:nvPicPr>
          <p:cNvPr id="1548" name="Picture 44" descr="Picture 44"/>
          <p:cNvPicPr>
            <a:picLocks noChangeAspect="1"/>
          </p:cNvPicPr>
          <p:nvPr/>
        </p:nvPicPr>
        <p:blipFill>
          <a:blip r:embed="rId16">
            <a:extLst/>
          </a:blip>
          <a:stretch>
            <a:fillRect/>
          </a:stretch>
        </p:blipFill>
        <p:spPr>
          <a:xfrm>
            <a:off x="2466096" y="5153083"/>
            <a:ext cx="485270" cy="367866"/>
          </a:xfrm>
          <a:prstGeom prst="rect">
            <a:avLst/>
          </a:prstGeom>
          <a:ln w="12700">
            <a:miter lim="400000"/>
          </a:ln>
        </p:spPr>
      </p:pic>
      <p:sp>
        <p:nvSpPr>
          <p:cNvPr id="1549" name="TextBox 2"/>
          <p:cNvSpPr txBox="1"/>
          <p:nvPr/>
        </p:nvSpPr>
        <p:spPr>
          <a:xfrm>
            <a:off x="7612377" y="4337101"/>
            <a:ext cx="1086538"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Nov 2017</a:t>
            </a:r>
          </a:p>
        </p:txBody>
      </p:sp>
      <p:sp>
        <p:nvSpPr>
          <p:cNvPr id="1550" name="TextBox 38"/>
          <p:cNvSpPr txBox="1"/>
          <p:nvPr/>
        </p:nvSpPr>
        <p:spPr>
          <a:xfrm>
            <a:off x="7612377" y="4849548"/>
            <a:ext cx="1094159"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Started in Nov 2017</a:t>
            </a:r>
          </a:p>
        </p:txBody>
      </p:sp>
      <p:sp>
        <p:nvSpPr>
          <p:cNvPr id="1551" name="TextBox 47"/>
          <p:cNvSpPr txBox="1"/>
          <p:nvPr/>
        </p:nvSpPr>
        <p:spPr>
          <a:xfrm>
            <a:off x="4651771" y="4320525"/>
            <a:ext cx="1086538"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Aug 2018</a:t>
            </a:r>
          </a:p>
        </p:txBody>
      </p:sp>
      <p:sp>
        <p:nvSpPr>
          <p:cNvPr id="1552" name="TextBox 48"/>
          <p:cNvSpPr txBox="1"/>
          <p:nvPr/>
        </p:nvSpPr>
        <p:spPr>
          <a:xfrm>
            <a:off x="1881296" y="4280039"/>
            <a:ext cx="136064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April 2018</a:t>
            </a:r>
          </a:p>
        </p:txBody>
      </p:sp>
      <p:sp>
        <p:nvSpPr>
          <p:cNvPr id="1553" name="TextBox 49"/>
          <p:cNvSpPr txBox="1"/>
          <p:nvPr/>
        </p:nvSpPr>
        <p:spPr>
          <a:xfrm>
            <a:off x="595788" y="4304065"/>
            <a:ext cx="136064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June 2018</a:t>
            </a:r>
          </a:p>
        </p:txBody>
      </p:sp>
      <p:sp>
        <p:nvSpPr>
          <p:cNvPr id="1554" name="TextBox 50"/>
          <p:cNvSpPr txBox="1"/>
          <p:nvPr/>
        </p:nvSpPr>
        <p:spPr>
          <a:xfrm>
            <a:off x="545033" y="4903789"/>
            <a:ext cx="136064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Jan 2017</a:t>
            </a:r>
          </a:p>
        </p:txBody>
      </p:sp>
      <p:sp>
        <p:nvSpPr>
          <p:cNvPr id="1555" name="TextBox 51"/>
          <p:cNvSpPr txBox="1"/>
          <p:nvPr/>
        </p:nvSpPr>
        <p:spPr>
          <a:xfrm>
            <a:off x="1762355" y="4920536"/>
            <a:ext cx="136064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Dec 2017</a:t>
            </a:r>
          </a:p>
        </p:txBody>
      </p:sp>
      <p:sp>
        <p:nvSpPr>
          <p:cNvPr id="1556" name="TextBox 52"/>
          <p:cNvSpPr txBox="1"/>
          <p:nvPr/>
        </p:nvSpPr>
        <p:spPr>
          <a:xfrm>
            <a:off x="2772158" y="1130418"/>
            <a:ext cx="5136932"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71450" indent="-171450">
              <a:buSzPct val="100000"/>
              <a:buFont typeface="Arial"/>
              <a:buChar char="•"/>
              <a:defRPr sz="1100" b="1" i="1" u="sng">
                <a:solidFill>
                  <a:srgbClr val="002060"/>
                </a:solidFill>
                <a:latin typeface="Palatino Linotype"/>
                <a:ea typeface="Palatino Linotype"/>
                <a:cs typeface="Palatino Linotype"/>
                <a:sym typeface="Palatino Linotype"/>
              </a:defRPr>
            </a:pPr>
            <a:r>
              <a:t>2017 Revenue</a:t>
            </a:r>
            <a:r>
              <a:rPr u="none"/>
              <a:t>: $91B </a:t>
            </a:r>
          </a:p>
          <a:p>
            <a:pPr marL="171450" indent="-171450">
              <a:buSzPct val="100000"/>
              <a:buFont typeface="Arial"/>
              <a:buChar char="•"/>
              <a:defRPr sz="1100" b="1" i="1" u="sng">
                <a:solidFill>
                  <a:srgbClr val="002060"/>
                </a:solidFill>
                <a:latin typeface="Palatino Linotype"/>
                <a:ea typeface="Palatino Linotype"/>
                <a:cs typeface="Palatino Linotype"/>
                <a:sym typeface="Palatino Linotype"/>
              </a:defRPr>
            </a:pPr>
            <a:r>
              <a:t>Employees</a:t>
            </a:r>
            <a:r>
              <a:rPr u="none"/>
              <a:t>: 65,000+ people</a:t>
            </a:r>
          </a:p>
          <a:p>
            <a:pPr marL="171450" indent="-171450">
              <a:buSzPct val="100000"/>
              <a:buFont typeface="Arial"/>
              <a:buChar char="•"/>
              <a:defRPr sz="1100" b="1" i="1" u="sng">
                <a:solidFill>
                  <a:srgbClr val="002060"/>
                </a:solidFill>
                <a:latin typeface="Palatino Linotype"/>
                <a:ea typeface="Palatino Linotype"/>
                <a:cs typeface="Palatino Linotype"/>
                <a:sym typeface="Palatino Linotype"/>
              </a:defRPr>
            </a:pPr>
            <a:r>
              <a:t>Clients</a:t>
            </a:r>
            <a:r>
              <a:rPr u="none"/>
              <a:t>: 5,000+ hospitals, 80,000 physician practices, 300 health plans, and 124 million individuals </a:t>
            </a:r>
          </a:p>
        </p:txBody>
      </p:sp>
      <p:sp>
        <p:nvSpPr>
          <p:cNvPr id="1557" name="TextBox 54"/>
          <p:cNvSpPr txBox="1"/>
          <p:nvPr/>
        </p:nvSpPr>
        <p:spPr>
          <a:xfrm>
            <a:off x="553377" y="3072676"/>
            <a:ext cx="2321910" cy="586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100" b="1" i="1">
                <a:solidFill>
                  <a:srgbClr val="002060"/>
                </a:solidFill>
                <a:latin typeface="Palatino Linotype"/>
                <a:ea typeface="Palatino Linotype"/>
                <a:cs typeface="Palatino Linotype"/>
                <a:sym typeface="Palatino Linotype"/>
              </a:defRPr>
            </a:pPr>
            <a:r>
              <a:t>Care Delivery </a:t>
            </a:r>
          </a:p>
          <a:p>
            <a:pPr>
              <a:defRPr sz="1100" i="1" u="sng">
                <a:solidFill>
                  <a:srgbClr val="002060"/>
                </a:solidFill>
                <a:latin typeface="Palatino Linotype"/>
                <a:ea typeface="Palatino Linotype"/>
                <a:cs typeface="Palatino Linotype"/>
                <a:sym typeface="Palatino Linotype"/>
              </a:defRPr>
            </a:pPr>
            <a:r>
              <a:t>2017 Revenue</a:t>
            </a:r>
            <a:r>
              <a:rPr u="none"/>
              <a:t>: $20B, 22% YoY</a:t>
            </a:r>
          </a:p>
          <a:p>
            <a:pPr>
              <a:defRPr sz="1100" i="1" u="sng">
                <a:solidFill>
                  <a:srgbClr val="002060"/>
                </a:solidFill>
                <a:latin typeface="Palatino Linotype"/>
                <a:ea typeface="Palatino Linotype"/>
                <a:cs typeface="Palatino Linotype"/>
                <a:sym typeface="Palatino Linotype"/>
              </a:defRPr>
            </a:pPr>
            <a:r>
              <a:t>2017 Consumers Served</a:t>
            </a:r>
            <a:r>
              <a:rPr u="none"/>
              <a:t>: 91M</a:t>
            </a:r>
          </a:p>
        </p:txBody>
      </p:sp>
      <p:sp>
        <p:nvSpPr>
          <p:cNvPr id="1558" name="TextBox 55"/>
          <p:cNvSpPr txBox="1"/>
          <p:nvPr/>
        </p:nvSpPr>
        <p:spPr>
          <a:xfrm>
            <a:off x="3467630" y="3072676"/>
            <a:ext cx="2321910" cy="434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200" b="1" i="1">
                <a:solidFill>
                  <a:srgbClr val="002060"/>
                </a:solidFill>
                <a:latin typeface="Palatino Linotype"/>
                <a:ea typeface="Palatino Linotype"/>
                <a:cs typeface="Palatino Linotype"/>
                <a:sym typeface="Palatino Linotype"/>
              </a:defRPr>
            </a:pPr>
            <a:r>
              <a:t>Pharmacy Benefit Manager</a:t>
            </a:r>
            <a:endParaRPr sz="1100"/>
          </a:p>
          <a:p>
            <a:pPr>
              <a:defRPr sz="1100" i="1" u="sng">
                <a:solidFill>
                  <a:srgbClr val="002060"/>
                </a:solidFill>
                <a:latin typeface="Palatino Linotype"/>
                <a:ea typeface="Palatino Linotype"/>
                <a:cs typeface="Palatino Linotype"/>
                <a:sym typeface="Palatino Linotype"/>
              </a:defRPr>
            </a:pPr>
            <a:r>
              <a:t>2017 Revenue</a:t>
            </a:r>
            <a:r>
              <a:rPr u="none"/>
              <a:t>: $63B, 5% YoY</a:t>
            </a:r>
          </a:p>
        </p:txBody>
      </p:sp>
      <p:sp>
        <p:nvSpPr>
          <p:cNvPr id="1559" name="TextBox 56"/>
          <p:cNvSpPr txBox="1"/>
          <p:nvPr/>
        </p:nvSpPr>
        <p:spPr>
          <a:xfrm>
            <a:off x="6329095" y="3072676"/>
            <a:ext cx="2395799" cy="421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1100" b="1" i="1">
                <a:solidFill>
                  <a:srgbClr val="002060"/>
                </a:solidFill>
                <a:latin typeface="Palatino Linotype"/>
                <a:ea typeface="Palatino Linotype"/>
                <a:cs typeface="Palatino Linotype"/>
                <a:sym typeface="Palatino Linotype"/>
              </a:defRPr>
            </a:pPr>
            <a:r>
              <a:t>Management Service Organization</a:t>
            </a:r>
          </a:p>
          <a:p>
            <a:pPr>
              <a:defRPr sz="1100" i="1" u="sng">
                <a:solidFill>
                  <a:srgbClr val="002060"/>
                </a:solidFill>
                <a:latin typeface="Palatino Linotype"/>
                <a:ea typeface="Palatino Linotype"/>
                <a:cs typeface="Palatino Linotype"/>
                <a:sym typeface="Palatino Linotype"/>
              </a:defRPr>
            </a:pPr>
            <a:r>
              <a:t>2017 Revenue</a:t>
            </a:r>
            <a:r>
              <a:rPr u="none"/>
              <a:t>: $8B, 10% YoY</a:t>
            </a:r>
          </a:p>
        </p:txBody>
      </p:sp>
      <p:sp>
        <p:nvSpPr>
          <p:cNvPr id="1560" name="TextBox 57"/>
          <p:cNvSpPr txBox="1"/>
          <p:nvPr/>
        </p:nvSpPr>
        <p:spPr>
          <a:xfrm>
            <a:off x="4348998" y="4828356"/>
            <a:ext cx="1729142"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i="1">
                <a:solidFill>
                  <a:srgbClr val="002060"/>
                </a:solidFill>
                <a:latin typeface="Palatino Linotype"/>
                <a:ea typeface="Palatino Linotype"/>
                <a:cs typeface="Palatino Linotype"/>
                <a:sym typeface="Palatino Linotype"/>
              </a:defRPr>
            </a:lvl1pPr>
          </a:lstStyle>
          <a:p>
            <a:r>
              <a:t>Workers Compensation PBM</a:t>
            </a:r>
          </a:p>
        </p:txBody>
      </p:sp>
      <p:pic>
        <p:nvPicPr>
          <p:cNvPr id="1561" name="Picture 15" descr="Picture 15"/>
          <p:cNvPicPr>
            <a:picLocks noChangeAspect="1"/>
          </p:cNvPicPr>
          <p:nvPr/>
        </p:nvPicPr>
        <p:blipFill>
          <a:blip r:embed="rId17">
            <a:extLst/>
          </a:blip>
          <a:stretch>
            <a:fillRect/>
          </a:stretch>
        </p:blipFill>
        <p:spPr>
          <a:xfrm>
            <a:off x="3376986" y="5711854"/>
            <a:ext cx="863158" cy="636519"/>
          </a:xfrm>
          <a:prstGeom prst="rect">
            <a:avLst/>
          </a:prstGeom>
          <a:ln w="12700">
            <a:miter lim="400000"/>
          </a:ln>
        </p:spPr>
      </p:pic>
      <p:pic>
        <p:nvPicPr>
          <p:cNvPr id="1562" name="Picture 18" descr="Picture 18"/>
          <p:cNvPicPr>
            <a:picLocks noChangeAspect="1"/>
          </p:cNvPicPr>
          <p:nvPr/>
        </p:nvPicPr>
        <p:blipFill>
          <a:blip r:embed="rId18">
            <a:extLst/>
          </a:blip>
          <a:stretch>
            <a:fillRect/>
          </a:stretch>
        </p:blipFill>
        <p:spPr>
          <a:xfrm>
            <a:off x="3341704" y="4818572"/>
            <a:ext cx="975050" cy="340134"/>
          </a:xfrm>
          <a:prstGeom prst="rect">
            <a:avLst/>
          </a:prstGeom>
          <a:ln w="12700">
            <a:miter lim="400000"/>
          </a:ln>
        </p:spPr>
      </p:pic>
      <p:sp>
        <p:nvSpPr>
          <p:cNvPr id="1563" name="TextBox 58"/>
          <p:cNvSpPr txBox="1"/>
          <p:nvPr/>
        </p:nvSpPr>
        <p:spPr>
          <a:xfrm>
            <a:off x="4661436" y="5046191"/>
            <a:ext cx="1086537"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Jan 2016</a:t>
            </a:r>
          </a:p>
        </p:txBody>
      </p:sp>
      <p:sp>
        <p:nvSpPr>
          <p:cNvPr id="1564" name="TextBox 59"/>
          <p:cNvSpPr txBox="1"/>
          <p:nvPr/>
        </p:nvSpPr>
        <p:spPr>
          <a:xfrm>
            <a:off x="4316753" y="5796105"/>
            <a:ext cx="1729142" cy="510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b="1" i="1">
                <a:solidFill>
                  <a:srgbClr val="002060"/>
                </a:solidFill>
                <a:latin typeface="Palatino Linotype"/>
                <a:ea typeface="Palatino Linotype"/>
                <a:cs typeface="Palatino Linotype"/>
                <a:sym typeface="Palatino Linotype"/>
              </a:defRPr>
            </a:lvl1pPr>
          </a:lstStyle>
          <a:p>
            <a:r>
              <a:t>Provides pharmacy benefit management and medical record keeping services</a:t>
            </a:r>
          </a:p>
        </p:txBody>
      </p:sp>
      <p:sp>
        <p:nvSpPr>
          <p:cNvPr id="1565" name="TextBox 60"/>
          <p:cNvSpPr txBox="1"/>
          <p:nvPr/>
        </p:nvSpPr>
        <p:spPr>
          <a:xfrm>
            <a:off x="4670299" y="6293265"/>
            <a:ext cx="1086538"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i="1">
                <a:solidFill>
                  <a:srgbClr val="00B050"/>
                </a:solidFill>
                <a:latin typeface="Palatino Linotype"/>
                <a:ea typeface="Palatino Linotype"/>
                <a:cs typeface="Palatino Linotype"/>
                <a:sym typeface="Palatino Linotype"/>
              </a:defRPr>
            </a:lvl1pPr>
          </a:lstStyle>
          <a:p>
            <a:r>
              <a:t>Acquired in May 2015</a:t>
            </a:r>
          </a:p>
        </p:txBody>
      </p:sp>
      <p:pic>
        <p:nvPicPr>
          <p:cNvPr id="1566" name="Picture 63" descr="Picture 63"/>
          <p:cNvPicPr>
            <a:picLocks noChangeAspect="1"/>
          </p:cNvPicPr>
          <p:nvPr/>
        </p:nvPicPr>
        <p:blipFill>
          <a:blip r:embed="rId19">
            <a:extLst/>
          </a:blip>
          <a:stretch>
            <a:fillRect/>
          </a:stretch>
        </p:blipFill>
        <p:spPr>
          <a:xfrm>
            <a:off x="3290429" y="1819138"/>
            <a:ext cx="472971" cy="439187"/>
          </a:xfrm>
          <a:prstGeom prst="rect">
            <a:avLst/>
          </a:prstGeom>
          <a:ln w="12700">
            <a:miter lim="400000"/>
          </a:ln>
        </p:spPr>
      </p:pic>
      <p:pic>
        <p:nvPicPr>
          <p:cNvPr id="1567" name="Picture 65" descr="Picture 65"/>
          <p:cNvPicPr>
            <a:picLocks noChangeAspect="1"/>
          </p:cNvPicPr>
          <p:nvPr/>
        </p:nvPicPr>
        <p:blipFill>
          <a:blip r:embed="rId20">
            <a:extLst/>
          </a:blip>
          <a:stretch>
            <a:fillRect/>
          </a:stretch>
        </p:blipFill>
        <p:spPr>
          <a:xfrm>
            <a:off x="4177993" y="1882770"/>
            <a:ext cx="475624" cy="389856"/>
          </a:xfrm>
          <a:prstGeom prst="rect">
            <a:avLst/>
          </a:prstGeom>
          <a:ln w="12700">
            <a:miter lim="400000"/>
          </a:ln>
        </p:spPr>
      </p:pic>
      <p:pic>
        <p:nvPicPr>
          <p:cNvPr id="1568" name="Picture 66" descr="Picture 66"/>
          <p:cNvPicPr>
            <a:picLocks noChangeAspect="1"/>
          </p:cNvPicPr>
          <p:nvPr/>
        </p:nvPicPr>
        <p:blipFill>
          <a:blip r:embed="rId21">
            <a:extLst/>
          </a:blip>
          <a:stretch>
            <a:fillRect/>
          </a:stretch>
        </p:blipFill>
        <p:spPr>
          <a:xfrm>
            <a:off x="4997165" y="1868807"/>
            <a:ext cx="535634" cy="407722"/>
          </a:xfrm>
          <a:prstGeom prst="rect">
            <a:avLst/>
          </a:prstGeom>
          <a:ln w="12700">
            <a:miter lim="400000"/>
          </a:ln>
        </p:spPr>
      </p:pic>
      <p:pic>
        <p:nvPicPr>
          <p:cNvPr id="1569" name="Picture 69" descr="Picture 69"/>
          <p:cNvPicPr>
            <a:picLocks noChangeAspect="1"/>
          </p:cNvPicPr>
          <p:nvPr/>
        </p:nvPicPr>
        <p:blipFill>
          <a:blip r:embed="rId22">
            <a:extLst/>
          </a:blip>
          <a:stretch>
            <a:fillRect/>
          </a:stretch>
        </p:blipFill>
        <p:spPr>
          <a:xfrm>
            <a:off x="5747973" y="1854375"/>
            <a:ext cx="588612" cy="425612"/>
          </a:xfrm>
          <a:prstGeom prst="rect">
            <a:avLst/>
          </a:prstGeom>
          <a:ln w="12700">
            <a:miter lim="400000"/>
          </a:ln>
        </p:spPr>
      </p:pic>
      <p:pic>
        <p:nvPicPr>
          <p:cNvPr id="1570" name="Picture 53" descr="Picture 53"/>
          <p:cNvPicPr>
            <a:picLocks noChangeAspect="1"/>
          </p:cNvPicPr>
          <p:nvPr/>
        </p:nvPicPr>
        <p:blipFill>
          <a:blip r:embed="rId23">
            <a:extLst/>
          </a:blip>
          <a:srcRect l="3025" r="69646" b="13530"/>
          <a:stretch>
            <a:fillRect/>
          </a:stretch>
        </p:blipFill>
        <p:spPr>
          <a:xfrm>
            <a:off x="7756228" y="55381"/>
            <a:ext cx="478926" cy="391889"/>
          </a:xfrm>
          <a:prstGeom prst="rect">
            <a:avLst/>
          </a:prstGeom>
          <a:ln w="12700">
            <a:miter lim="400000"/>
          </a:ln>
        </p:spPr>
      </p:pic>
      <p:pic>
        <p:nvPicPr>
          <p:cNvPr id="1571" name="Picture 64" descr="Picture 64"/>
          <p:cNvPicPr>
            <a:picLocks noChangeAspect="1"/>
          </p:cNvPicPr>
          <p:nvPr/>
        </p:nvPicPr>
        <p:blipFill>
          <a:blip r:embed="rId23">
            <a:extLst/>
          </a:blip>
          <a:srcRect l="37518" r="38995" b="13530"/>
          <a:stretch>
            <a:fillRect/>
          </a:stretch>
        </p:blipFill>
        <p:spPr>
          <a:xfrm>
            <a:off x="8635499" y="63120"/>
            <a:ext cx="403485" cy="384151"/>
          </a:xfrm>
          <a:prstGeom prst="rect">
            <a:avLst/>
          </a:prstGeom>
          <a:ln w="12700">
            <a:miter lim="400000"/>
          </a:ln>
        </p:spPr>
      </p:pic>
      <p:grpSp>
        <p:nvGrpSpPr>
          <p:cNvPr id="1575" name="Group 67"/>
          <p:cNvGrpSpPr/>
          <p:nvPr/>
        </p:nvGrpSpPr>
        <p:grpSpPr>
          <a:xfrm>
            <a:off x="8235153" y="63120"/>
            <a:ext cx="368543" cy="363026"/>
            <a:chOff x="0" y="0"/>
            <a:chExt cx="368542" cy="363024"/>
          </a:xfrm>
        </p:grpSpPr>
        <p:sp>
          <p:nvSpPr>
            <p:cNvPr id="1572" name="Oval 68"/>
            <p:cNvSpPr/>
            <p:nvPr/>
          </p:nvSpPr>
          <p:spPr>
            <a:xfrm>
              <a:off x="0" y="-1"/>
              <a:ext cx="368543" cy="363026"/>
            </a:xfrm>
            <a:prstGeom prst="ellipse">
              <a:avLst/>
            </a:prstGeom>
            <a:solidFill>
              <a:srgbClr val="009BC5"/>
            </a:solidFill>
            <a:ln w="9525" cap="flat">
              <a:solidFill>
                <a:srgbClr val="E0E0E0"/>
              </a:solidFill>
              <a:prstDash val="solid"/>
              <a:round/>
            </a:ln>
            <a:effectLst>
              <a:outerShdw blurRad="50800" dist="38100" dir="2700000" rotWithShape="0">
                <a:srgbClr val="BFBFBF">
                  <a:alpha val="40000"/>
                </a:srgbClr>
              </a:outerShdw>
            </a:effectLst>
          </p:spPr>
          <p:txBody>
            <a:bodyPr wrap="square" lIns="45719" tIns="45719" rIns="45719" bIns="45719" numCol="1" anchor="ctr">
              <a:noAutofit/>
            </a:bodyPr>
            <a:lstStyle/>
            <a:p>
              <a:pPr algn="ctr">
                <a:defRPr sz="1600" b="1">
                  <a:solidFill>
                    <a:srgbClr val="FFFFFF"/>
                  </a:solidFill>
                  <a:latin typeface="Palatino Linotype"/>
                  <a:ea typeface="Palatino Linotype"/>
                  <a:cs typeface="Palatino Linotype"/>
                  <a:sym typeface="Palatino Linotype"/>
                </a:defRPr>
              </a:pPr>
              <a:endParaRPr/>
            </a:p>
          </p:txBody>
        </p:sp>
        <p:pic>
          <p:nvPicPr>
            <p:cNvPr id="1573" name="Picture 70" descr="Picture 70"/>
            <p:cNvPicPr>
              <a:picLocks noChangeAspect="1"/>
            </p:cNvPicPr>
            <p:nvPr/>
          </p:nvPicPr>
          <p:blipFill>
            <a:blip r:embed="rId24">
              <a:extLst/>
            </a:blip>
            <a:stretch>
              <a:fillRect/>
            </a:stretch>
          </p:blipFill>
          <p:spPr>
            <a:xfrm>
              <a:off x="115133" y="93293"/>
              <a:ext cx="141011" cy="167078"/>
            </a:xfrm>
            <a:prstGeom prst="rect">
              <a:avLst/>
            </a:prstGeom>
            <a:ln w="12700" cap="flat">
              <a:noFill/>
              <a:miter lim="400000"/>
            </a:ln>
            <a:effectLst/>
          </p:spPr>
        </p:pic>
        <p:pic>
          <p:nvPicPr>
            <p:cNvPr id="1574" name="Picture 71" descr="Picture 71"/>
            <p:cNvPicPr>
              <a:picLocks noChangeAspect="1"/>
            </p:cNvPicPr>
            <p:nvPr/>
          </p:nvPicPr>
          <p:blipFill>
            <a:blip r:embed="rId25">
              <a:extLst/>
            </a:blip>
            <a:stretch>
              <a:fillRect/>
            </a:stretch>
          </p:blipFill>
          <p:spPr>
            <a:xfrm>
              <a:off x="229643" y="92343"/>
              <a:ext cx="80056" cy="65358"/>
            </a:xfrm>
            <a:prstGeom prst="rect">
              <a:avLst/>
            </a:prstGeom>
            <a:ln w="12700" cap="flat">
              <a:noFill/>
              <a:miter lim="400000"/>
            </a:ln>
            <a:effectLst/>
          </p:spPr>
        </p:pic>
      </p:grpSp>
      <p:sp>
        <p:nvSpPr>
          <p:cNvPr id="1576" name="TextBox 4"/>
          <p:cNvSpPr txBox="1"/>
          <p:nvPr/>
        </p:nvSpPr>
        <p:spPr>
          <a:xfrm>
            <a:off x="6144993" y="6219983"/>
            <a:ext cx="2579901" cy="34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a:latin typeface="Palatino Linotype"/>
                <a:ea typeface="Palatino Linotype"/>
                <a:cs typeface="Palatino Linotype"/>
                <a:sym typeface="Palatino Linotype"/>
              </a:defRPr>
            </a:lvl1pPr>
          </a:lstStyle>
          <a:p>
            <a:r>
              <a:t>Note: All stats are 2017 except number of Optum employees and clients which are 2016</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 name="Slide Number Placeholder 4"/>
          <p:cNvSpPr txBox="1">
            <a:spLocks noGrp="1"/>
          </p:cNvSpPr>
          <p:nvPr>
            <p:ph type="sldNum" sz="quarter" idx="2"/>
          </p:nvPr>
        </p:nvSpPr>
        <p:spPr>
          <a:xfrm>
            <a:off x="8941561" y="6684009"/>
            <a:ext cx="139701" cy="165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1581" name="Rectangle 54"/>
          <p:cNvSpPr/>
          <p:nvPr/>
        </p:nvSpPr>
        <p:spPr>
          <a:xfrm>
            <a:off x="402458" y="4903239"/>
            <a:ext cx="3714515" cy="1488417"/>
          </a:xfrm>
          <a:prstGeom prst="rect">
            <a:avLst/>
          </a:prstGeom>
          <a:solidFill>
            <a:srgbClr val="F2F2F2"/>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582" name="Rectangle 53"/>
          <p:cNvSpPr/>
          <p:nvPr/>
        </p:nvSpPr>
        <p:spPr>
          <a:xfrm>
            <a:off x="405188" y="2698556"/>
            <a:ext cx="3714515" cy="943675"/>
          </a:xfrm>
          <a:prstGeom prst="rect">
            <a:avLst/>
          </a:prstGeom>
          <a:solidFill>
            <a:srgbClr val="F2F2F2"/>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583" name="Rectangle 16"/>
          <p:cNvSpPr/>
          <p:nvPr/>
        </p:nvSpPr>
        <p:spPr>
          <a:xfrm>
            <a:off x="405189" y="1529520"/>
            <a:ext cx="3714515" cy="1033095"/>
          </a:xfrm>
          <a:prstGeom prst="rect">
            <a:avLst/>
          </a:prstGeom>
          <a:solidFill>
            <a:srgbClr val="F2F2F2"/>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584" name="Title 1"/>
          <p:cNvSpPr txBox="1">
            <a:spLocks noGrp="1"/>
          </p:cNvSpPr>
          <p:nvPr>
            <p:ph type="title"/>
          </p:nvPr>
        </p:nvSpPr>
        <p:spPr>
          <a:xfrm>
            <a:off x="155171" y="12414"/>
            <a:ext cx="8660584" cy="914401"/>
          </a:xfrm>
          <a:prstGeom prst="rect">
            <a:avLst/>
          </a:prstGeom>
        </p:spPr>
        <p:txBody>
          <a:bodyPr anchor="ctr"/>
          <a:lstStyle>
            <a:lvl1pPr>
              <a:defRPr sz="2200">
                <a:solidFill>
                  <a:srgbClr val="595959"/>
                </a:solidFill>
              </a:defRPr>
            </a:lvl1pPr>
          </a:lstStyle>
          <a:p>
            <a:r>
              <a:t>Market forces pressure but also create opportunities for Partners </a:t>
            </a:r>
          </a:p>
        </p:txBody>
      </p:sp>
      <p:sp>
        <p:nvSpPr>
          <p:cNvPr id="1585" name="Rectangle 2"/>
          <p:cNvSpPr txBox="1"/>
          <p:nvPr/>
        </p:nvSpPr>
        <p:spPr>
          <a:xfrm>
            <a:off x="1351074" y="1777444"/>
            <a:ext cx="2486631"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1463675">
              <a:defRPr sz="1600" b="1">
                <a:latin typeface="Palatino Linotype"/>
                <a:ea typeface="Palatino Linotype"/>
                <a:cs typeface="Palatino Linotype"/>
                <a:sym typeface="Palatino Linotype"/>
              </a:defRPr>
            </a:lvl1pPr>
          </a:lstStyle>
          <a:p>
            <a:r>
              <a:t>Regulators controlling costs</a:t>
            </a:r>
          </a:p>
        </p:txBody>
      </p:sp>
      <p:sp>
        <p:nvSpPr>
          <p:cNvPr id="1586" name="Rectangle 3"/>
          <p:cNvSpPr txBox="1"/>
          <p:nvPr/>
        </p:nvSpPr>
        <p:spPr>
          <a:xfrm>
            <a:off x="1348345" y="2738623"/>
            <a:ext cx="2369607" cy="815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1463675">
              <a:defRPr sz="1600" b="1">
                <a:latin typeface="Palatino Linotype"/>
                <a:ea typeface="Palatino Linotype"/>
                <a:cs typeface="Palatino Linotype"/>
                <a:sym typeface="Palatino Linotype"/>
              </a:defRPr>
            </a:lvl1pPr>
          </a:lstStyle>
          <a:p>
            <a:r>
              <a:t>Accelerating consolidation of large provider systems</a:t>
            </a:r>
          </a:p>
        </p:txBody>
      </p:sp>
      <p:sp>
        <p:nvSpPr>
          <p:cNvPr id="1587" name="Rectangle 29"/>
          <p:cNvSpPr txBox="1"/>
          <p:nvPr/>
        </p:nvSpPr>
        <p:spPr>
          <a:xfrm>
            <a:off x="1330356" y="5328222"/>
            <a:ext cx="2604237"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1463675">
              <a:defRPr sz="1600" b="1">
                <a:latin typeface="Palatino Linotype"/>
                <a:ea typeface="Palatino Linotype"/>
                <a:cs typeface="Palatino Linotype"/>
                <a:sym typeface="Palatino Linotype"/>
              </a:defRPr>
            </a:lvl1pPr>
          </a:lstStyle>
          <a:p>
            <a:r>
              <a:t>Tech disruption creating new consumer norms</a:t>
            </a:r>
          </a:p>
        </p:txBody>
      </p:sp>
      <p:sp>
        <p:nvSpPr>
          <p:cNvPr id="1588" name="TextBox 35"/>
          <p:cNvSpPr txBox="1"/>
          <p:nvPr/>
        </p:nvSpPr>
        <p:spPr>
          <a:xfrm>
            <a:off x="235651" y="1106394"/>
            <a:ext cx="4048126"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b="1">
                <a:solidFill>
                  <a:srgbClr val="004F65"/>
                </a:solidFill>
                <a:latin typeface="Palatino Linotype"/>
                <a:ea typeface="Palatino Linotype"/>
                <a:cs typeface="Palatino Linotype"/>
                <a:sym typeface="Palatino Linotype"/>
              </a:defRPr>
            </a:lvl1pPr>
          </a:lstStyle>
          <a:p>
            <a:r>
              <a:t>Key Market Trends</a:t>
            </a:r>
          </a:p>
        </p:txBody>
      </p:sp>
      <p:sp>
        <p:nvSpPr>
          <p:cNvPr id="1589" name="TextBox 37"/>
          <p:cNvSpPr txBox="1"/>
          <p:nvPr/>
        </p:nvSpPr>
        <p:spPr>
          <a:xfrm>
            <a:off x="4486416" y="1120262"/>
            <a:ext cx="4048126"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b="1">
                <a:solidFill>
                  <a:srgbClr val="004F65"/>
                </a:solidFill>
                <a:latin typeface="Palatino Linotype"/>
                <a:ea typeface="Palatino Linotype"/>
                <a:cs typeface="Palatino Linotype"/>
                <a:sym typeface="Palatino Linotype"/>
              </a:defRPr>
            </a:lvl1pPr>
          </a:lstStyle>
          <a:p>
            <a:r>
              <a:t>Partners Strategic Response</a:t>
            </a:r>
          </a:p>
        </p:txBody>
      </p:sp>
      <p:grpSp>
        <p:nvGrpSpPr>
          <p:cNvPr id="1592" name="Rectangle 55"/>
          <p:cNvGrpSpPr/>
          <p:nvPr/>
        </p:nvGrpSpPr>
        <p:grpSpPr>
          <a:xfrm>
            <a:off x="4585001" y="1529520"/>
            <a:ext cx="4198521" cy="1054269"/>
            <a:chOff x="0" y="0"/>
            <a:chExt cx="4198520" cy="1054268"/>
          </a:xfrm>
        </p:grpSpPr>
        <p:sp>
          <p:nvSpPr>
            <p:cNvPr id="1590" name="Rectangle"/>
            <p:cNvSpPr/>
            <p:nvPr/>
          </p:nvSpPr>
          <p:spPr>
            <a:xfrm>
              <a:off x="-1" y="-1"/>
              <a:ext cx="4198522" cy="1054270"/>
            </a:xfrm>
            <a:prstGeom prst="rect">
              <a:avLst/>
            </a:prstGeom>
            <a:solidFill>
              <a:srgbClr val="F2F2F2"/>
            </a:solidFill>
            <a:ln w="12700" cap="flat">
              <a:noFill/>
              <a:miter lim="400000"/>
            </a:ln>
            <a:effectLst/>
          </p:spPr>
          <p:txBody>
            <a:bodyPr wrap="square" lIns="45719" tIns="45719" rIns="45719" bIns="45719" numCol="1" anchor="ctr">
              <a:noAutofit/>
            </a:bodyPr>
            <a:lstStyle/>
            <a:p>
              <a:pPr defTabSz="1463675">
                <a:spcBef>
                  <a:spcPts val="600"/>
                </a:spcBef>
                <a:defRPr>
                  <a:latin typeface="Palatino Linotype"/>
                  <a:ea typeface="Palatino Linotype"/>
                  <a:cs typeface="Palatino Linotype"/>
                  <a:sym typeface="Palatino Linotype"/>
                </a:defRPr>
              </a:pPr>
              <a:endParaRPr/>
            </a:p>
          </p:txBody>
        </p:sp>
        <p:sp>
          <p:nvSpPr>
            <p:cNvPr id="1591" name="Grow commercial to help offset government pressures…"/>
            <p:cNvSpPr txBox="1"/>
            <p:nvPr/>
          </p:nvSpPr>
          <p:spPr>
            <a:xfrm>
              <a:off x="-1" y="100414"/>
              <a:ext cx="4198522" cy="853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marL="285750" indent="-285750" defTabSz="1463675">
                <a:spcBef>
                  <a:spcPts val="600"/>
                </a:spcBef>
                <a:buSzPct val="100000"/>
                <a:buFont typeface="Arial"/>
                <a:buChar char="•"/>
                <a:defRPr sz="1500" b="1">
                  <a:solidFill>
                    <a:srgbClr val="004558"/>
                  </a:solidFill>
                  <a:latin typeface="Palatino Linotype"/>
                  <a:ea typeface="Palatino Linotype"/>
                  <a:cs typeface="Palatino Linotype"/>
                  <a:sym typeface="Palatino Linotype"/>
                </a:defRPr>
              </a:pPr>
              <a:r>
                <a:t>Grow commercial to help offset government pressures</a:t>
              </a:r>
            </a:p>
            <a:p>
              <a:pPr marL="285750" indent="-285750" defTabSz="1463675">
                <a:spcBef>
                  <a:spcPts val="600"/>
                </a:spcBef>
                <a:buSzPct val="100000"/>
                <a:buFont typeface="Arial"/>
                <a:buChar char="•"/>
                <a:defRPr sz="1500" b="1">
                  <a:solidFill>
                    <a:srgbClr val="004558"/>
                  </a:solidFill>
                  <a:latin typeface="Palatino Linotype"/>
                  <a:ea typeface="Palatino Linotype"/>
                  <a:cs typeface="Palatino Linotype"/>
                  <a:sym typeface="Palatino Linotype"/>
                </a:defRPr>
              </a:pPr>
              <a:r>
                <a:t>Assess readiness to take on more risk</a:t>
              </a:r>
            </a:p>
          </p:txBody>
        </p:sp>
      </p:grpSp>
      <p:sp>
        <p:nvSpPr>
          <p:cNvPr id="1593" name="Isosceles Triangle 18"/>
          <p:cNvSpPr/>
          <p:nvPr/>
        </p:nvSpPr>
        <p:spPr>
          <a:xfrm rot="5400000">
            <a:off x="3791291" y="1914299"/>
            <a:ext cx="1033096" cy="252863"/>
          </a:xfrm>
          <a:prstGeom prst="triangle">
            <a:avLst/>
          </a:prstGeom>
          <a:solidFill>
            <a:srgbClr val="008AB0"/>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pic>
        <p:nvPicPr>
          <p:cNvPr id="1594" name="Picture 2" descr="Picture 2"/>
          <p:cNvPicPr>
            <a:picLocks noChangeAspect="1"/>
          </p:cNvPicPr>
          <p:nvPr/>
        </p:nvPicPr>
        <p:blipFill>
          <a:blip r:embed="rId3">
            <a:extLst/>
          </a:blip>
          <a:stretch>
            <a:fillRect/>
          </a:stretch>
        </p:blipFill>
        <p:spPr>
          <a:xfrm>
            <a:off x="432286" y="1755837"/>
            <a:ext cx="448046" cy="429115"/>
          </a:xfrm>
          <a:prstGeom prst="rect">
            <a:avLst/>
          </a:prstGeom>
          <a:ln w="12700">
            <a:miter lim="400000"/>
          </a:ln>
        </p:spPr>
      </p:pic>
      <p:pic>
        <p:nvPicPr>
          <p:cNvPr id="1595" name="Picture 4" descr="Picture 4"/>
          <p:cNvPicPr>
            <a:picLocks noChangeAspect="1"/>
          </p:cNvPicPr>
          <p:nvPr/>
        </p:nvPicPr>
        <p:blipFill>
          <a:blip r:embed="rId4">
            <a:extLst/>
          </a:blip>
          <a:srcRect l="17064" t="14655" r="12447" b="16773"/>
          <a:stretch>
            <a:fillRect/>
          </a:stretch>
        </p:blipFill>
        <p:spPr>
          <a:xfrm>
            <a:off x="675370" y="2023406"/>
            <a:ext cx="515326" cy="539866"/>
          </a:xfrm>
          <a:prstGeom prst="rect">
            <a:avLst/>
          </a:prstGeom>
          <a:ln w="12700">
            <a:miter lim="400000"/>
          </a:ln>
        </p:spPr>
      </p:pic>
      <p:pic>
        <p:nvPicPr>
          <p:cNvPr id="1596" name="Picture 6" descr="Picture 6"/>
          <p:cNvPicPr>
            <a:picLocks noChangeAspect="1"/>
          </p:cNvPicPr>
          <p:nvPr/>
        </p:nvPicPr>
        <p:blipFill>
          <a:blip r:embed="rId5">
            <a:extLst/>
          </a:blip>
          <a:srcRect b="12255"/>
          <a:stretch>
            <a:fillRect/>
          </a:stretch>
        </p:blipFill>
        <p:spPr>
          <a:xfrm>
            <a:off x="452629" y="2784325"/>
            <a:ext cx="738067" cy="505178"/>
          </a:xfrm>
          <a:prstGeom prst="rect">
            <a:avLst/>
          </a:prstGeom>
          <a:ln w="12700">
            <a:miter lim="400000"/>
          </a:ln>
        </p:spPr>
      </p:pic>
      <p:sp>
        <p:nvSpPr>
          <p:cNvPr id="1597" name="Rectangle 28"/>
          <p:cNvSpPr/>
          <p:nvPr/>
        </p:nvSpPr>
        <p:spPr>
          <a:xfrm>
            <a:off x="402458" y="3784739"/>
            <a:ext cx="3714515" cy="943675"/>
          </a:xfrm>
          <a:prstGeom prst="rect">
            <a:avLst/>
          </a:prstGeom>
          <a:solidFill>
            <a:srgbClr val="F2F2F2"/>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
        <p:nvSpPr>
          <p:cNvPr id="1598" name="Rectangle 30"/>
          <p:cNvSpPr txBox="1"/>
          <p:nvPr/>
        </p:nvSpPr>
        <p:spPr>
          <a:xfrm>
            <a:off x="1330356" y="3815808"/>
            <a:ext cx="2369608" cy="815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1463675">
              <a:defRPr sz="1600" b="1">
                <a:latin typeface="Palatino Linotype"/>
                <a:ea typeface="Palatino Linotype"/>
                <a:cs typeface="Palatino Linotype"/>
                <a:sym typeface="Palatino Linotype"/>
              </a:defRPr>
            </a:lvl1pPr>
          </a:lstStyle>
          <a:p>
            <a:r>
              <a:t>Site of care shift balanced with tertiary growing at hospitals</a:t>
            </a:r>
          </a:p>
        </p:txBody>
      </p:sp>
      <p:pic>
        <p:nvPicPr>
          <p:cNvPr id="1599" name="Picture 5" descr="Picture 5"/>
          <p:cNvPicPr>
            <a:picLocks noChangeAspect="1"/>
          </p:cNvPicPr>
          <p:nvPr/>
        </p:nvPicPr>
        <p:blipFill>
          <a:blip r:embed="rId6">
            <a:extLst/>
          </a:blip>
          <a:srcRect l="4763" t="7825" r="62251" b="14397"/>
          <a:stretch>
            <a:fillRect/>
          </a:stretch>
        </p:blipFill>
        <p:spPr>
          <a:xfrm>
            <a:off x="508198" y="3845488"/>
            <a:ext cx="384500" cy="453307"/>
          </a:xfrm>
          <a:prstGeom prst="rect">
            <a:avLst/>
          </a:prstGeom>
          <a:ln w="12700">
            <a:miter lim="400000"/>
          </a:ln>
        </p:spPr>
      </p:pic>
      <p:pic>
        <p:nvPicPr>
          <p:cNvPr id="1600" name="Picture 5" descr="Picture 5"/>
          <p:cNvPicPr>
            <a:picLocks noChangeAspect="1"/>
          </p:cNvPicPr>
          <p:nvPr/>
        </p:nvPicPr>
        <p:blipFill>
          <a:blip r:embed="rId7">
            <a:extLst/>
          </a:blip>
          <a:srcRect l="64051" t="8102" r="5364" b="14119"/>
          <a:stretch>
            <a:fillRect/>
          </a:stretch>
        </p:blipFill>
        <p:spPr>
          <a:xfrm>
            <a:off x="886108" y="4231306"/>
            <a:ext cx="356499" cy="453307"/>
          </a:xfrm>
          <a:prstGeom prst="rect">
            <a:avLst/>
          </a:prstGeom>
          <a:ln w="12700">
            <a:miter lim="400000"/>
          </a:ln>
        </p:spPr>
      </p:pic>
      <p:pic>
        <p:nvPicPr>
          <p:cNvPr id="1601" name="Picture 8" descr="Picture 8"/>
          <p:cNvPicPr>
            <a:picLocks noChangeAspect="1"/>
          </p:cNvPicPr>
          <p:nvPr/>
        </p:nvPicPr>
        <p:blipFill>
          <a:blip r:embed="rId8">
            <a:extLst/>
          </a:blip>
          <a:stretch>
            <a:fillRect/>
          </a:stretch>
        </p:blipFill>
        <p:spPr>
          <a:xfrm rot="16200000" flipH="1">
            <a:off x="896200" y="4060790"/>
            <a:ext cx="183930" cy="191091"/>
          </a:xfrm>
          <a:prstGeom prst="rect">
            <a:avLst/>
          </a:prstGeom>
          <a:ln w="12700">
            <a:miter lim="400000"/>
          </a:ln>
        </p:spPr>
      </p:pic>
      <p:pic>
        <p:nvPicPr>
          <p:cNvPr id="1602" name="Picture 18" descr="Picture 18"/>
          <p:cNvPicPr>
            <a:picLocks noChangeAspect="1"/>
          </p:cNvPicPr>
          <p:nvPr/>
        </p:nvPicPr>
        <p:blipFill>
          <a:blip r:embed="rId9">
            <a:extLst/>
          </a:blip>
          <a:srcRect b="10224"/>
          <a:stretch>
            <a:fillRect/>
          </a:stretch>
        </p:blipFill>
        <p:spPr>
          <a:xfrm>
            <a:off x="456635" y="5270643"/>
            <a:ext cx="688106" cy="510268"/>
          </a:xfrm>
          <a:prstGeom prst="rect">
            <a:avLst/>
          </a:prstGeom>
          <a:ln w="12700">
            <a:miter lim="400000"/>
          </a:ln>
        </p:spPr>
      </p:pic>
      <p:sp>
        <p:nvSpPr>
          <p:cNvPr id="1603" name="Isosceles Triangle 38"/>
          <p:cNvSpPr/>
          <p:nvPr/>
        </p:nvSpPr>
        <p:spPr>
          <a:xfrm rot="5400000">
            <a:off x="3863376" y="3029328"/>
            <a:ext cx="914403" cy="252864"/>
          </a:xfrm>
          <a:prstGeom prst="triangle">
            <a:avLst/>
          </a:prstGeom>
          <a:solidFill>
            <a:srgbClr val="008AB0"/>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1606" name="Rectangle 39"/>
          <p:cNvGrpSpPr/>
          <p:nvPr/>
        </p:nvGrpSpPr>
        <p:grpSpPr>
          <a:xfrm>
            <a:off x="4585001" y="2698557"/>
            <a:ext cx="4198522" cy="941828"/>
            <a:chOff x="0" y="0"/>
            <a:chExt cx="4198520" cy="941827"/>
          </a:xfrm>
        </p:grpSpPr>
        <p:sp>
          <p:nvSpPr>
            <p:cNvPr id="1604" name="Rectangle"/>
            <p:cNvSpPr/>
            <p:nvPr/>
          </p:nvSpPr>
          <p:spPr>
            <a:xfrm>
              <a:off x="0" y="0"/>
              <a:ext cx="4198521" cy="941828"/>
            </a:xfrm>
            <a:prstGeom prst="rect">
              <a:avLst/>
            </a:prstGeom>
            <a:solidFill>
              <a:srgbClr val="F2F2F2"/>
            </a:solidFill>
            <a:ln w="12700" cap="flat">
              <a:noFill/>
              <a:miter lim="400000"/>
            </a:ln>
            <a:effectLst/>
          </p:spPr>
          <p:txBody>
            <a:bodyPr wrap="square" lIns="45719" tIns="45719" rIns="45719" bIns="45719" numCol="1" anchor="ctr">
              <a:noAutofit/>
            </a:bodyPr>
            <a:lstStyle/>
            <a:p>
              <a:pPr>
                <a:spcBef>
                  <a:spcPts val="600"/>
                </a:spcBef>
                <a:defRPr>
                  <a:latin typeface="Palatino Linotype"/>
                  <a:ea typeface="Palatino Linotype"/>
                  <a:cs typeface="Palatino Linotype"/>
                  <a:sym typeface="Palatino Linotype"/>
                </a:defRPr>
              </a:pPr>
              <a:endParaRPr/>
            </a:p>
          </p:txBody>
        </p:sp>
        <p:sp>
          <p:nvSpPr>
            <p:cNvPr id="1605" name="Continue to grow regionally…"/>
            <p:cNvSpPr txBox="1"/>
            <p:nvPr/>
          </p:nvSpPr>
          <p:spPr>
            <a:xfrm>
              <a:off x="0" y="158493"/>
              <a:ext cx="4198521" cy="624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marL="285750" indent="-285750">
                <a:spcBef>
                  <a:spcPts val="600"/>
                </a:spcBef>
                <a:buSzPct val="100000"/>
                <a:buFont typeface="Arial"/>
                <a:buChar char="•"/>
                <a:defRPr sz="1500" b="1">
                  <a:solidFill>
                    <a:srgbClr val="004558"/>
                  </a:solidFill>
                  <a:latin typeface="Palatino Linotype"/>
                  <a:ea typeface="Palatino Linotype"/>
                  <a:cs typeface="Palatino Linotype"/>
                  <a:sym typeface="Palatino Linotype"/>
                </a:defRPr>
              </a:pPr>
              <a:r>
                <a:t>Continue to grow regionally  </a:t>
              </a:r>
            </a:p>
            <a:p>
              <a:pPr marL="285750" indent="-285750">
                <a:spcBef>
                  <a:spcPts val="600"/>
                </a:spcBef>
                <a:buSzPct val="100000"/>
                <a:buFont typeface="Arial"/>
                <a:buChar char="•"/>
                <a:defRPr sz="1500" b="1">
                  <a:solidFill>
                    <a:srgbClr val="004558"/>
                  </a:solidFill>
                  <a:latin typeface="Palatino Linotype"/>
                  <a:ea typeface="Palatino Linotype"/>
                  <a:cs typeface="Palatino Linotype"/>
                  <a:sym typeface="Palatino Linotype"/>
                </a:defRPr>
              </a:pPr>
              <a:r>
                <a:t>Evaluate new options to grow </a:t>
              </a:r>
              <a:r>
                <a:rPr i="1"/>
                <a:t> </a:t>
              </a:r>
            </a:p>
          </p:txBody>
        </p:sp>
      </p:grpSp>
      <p:sp>
        <p:nvSpPr>
          <p:cNvPr id="1607" name="Isosceles Triangle 40"/>
          <p:cNvSpPr/>
          <p:nvPr/>
        </p:nvSpPr>
        <p:spPr>
          <a:xfrm rot="5400000">
            <a:off x="3863375" y="4121870"/>
            <a:ext cx="914403" cy="252863"/>
          </a:xfrm>
          <a:prstGeom prst="triangle">
            <a:avLst/>
          </a:prstGeom>
          <a:solidFill>
            <a:srgbClr val="008AB0"/>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grpSp>
        <p:nvGrpSpPr>
          <p:cNvPr id="1610" name="Rectangle 41"/>
          <p:cNvGrpSpPr/>
          <p:nvPr/>
        </p:nvGrpSpPr>
        <p:grpSpPr>
          <a:xfrm>
            <a:off x="4584999" y="3735608"/>
            <a:ext cx="4198523" cy="941829"/>
            <a:chOff x="0" y="0"/>
            <a:chExt cx="4198522" cy="941827"/>
          </a:xfrm>
        </p:grpSpPr>
        <p:sp>
          <p:nvSpPr>
            <p:cNvPr id="1608" name="Rectangle"/>
            <p:cNvSpPr/>
            <p:nvPr/>
          </p:nvSpPr>
          <p:spPr>
            <a:xfrm>
              <a:off x="-1" y="0"/>
              <a:ext cx="4198524" cy="941828"/>
            </a:xfrm>
            <a:prstGeom prst="rect">
              <a:avLst/>
            </a:prstGeom>
            <a:solidFill>
              <a:srgbClr val="F2F2F2"/>
            </a:solidFill>
            <a:ln w="12700" cap="flat">
              <a:noFill/>
              <a:miter lim="400000"/>
            </a:ln>
            <a:effectLst/>
          </p:spPr>
          <p:txBody>
            <a:bodyPr wrap="square" lIns="45719" tIns="45719" rIns="45719" bIns="45719" numCol="1" anchor="ctr">
              <a:noAutofit/>
            </a:bodyPr>
            <a:lstStyle/>
            <a:p>
              <a:pPr>
                <a:spcBef>
                  <a:spcPts val="600"/>
                </a:spcBef>
                <a:defRPr>
                  <a:latin typeface="Palatino Linotype"/>
                  <a:ea typeface="Palatino Linotype"/>
                  <a:cs typeface="Palatino Linotype"/>
                  <a:sym typeface="Palatino Linotype"/>
                </a:defRPr>
              </a:pPr>
              <a:endParaRPr/>
            </a:p>
          </p:txBody>
        </p:sp>
        <p:sp>
          <p:nvSpPr>
            <p:cNvPr id="1609" name="Targeted growth strategies – tertiary/AMC and community/ambulatory"/>
            <p:cNvSpPr txBox="1"/>
            <p:nvPr/>
          </p:nvSpPr>
          <p:spPr>
            <a:xfrm>
              <a:off x="-1" y="196593"/>
              <a:ext cx="4198524" cy="548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marL="285750" indent="-285750">
                <a:spcBef>
                  <a:spcPts val="600"/>
                </a:spcBef>
                <a:buSzPct val="100000"/>
                <a:buFont typeface="Arial"/>
                <a:buChar char="•"/>
                <a:defRPr sz="1500" b="1">
                  <a:solidFill>
                    <a:srgbClr val="004558"/>
                  </a:solidFill>
                  <a:latin typeface="Palatino Linotype"/>
                  <a:ea typeface="Palatino Linotype"/>
                  <a:cs typeface="Palatino Linotype"/>
                  <a:sym typeface="Palatino Linotype"/>
                </a:defRPr>
              </a:lvl1pPr>
            </a:lstStyle>
            <a:p>
              <a:r>
                <a:t>Targeted growth strategies – tertiary/AMC and community/ambulatory   </a:t>
              </a:r>
            </a:p>
          </p:txBody>
        </p:sp>
      </p:grpSp>
      <p:grpSp>
        <p:nvGrpSpPr>
          <p:cNvPr id="1613" name="Rectangle 42"/>
          <p:cNvGrpSpPr/>
          <p:nvPr/>
        </p:nvGrpSpPr>
        <p:grpSpPr>
          <a:xfrm>
            <a:off x="4561782" y="4821625"/>
            <a:ext cx="4221741" cy="1570031"/>
            <a:chOff x="0" y="0"/>
            <a:chExt cx="4221739" cy="1570030"/>
          </a:xfrm>
        </p:grpSpPr>
        <p:sp>
          <p:nvSpPr>
            <p:cNvPr id="1611" name="Rectangle"/>
            <p:cNvSpPr/>
            <p:nvPr/>
          </p:nvSpPr>
          <p:spPr>
            <a:xfrm>
              <a:off x="0" y="-1"/>
              <a:ext cx="4221740" cy="1570032"/>
            </a:xfrm>
            <a:prstGeom prst="rect">
              <a:avLst/>
            </a:prstGeom>
            <a:solidFill>
              <a:srgbClr val="F2F2F2"/>
            </a:solidFill>
            <a:ln w="12700" cap="flat">
              <a:noFill/>
              <a:miter lim="400000"/>
            </a:ln>
            <a:effectLst/>
          </p:spPr>
          <p:txBody>
            <a:bodyPr wrap="square" lIns="45719" tIns="45719" rIns="45719" bIns="45719" numCol="1" anchor="ctr">
              <a:noAutofit/>
            </a:bodyPr>
            <a:lstStyle/>
            <a:p>
              <a:pPr>
                <a:spcBef>
                  <a:spcPts val="600"/>
                </a:spcBef>
                <a:defRPr>
                  <a:latin typeface="Palatino Linotype"/>
                  <a:ea typeface="Palatino Linotype"/>
                  <a:cs typeface="Palatino Linotype"/>
                  <a:sym typeface="Palatino Linotype"/>
                </a:defRPr>
              </a:pPr>
              <a:endParaRPr/>
            </a:p>
          </p:txBody>
        </p:sp>
        <p:sp>
          <p:nvSpPr>
            <p:cNvPr id="1612" name="Smooth entry point and access for patients…"/>
            <p:cNvSpPr txBox="1"/>
            <p:nvPr/>
          </p:nvSpPr>
          <p:spPr>
            <a:xfrm>
              <a:off x="0" y="205895"/>
              <a:ext cx="4221740" cy="1158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marL="285750" indent="-285750">
                <a:spcBef>
                  <a:spcPts val="600"/>
                </a:spcBef>
                <a:buSzPct val="100000"/>
                <a:buFont typeface="Arial"/>
                <a:buChar char="•"/>
                <a:defRPr sz="1500" b="1">
                  <a:solidFill>
                    <a:srgbClr val="004558"/>
                  </a:solidFill>
                  <a:latin typeface="Palatino Linotype"/>
                  <a:ea typeface="Palatino Linotype"/>
                  <a:cs typeface="Palatino Linotype"/>
                  <a:sym typeface="Palatino Linotype"/>
                </a:defRPr>
              </a:pPr>
              <a:r>
                <a:t>Smooth entry point and access for patients</a:t>
              </a:r>
            </a:p>
            <a:p>
              <a:pPr marL="285750" indent="-285750">
                <a:spcBef>
                  <a:spcPts val="600"/>
                </a:spcBef>
                <a:buSzPct val="100000"/>
                <a:buFont typeface="Arial"/>
                <a:buChar char="•"/>
                <a:defRPr sz="1500" b="1">
                  <a:solidFill>
                    <a:srgbClr val="004558"/>
                  </a:solidFill>
                  <a:latin typeface="Palatino Linotype"/>
                  <a:ea typeface="Palatino Linotype"/>
                  <a:cs typeface="Palatino Linotype"/>
                  <a:sym typeface="Palatino Linotype"/>
                </a:defRPr>
              </a:pPr>
              <a:r>
                <a:t>Offer a full service care experience that includes digital - </a:t>
              </a:r>
              <a:r>
                <a:rPr i="1"/>
                <a:t>especially for community care</a:t>
              </a:r>
            </a:p>
            <a:p>
              <a:pPr marL="285750" indent="-285750">
                <a:spcBef>
                  <a:spcPts val="600"/>
                </a:spcBef>
                <a:buSzPct val="100000"/>
                <a:buFont typeface="Arial"/>
                <a:buChar char="•"/>
                <a:defRPr sz="1500" b="1" i="1">
                  <a:solidFill>
                    <a:srgbClr val="004558"/>
                  </a:solidFill>
                  <a:latin typeface="Palatino Linotype"/>
                  <a:ea typeface="Palatino Linotype"/>
                  <a:cs typeface="Palatino Linotype"/>
                  <a:sym typeface="Palatino Linotype"/>
                </a:defRPr>
              </a:pPr>
              <a:r>
                <a:t>Become partnership ready </a:t>
              </a:r>
              <a:r>
                <a:rPr i="0"/>
                <a:t>rather than compete</a:t>
              </a:r>
            </a:p>
          </p:txBody>
        </p:sp>
      </p:grpSp>
      <p:sp>
        <p:nvSpPr>
          <p:cNvPr id="1614" name="Isosceles Triangle 43"/>
          <p:cNvSpPr/>
          <p:nvPr/>
        </p:nvSpPr>
        <p:spPr>
          <a:xfrm rot="5400000">
            <a:off x="3555613" y="5511218"/>
            <a:ext cx="1508017" cy="252864"/>
          </a:xfrm>
          <a:prstGeom prst="triangle">
            <a:avLst/>
          </a:prstGeom>
          <a:solidFill>
            <a:srgbClr val="008AB0"/>
          </a:solidFill>
          <a:ln w="12700">
            <a:miter lim="400000"/>
          </a:ln>
        </p:spPr>
        <p:txBody>
          <a:bodyPr lIns="45719" rIns="45719"/>
          <a:lstStyle/>
          <a:p>
            <a:pPr defTabSz="1463675">
              <a:defRPr sz="1400">
                <a:latin typeface="Palatino Linotype"/>
                <a:ea typeface="Palatino Linotype"/>
                <a:cs typeface="Palatino Linotype"/>
                <a:sym typeface="Palatino Linotype"/>
              </a:defRPr>
            </a:pPr>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Rectangle 3"/>
          <p:cNvSpPr txBox="1"/>
          <p:nvPr/>
        </p:nvSpPr>
        <p:spPr>
          <a:xfrm>
            <a:off x="167934" y="2200292"/>
            <a:ext cx="6225337" cy="3323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57175" indent="-257175" defTabSz="685800">
              <a:spcBef>
                <a:spcPts val="600"/>
              </a:spcBef>
              <a:buSzPct val="100000"/>
              <a:buFont typeface="Arial"/>
              <a:buChar char="•"/>
              <a:defRPr sz="2700" b="1">
                <a:latin typeface="Arial"/>
                <a:ea typeface="Arial"/>
                <a:cs typeface="Arial"/>
                <a:sym typeface="Arial"/>
              </a:defRPr>
            </a:pPr>
            <a:r>
              <a:t>Public programs: reforms vs. ratcheting</a:t>
            </a:r>
            <a:endParaRPr sz="2000">
              <a:solidFill>
                <a:srgbClr val="000099"/>
              </a:solidFill>
            </a:endParaRPr>
          </a:p>
          <a:p>
            <a:pPr marL="557212" lvl="1" indent="-214313" defTabSz="685800">
              <a:spcBef>
                <a:spcPts val="500"/>
              </a:spcBef>
              <a:buSzPct val="100000"/>
              <a:buChar char="➢"/>
              <a:defRPr sz="2400">
                <a:latin typeface="Arial"/>
                <a:ea typeface="Arial"/>
                <a:cs typeface="Arial"/>
                <a:sym typeface="Arial"/>
              </a:defRPr>
            </a:pPr>
            <a:r>
              <a:t>Entitlement reforms</a:t>
            </a:r>
            <a:endParaRPr sz="2000">
              <a:solidFill>
                <a:srgbClr val="000099"/>
              </a:solidFill>
            </a:endParaRPr>
          </a:p>
          <a:p>
            <a:pPr marL="857250" lvl="2" indent="-171450" defTabSz="685800">
              <a:spcBef>
                <a:spcPts val="500"/>
              </a:spcBef>
              <a:buSzPct val="100000"/>
              <a:buChar char="✓"/>
              <a:defRPr sz="2100">
                <a:latin typeface="Arial"/>
                <a:ea typeface="Arial"/>
                <a:cs typeface="Arial"/>
                <a:sym typeface="Arial"/>
              </a:defRPr>
            </a:pPr>
            <a:r>
              <a:t>In 1965 life expectancy was:</a:t>
            </a:r>
            <a:endParaRPr sz="2000">
              <a:solidFill>
                <a:srgbClr val="000099"/>
              </a:solidFill>
            </a:endParaRPr>
          </a:p>
          <a:p>
            <a:pPr marL="1200150" lvl="3" indent="-171450" defTabSz="685800">
              <a:spcBef>
                <a:spcPts val="400"/>
              </a:spcBef>
              <a:buSzPct val="100000"/>
              <a:buChar char="❑"/>
              <a:defRPr>
                <a:latin typeface="Arial"/>
                <a:ea typeface="Arial"/>
                <a:cs typeface="Arial"/>
                <a:sym typeface="Arial"/>
              </a:defRPr>
            </a:pPr>
            <a:r>
              <a:t>67 for males</a:t>
            </a:r>
            <a:endParaRPr sz="2000">
              <a:solidFill>
                <a:srgbClr val="000099"/>
              </a:solidFill>
            </a:endParaRPr>
          </a:p>
          <a:p>
            <a:pPr marL="1200150" lvl="3" indent="-171450" defTabSz="685800">
              <a:spcBef>
                <a:spcPts val="400"/>
              </a:spcBef>
              <a:buSzPct val="100000"/>
              <a:buChar char="❑"/>
              <a:defRPr>
                <a:latin typeface="Arial"/>
                <a:ea typeface="Arial"/>
                <a:cs typeface="Arial"/>
                <a:sym typeface="Arial"/>
              </a:defRPr>
            </a:pPr>
            <a:r>
              <a:t>74 for females</a:t>
            </a:r>
            <a:endParaRPr sz="2000">
              <a:solidFill>
                <a:srgbClr val="000099"/>
              </a:solidFill>
            </a:endParaRPr>
          </a:p>
          <a:p>
            <a:pPr marL="857250" lvl="2" indent="-171450" defTabSz="685800">
              <a:spcBef>
                <a:spcPts val="500"/>
              </a:spcBef>
              <a:buSzPct val="100000"/>
              <a:buChar char="✓"/>
              <a:defRPr sz="2100">
                <a:latin typeface="Arial"/>
                <a:ea typeface="Arial"/>
                <a:cs typeface="Arial"/>
                <a:sym typeface="Arial"/>
              </a:defRPr>
            </a:pPr>
            <a:r>
              <a:t>Today…life expectancy is:</a:t>
            </a:r>
            <a:endParaRPr sz="2000">
              <a:solidFill>
                <a:srgbClr val="000099"/>
              </a:solidFill>
            </a:endParaRPr>
          </a:p>
          <a:p>
            <a:pPr marL="1200150" lvl="3" indent="-171450" defTabSz="685800">
              <a:spcBef>
                <a:spcPts val="400"/>
              </a:spcBef>
              <a:buSzPct val="100000"/>
              <a:buChar char="❑"/>
              <a:defRPr>
                <a:latin typeface="Arial"/>
                <a:ea typeface="Arial"/>
                <a:cs typeface="Arial"/>
                <a:sym typeface="Arial"/>
              </a:defRPr>
            </a:pPr>
            <a:r>
              <a:t>75 for males</a:t>
            </a:r>
            <a:endParaRPr sz="2000">
              <a:solidFill>
                <a:srgbClr val="000099"/>
              </a:solidFill>
            </a:endParaRPr>
          </a:p>
          <a:p>
            <a:pPr marL="1200150" lvl="3" indent="-171450" defTabSz="685800">
              <a:spcBef>
                <a:spcPts val="400"/>
              </a:spcBef>
              <a:buSzPct val="100000"/>
              <a:buChar char="❑"/>
              <a:defRPr>
                <a:latin typeface="Arial"/>
                <a:ea typeface="Arial"/>
                <a:cs typeface="Arial"/>
                <a:sym typeface="Arial"/>
              </a:defRPr>
            </a:pPr>
            <a:r>
              <a:t>80 for females</a:t>
            </a:r>
          </a:p>
        </p:txBody>
      </p:sp>
      <p:sp>
        <p:nvSpPr>
          <p:cNvPr id="1619" name="Rectangle 1"/>
          <p:cNvSpPr txBox="1"/>
          <p:nvPr/>
        </p:nvSpPr>
        <p:spPr>
          <a:xfrm>
            <a:off x="-1053407" y="885771"/>
            <a:ext cx="8194672" cy="716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0" tIns="34290" rIns="34290" bIns="34290" anchor="ctr">
            <a:spAutoFit/>
          </a:bodyPr>
          <a:lstStyle>
            <a:lvl1pPr algn="ctr" defTabSz="685800">
              <a:defRPr sz="3600">
                <a:solidFill>
                  <a:srgbClr val="003087"/>
                </a:solidFill>
                <a:latin typeface="Arial Black"/>
                <a:ea typeface="Arial Black"/>
                <a:cs typeface="Arial Black"/>
                <a:sym typeface="Arial Black"/>
              </a:defRPr>
            </a:lvl1pPr>
          </a:lstStyle>
          <a:p>
            <a:r>
              <a:t>Value and affordability</a:t>
            </a:r>
          </a:p>
        </p:txBody>
      </p:sp>
      <p:pic>
        <p:nvPicPr>
          <p:cNvPr id="1620" name="Picture 4" descr="Picture 4"/>
          <p:cNvPicPr>
            <a:picLocks noChangeAspect="1"/>
          </p:cNvPicPr>
          <p:nvPr/>
        </p:nvPicPr>
        <p:blipFill>
          <a:blip r:embed="rId2">
            <a:extLst/>
          </a:blip>
          <a:stretch>
            <a:fillRect/>
          </a:stretch>
        </p:blipFill>
        <p:spPr>
          <a:xfrm>
            <a:off x="4770120" y="3074042"/>
            <a:ext cx="2330509" cy="1751211"/>
          </a:xfrm>
          <a:prstGeom prst="rect">
            <a:avLst/>
          </a:prstGeom>
          <a:ln w="12700">
            <a:miter lim="400000"/>
          </a:ln>
        </p:spPr>
      </p:pic>
      <p:pic>
        <p:nvPicPr>
          <p:cNvPr id="1621" name="Picture 2" descr="Picture 2"/>
          <p:cNvPicPr>
            <a:picLocks noChangeAspect="1"/>
          </p:cNvPicPr>
          <p:nvPr/>
        </p:nvPicPr>
        <p:blipFill>
          <a:blip r:embed="rId3">
            <a:extLst/>
          </a:blip>
          <a:stretch>
            <a:fillRect/>
          </a:stretch>
        </p:blipFill>
        <p:spPr>
          <a:xfrm>
            <a:off x="7232330" y="1284034"/>
            <a:ext cx="1815737" cy="3360693"/>
          </a:xfrm>
          <a:prstGeom prst="rect">
            <a:avLst/>
          </a:prstGeom>
          <a:ln w="12700">
            <a:miter lim="400000"/>
          </a:ln>
        </p:spPr>
      </p:pic>
      <p:grpSp>
        <p:nvGrpSpPr>
          <p:cNvPr id="1624" name="Pentagon 14"/>
          <p:cNvGrpSpPr/>
          <p:nvPr/>
        </p:nvGrpSpPr>
        <p:grpSpPr>
          <a:xfrm>
            <a:off x="289320" y="1584067"/>
            <a:ext cx="4718787" cy="510777"/>
            <a:chOff x="0" y="0"/>
            <a:chExt cx="4718786" cy="510775"/>
          </a:xfrm>
        </p:grpSpPr>
        <p:sp>
          <p:nvSpPr>
            <p:cNvPr id="1622" name="Shape"/>
            <p:cNvSpPr/>
            <p:nvPr/>
          </p:nvSpPr>
          <p:spPr>
            <a:xfrm>
              <a:off x="0" y="26100"/>
              <a:ext cx="4718787" cy="4585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550" y="0"/>
                  </a:lnTo>
                  <a:lnTo>
                    <a:pt x="21600" y="10800"/>
                  </a:lnTo>
                  <a:lnTo>
                    <a:pt x="20550" y="21600"/>
                  </a:lnTo>
                  <a:lnTo>
                    <a:pt x="0" y="21600"/>
                  </a:lnTo>
                  <a:close/>
                </a:path>
              </a:pathLst>
            </a:custGeom>
            <a:solidFill>
              <a:srgbClr val="BC0000"/>
            </a:solidFill>
            <a:ln w="12700" cap="flat">
              <a:noFill/>
              <a:miter lim="400000"/>
            </a:ln>
            <a:effectLst/>
          </p:spPr>
          <p:txBody>
            <a:bodyPr wrap="square" lIns="45719" tIns="45719" rIns="45719" bIns="45719" numCol="1" anchor="ctr">
              <a:noAutofit/>
            </a:bodyPr>
            <a:lstStyle/>
            <a:p>
              <a:pPr defTabSz="685800">
                <a:defRPr>
                  <a:solidFill>
                    <a:srgbClr val="FFFFFF"/>
                  </a:solidFill>
                </a:defRPr>
              </a:pPr>
              <a:endParaRPr/>
            </a:p>
          </p:txBody>
        </p:sp>
        <p:sp>
          <p:nvSpPr>
            <p:cNvPr id="1623" name="Our strategy"/>
            <p:cNvSpPr txBox="1"/>
            <p:nvPr/>
          </p:nvSpPr>
          <p:spPr>
            <a:xfrm>
              <a:off x="0" y="0"/>
              <a:ext cx="4604143" cy="5107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defTabSz="685800">
                <a:defRPr sz="3000" b="1" i="1">
                  <a:solidFill>
                    <a:srgbClr val="FFFFFF"/>
                  </a:solidFill>
                  <a:latin typeface="Arial"/>
                  <a:ea typeface="Arial"/>
                  <a:cs typeface="Arial"/>
                  <a:sym typeface="Arial"/>
                </a:defRPr>
              </a:lvl1pPr>
            </a:lstStyle>
            <a:p>
              <a:r>
                <a:t>Our strategy</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1621"/>
                                        </p:tgtEl>
                                        <p:attrNameLst>
                                          <p:attrName>style.visibility</p:attrName>
                                        </p:attrNameLst>
                                      </p:cBhvr>
                                      <p:to>
                                        <p:strVal val="visible"/>
                                      </p:to>
                                    </p:set>
                                    <p:anim calcmode="lin" valueType="num">
                                      <p:cBhvr>
                                        <p:cTn id="7" dur="500" fill="hold"/>
                                        <p:tgtEl>
                                          <p:spTgt spid="1621"/>
                                        </p:tgtEl>
                                        <p:attrNameLst>
                                          <p:attrName>ppt_x</p:attrName>
                                        </p:attrNameLst>
                                      </p:cBhvr>
                                      <p:tavLst>
                                        <p:tav tm="0">
                                          <p:val>
                                            <p:strVal val="1+#ppt_w/2"/>
                                          </p:val>
                                        </p:tav>
                                        <p:tav tm="100000">
                                          <p:val>
                                            <p:strVal val="#ppt_x"/>
                                          </p:val>
                                        </p:tav>
                                      </p:tavLst>
                                    </p:anim>
                                    <p:anim calcmode="lin" valueType="num">
                                      <p:cBhvr>
                                        <p:cTn id="8" dur="500" fill="hold"/>
                                        <p:tgtEl>
                                          <p:spTgt spid="16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1"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6" name="Picture 1" descr="Picture 1"/>
          <p:cNvPicPr>
            <a:picLocks noChangeAspect="1"/>
          </p:cNvPicPr>
          <p:nvPr/>
        </p:nvPicPr>
        <p:blipFill>
          <a:blip r:embed="rId2">
            <a:extLst/>
          </a:blip>
          <a:stretch>
            <a:fillRect/>
          </a:stretch>
        </p:blipFill>
        <p:spPr>
          <a:xfrm>
            <a:off x="1200150" y="1428750"/>
            <a:ext cx="6572250" cy="262890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 name="Picture 1" descr="Picture 1"/>
          <p:cNvPicPr>
            <a:picLocks noChangeAspect="1"/>
          </p:cNvPicPr>
          <p:nvPr/>
        </p:nvPicPr>
        <p:blipFill>
          <a:blip r:embed="rId2">
            <a:extLst/>
          </a:blip>
          <a:stretch>
            <a:fillRect/>
          </a:stretch>
        </p:blipFill>
        <p:spPr>
          <a:xfrm>
            <a:off x="1371600" y="1085850"/>
            <a:ext cx="6460332" cy="417195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0" name="Picture 1" descr="Picture 1"/>
          <p:cNvPicPr>
            <a:picLocks noChangeAspect="1"/>
          </p:cNvPicPr>
          <p:nvPr/>
        </p:nvPicPr>
        <p:blipFill>
          <a:blip r:embed="rId2">
            <a:extLst/>
          </a:blip>
          <a:stretch>
            <a:fillRect/>
          </a:stretch>
        </p:blipFill>
        <p:spPr>
          <a:xfrm>
            <a:off x="2628900" y="850107"/>
            <a:ext cx="3600450" cy="4708922"/>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2" name="Picture 1" descr="Picture 1"/>
          <p:cNvPicPr>
            <a:picLocks noChangeAspect="1"/>
          </p:cNvPicPr>
          <p:nvPr/>
        </p:nvPicPr>
        <p:blipFill>
          <a:blip r:embed="rId2">
            <a:extLst/>
          </a:blip>
          <a:stretch>
            <a:fillRect/>
          </a:stretch>
        </p:blipFill>
        <p:spPr>
          <a:xfrm>
            <a:off x="1485900" y="1543050"/>
            <a:ext cx="6336507" cy="2686050"/>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4" name="Picture 2" descr="Picture 2"/>
          <p:cNvPicPr>
            <a:picLocks noChangeAspect="1"/>
          </p:cNvPicPr>
          <p:nvPr/>
        </p:nvPicPr>
        <p:blipFill>
          <a:blip r:embed="rId2">
            <a:extLst/>
          </a:blip>
          <a:stretch>
            <a:fillRect/>
          </a:stretch>
        </p:blipFill>
        <p:spPr>
          <a:xfrm>
            <a:off x="1641507" y="1379219"/>
            <a:ext cx="5832976" cy="3925934"/>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 name="object 2"/>
          <p:cNvSpPr/>
          <p:nvPr/>
        </p:nvSpPr>
        <p:spPr>
          <a:xfrm>
            <a:off x="1485900" y="1200150"/>
            <a:ext cx="6172200" cy="4457700"/>
          </a:xfrm>
          <a:prstGeom prst="rect">
            <a:avLst/>
          </a:prstGeom>
          <a:solidFill>
            <a:srgbClr val="EBE1CB"/>
          </a:solidFill>
          <a:ln w="12700">
            <a:miter lim="400000"/>
          </a:ln>
        </p:spPr>
        <p:txBody>
          <a:bodyPr lIns="45719" rIns="45719"/>
          <a:lstStyle/>
          <a:p>
            <a:pPr defTabSz="685800">
              <a:defRPr sz="1300"/>
            </a:pPr>
            <a:endParaRPr/>
          </a:p>
        </p:txBody>
      </p:sp>
      <p:sp>
        <p:nvSpPr>
          <p:cNvPr id="1637" name="object 3"/>
          <p:cNvSpPr/>
          <p:nvPr/>
        </p:nvSpPr>
        <p:spPr>
          <a:xfrm>
            <a:off x="3937442" y="1611628"/>
            <a:ext cx="3086101" cy="3814525"/>
          </a:xfrm>
          <a:prstGeom prst="rect">
            <a:avLst/>
          </a:prstGeom>
          <a:blipFill>
            <a:blip r:embed="rId2"/>
            <a:stretch>
              <a:fillRect/>
            </a:stretch>
          </a:blipFill>
          <a:ln w="12700">
            <a:miter lim="400000"/>
          </a:ln>
        </p:spPr>
        <p:txBody>
          <a:bodyPr lIns="45719" rIns="45719"/>
          <a:lstStyle/>
          <a:p>
            <a:pPr defTabSz="685800">
              <a:defRPr sz="1300"/>
            </a:pPr>
            <a:endParaRPr/>
          </a:p>
        </p:txBody>
      </p:sp>
      <p:sp>
        <p:nvSpPr>
          <p:cNvPr id="1638" name="object 4"/>
          <p:cNvSpPr txBox="1"/>
          <p:nvPr/>
        </p:nvSpPr>
        <p:spPr>
          <a:xfrm>
            <a:off x="1660536" y="1242700"/>
            <a:ext cx="1714976" cy="3623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3810" indent="9525" defTabSz="685800">
              <a:lnSpc>
                <a:spcPct val="78800"/>
              </a:lnSpc>
              <a:spcBef>
                <a:spcPts val="700"/>
              </a:spcBef>
              <a:defRPr sz="2600" b="1" spc="-8">
                <a:solidFill>
                  <a:srgbClr val="231F20"/>
                </a:solidFill>
              </a:defRPr>
            </a:pPr>
            <a:r>
              <a:t>The </a:t>
            </a:r>
            <a:r>
              <a:rPr spc="-26"/>
              <a:t>average  </a:t>
            </a:r>
            <a:r>
              <a:rPr spc="-11"/>
              <a:t>Medicare  patient</a:t>
            </a:r>
            <a:r>
              <a:rPr spc="-56"/>
              <a:t> </a:t>
            </a:r>
            <a:r>
              <a:rPr spc="-4"/>
              <a:t>sees  </a:t>
            </a:r>
            <a:r>
              <a:rPr spc="-15"/>
              <a:t>seven  </a:t>
            </a:r>
            <a:r>
              <a:rPr spc="-11"/>
              <a:t>physicians  across </a:t>
            </a:r>
            <a:r>
              <a:rPr spc="-15"/>
              <a:t>four  different  </a:t>
            </a:r>
            <a:r>
              <a:rPr spc="-11"/>
              <a:t>practices</a:t>
            </a:r>
          </a:p>
          <a:p>
            <a:pPr marR="189071" indent="9525" defTabSz="685800">
              <a:lnSpc>
                <a:spcPts val="700"/>
              </a:lnSpc>
              <a:spcBef>
                <a:spcPts val="2100"/>
              </a:spcBef>
              <a:defRPr sz="600" spc="-8">
                <a:solidFill>
                  <a:srgbClr val="231F20"/>
                </a:solidFill>
              </a:defRPr>
            </a:pPr>
            <a:r>
              <a:t>“Bright Spots </a:t>
            </a:r>
            <a:r>
              <a:rPr spc="-4"/>
              <a:t>in </a:t>
            </a:r>
            <a:r>
              <a:rPr spc="-11"/>
              <a:t>Care Management </a:t>
            </a:r>
            <a:r>
              <a:rPr spc="-4"/>
              <a:t>in </a:t>
            </a:r>
            <a:r>
              <a:t>Medi-  </a:t>
            </a:r>
            <a:r>
              <a:rPr spc="-11"/>
              <a:t>care </a:t>
            </a:r>
            <a:r>
              <a:rPr spc="-15"/>
              <a:t>Advantage,” </a:t>
            </a:r>
            <a:r>
              <a:rPr spc="-11"/>
              <a:t>Robert Graham Center Pol-  </a:t>
            </a:r>
            <a:r>
              <a:t>icy Studies </a:t>
            </a:r>
            <a:r>
              <a:rPr spc="-4"/>
              <a:t>in </a:t>
            </a:r>
            <a:r>
              <a:rPr spc="-11"/>
              <a:t>Family </a:t>
            </a:r>
            <a:r>
              <a:t>Medicine and Primary  </a:t>
            </a:r>
            <a:r>
              <a:rPr spc="-19"/>
              <a:t>Care,” </a:t>
            </a:r>
            <a:r>
              <a:t>June</a:t>
            </a:r>
            <a:r>
              <a:rPr spc="-15"/>
              <a:t> </a:t>
            </a:r>
            <a:r>
              <a:t>2017</a:t>
            </a:r>
          </a:p>
        </p:txBody>
      </p:sp>
      <p:sp>
        <p:nvSpPr>
          <p:cNvPr id="1639" name="object 5"/>
          <p:cNvSpPr txBox="1"/>
          <p:nvPr/>
        </p:nvSpPr>
        <p:spPr>
          <a:xfrm>
            <a:off x="6091808" y="1642173"/>
            <a:ext cx="1142049" cy="10673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04775" marR="3810" indent="-95250" defTabSz="685800">
              <a:lnSpc>
                <a:spcPts val="1200"/>
              </a:lnSpc>
              <a:spcBef>
                <a:spcPts val="200"/>
              </a:spcBef>
              <a:buClr>
                <a:srgbClr val="D46358"/>
              </a:buClr>
              <a:buSzPct val="100000"/>
              <a:buChar char="•"/>
              <a:tabLst>
                <a:tab pos="101600" algn="l"/>
              </a:tabLst>
              <a:defRPr sz="1100" spc="-8">
                <a:solidFill>
                  <a:srgbClr val="231F20"/>
                </a:solidFill>
              </a:defRPr>
            </a:pPr>
            <a:r>
              <a:t>20% of </a:t>
            </a:r>
            <a:r>
              <a:rPr spc="-11"/>
              <a:t>Medicare  </a:t>
            </a:r>
            <a:r>
              <a:rPr spc="-15"/>
              <a:t>fee-for-service  patients </a:t>
            </a:r>
            <a:r>
              <a:t>who </a:t>
            </a:r>
            <a:r>
              <a:rPr spc="-11"/>
              <a:t>are  </a:t>
            </a:r>
            <a:r>
              <a:rPr spc="-15"/>
              <a:t>discharged from  </a:t>
            </a:r>
            <a:r>
              <a:t>the </a:t>
            </a:r>
            <a:r>
              <a:rPr spc="-15"/>
              <a:t>hospital </a:t>
            </a:r>
            <a:r>
              <a:rPr spc="-11"/>
              <a:t>are  readmitted</a:t>
            </a:r>
            <a:r>
              <a:rPr spc="-90"/>
              <a:t> </a:t>
            </a:r>
            <a:r>
              <a:rPr spc="-11"/>
              <a:t>within  </a:t>
            </a:r>
            <a:r>
              <a:t>30</a:t>
            </a:r>
            <a:r>
              <a:rPr spc="-26"/>
              <a:t> </a:t>
            </a:r>
            <a:r>
              <a:rPr spc="-15"/>
              <a:t>days.</a:t>
            </a:r>
          </a:p>
        </p:txBody>
      </p:sp>
      <p:sp>
        <p:nvSpPr>
          <p:cNvPr id="1640" name="object 6"/>
          <p:cNvSpPr txBox="1"/>
          <p:nvPr/>
        </p:nvSpPr>
        <p:spPr>
          <a:xfrm>
            <a:off x="3627644" y="3932744"/>
            <a:ext cx="1223011" cy="1372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04775" marR="3810" indent="-95250" defTabSz="685800">
              <a:lnSpc>
                <a:spcPts val="1200"/>
              </a:lnSpc>
              <a:spcBef>
                <a:spcPts val="200"/>
              </a:spcBef>
              <a:buClr>
                <a:srgbClr val="D46358"/>
              </a:buClr>
              <a:buSzPct val="100000"/>
              <a:buChar char="•"/>
              <a:tabLst>
                <a:tab pos="101600" algn="l"/>
              </a:tabLst>
              <a:defRPr sz="1100" spc="-11">
                <a:solidFill>
                  <a:srgbClr val="231F20"/>
                </a:solidFill>
              </a:defRPr>
            </a:pPr>
            <a:r>
              <a:t>The </a:t>
            </a:r>
            <a:r>
              <a:rPr spc="-15"/>
              <a:t>average  primary </a:t>
            </a:r>
            <a:r>
              <a:t>care  </a:t>
            </a:r>
            <a:r>
              <a:rPr spc="-15"/>
              <a:t>physician interacts  </a:t>
            </a:r>
            <a:r>
              <a:t>with </a:t>
            </a:r>
            <a:r>
              <a:rPr spc="-8"/>
              <a:t>229</a:t>
            </a:r>
            <a:r>
              <a:rPr spc="-94"/>
              <a:t> </a:t>
            </a:r>
            <a:r>
              <a:rPr spc="-15"/>
              <a:t>physicians  </a:t>
            </a:r>
            <a:r>
              <a:rPr spc="-8"/>
              <a:t>at 117 </a:t>
            </a:r>
            <a:r>
              <a:rPr spc="-15"/>
              <a:t>different  practices for  Medicare</a:t>
            </a:r>
            <a:r>
              <a:rPr spc="-49"/>
              <a:t> </a:t>
            </a:r>
            <a:r>
              <a:rPr spc="-15"/>
              <a:t>patients.</a:t>
            </a:r>
          </a:p>
        </p:txBody>
      </p:sp>
      <p:sp>
        <p:nvSpPr>
          <p:cNvPr id="1641" name="object 7"/>
          <p:cNvSpPr txBox="1"/>
          <p:nvPr/>
        </p:nvSpPr>
        <p:spPr>
          <a:xfrm>
            <a:off x="3627644" y="1515872"/>
            <a:ext cx="1129665" cy="1676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04775" marR="3810" indent="-95250" defTabSz="685800">
              <a:lnSpc>
                <a:spcPts val="1200"/>
              </a:lnSpc>
              <a:spcBef>
                <a:spcPts val="200"/>
              </a:spcBef>
              <a:buClr>
                <a:srgbClr val="D46358"/>
              </a:buClr>
              <a:buSzPct val="100000"/>
              <a:buChar char="•"/>
              <a:tabLst>
                <a:tab pos="101600" algn="l"/>
              </a:tabLst>
              <a:defRPr sz="1100" spc="-8">
                <a:solidFill>
                  <a:srgbClr val="231F20"/>
                </a:solidFill>
              </a:defRPr>
            </a:pPr>
            <a:r>
              <a:t>75% of </a:t>
            </a:r>
            <a:r>
              <a:rPr spc="-11"/>
              <a:t>those</a:t>
            </a:r>
            <a:r>
              <a:rPr spc="-120"/>
              <a:t> </a:t>
            </a:r>
            <a:r>
              <a:rPr spc="-11"/>
              <a:t>who  are</a:t>
            </a:r>
            <a:r>
              <a:rPr spc="-34"/>
              <a:t> </a:t>
            </a:r>
            <a:r>
              <a:rPr spc="-11"/>
              <a:t>admitted</a:t>
            </a:r>
          </a:p>
          <a:p>
            <a:pPr marR="162877" indent="104775" defTabSz="685800">
              <a:lnSpc>
                <a:spcPts val="1200"/>
              </a:lnSpc>
              <a:defRPr sz="1100" spc="-8">
                <a:solidFill>
                  <a:srgbClr val="231F20"/>
                </a:solidFill>
              </a:defRPr>
            </a:pPr>
            <a:r>
              <a:t>to the </a:t>
            </a:r>
            <a:r>
              <a:rPr spc="-15"/>
              <a:t>hospital  </a:t>
            </a:r>
            <a:r>
              <a:rPr spc="-11"/>
              <a:t>cannot</a:t>
            </a:r>
            <a:r>
              <a:rPr spc="-79"/>
              <a:t> </a:t>
            </a:r>
            <a:r>
              <a:rPr spc="-15"/>
              <a:t>identify  </a:t>
            </a:r>
            <a:r>
              <a:t>the </a:t>
            </a:r>
            <a:r>
              <a:rPr spc="-11"/>
              <a:t>clinician  responsible</a:t>
            </a:r>
            <a:r>
              <a:rPr spc="-75"/>
              <a:t> </a:t>
            </a:r>
            <a:r>
              <a:rPr spc="-15"/>
              <a:t>for  </a:t>
            </a:r>
            <a:r>
              <a:rPr spc="-11"/>
              <a:t>their</a:t>
            </a:r>
            <a:r>
              <a:rPr spc="-30"/>
              <a:t> </a:t>
            </a:r>
            <a:r>
              <a:rPr spc="-11"/>
              <a:t>care.</a:t>
            </a:r>
          </a:p>
        </p:txBody>
      </p:sp>
      <p:sp>
        <p:nvSpPr>
          <p:cNvPr id="1642" name="object 8"/>
          <p:cNvSpPr txBox="1"/>
          <p:nvPr/>
        </p:nvSpPr>
        <p:spPr>
          <a:xfrm>
            <a:off x="6304407" y="3933459"/>
            <a:ext cx="1094900" cy="914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04775" marR="3810" indent="-95250" defTabSz="685800">
              <a:lnSpc>
                <a:spcPts val="1200"/>
              </a:lnSpc>
              <a:spcBef>
                <a:spcPts val="200"/>
              </a:spcBef>
              <a:buClr>
                <a:srgbClr val="D46358"/>
              </a:buClr>
              <a:buSzPct val="100000"/>
              <a:buChar char="•"/>
              <a:tabLst>
                <a:tab pos="101600" algn="l"/>
              </a:tabLst>
              <a:defRPr sz="1100" spc="-15">
                <a:solidFill>
                  <a:srgbClr val="231F20"/>
                </a:solidFill>
              </a:defRPr>
            </a:pPr>
            <a:r>
              <a:t>Health service  delivery  fragmentation  </a:t>
            </a:r>
            <a:r>
              <a:rPr spc="-11"/>
              <a:t>costs $130</a:t>
            </a:r>
            <a:r>
              <a:rPr spc="-82"/>
              <a:t> </a:t>
            </a:r>
            <a:r>
              <a:t>billion  </a:t>
            </a:r>
            <a:r>
              <a:rPr spc="-11"/>
              <a:t>annually.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Title 1"/>
          <p:cNvSpPr txBox="1">
            <a:spLocks noGrp="1"/>
          </p:cNvSpPr>
          <p:nvPr>
            <p:ph type="title"/>
          </p:nvPr>
        </p:nvSpPr>
        <p:spPr>
          <a:xfrm>
            <a:off x="461817" y="49609"/>
            <a:ext cx="8229601" cy="990601"/>
          </a:xfrm>
          <a:prstGeom prst="rect">
            <a:avLst/>
          </a:prstGeom>
        </p:spPr>
        <p:txBody>
          <a:bodyPr/>
          <a:lstStyle>
            <a:lvl1pPr>
              <a:defRPr sz="2800">
                <a:solidFill>
                  <a:srgbClr val="595959"/>
                </a:solidFill>
              </a:defRPr>
            </a:lvl1pPr>
          </a:lstStyle>
          <a:p>
            <a:r>
              <a:t>What We Know: Four Megatrends in Health Care</a:t>
            </a:r>
          </a:p>
        </p:txBody>
      </p:sp>
      <p:sp>
        <p:nvSpPr>
          <p:cNvPr id="629" name="Content Placeholder 2"/>
          <p:cNvSpPr txBox="1">
            <a:spLocks noGrp="1"/>
          </p:cNvSpPr>
          <p:nvPr>
            <p:ph type="body" idx="1"/>
          </p:nvPr>
        </p:nvSpPr>
        <p:spPr>
          <a:xfrm>
            <a:off x="461817" y="1166018"/>
            <a:ext cx="8229601" cy="4525963"/>
          </a:xfrm>
          <a:prstGeom prst="rect">
            <a:avLst/>
          </a:prstGeom>
        </p:spPr>
        <p:txBody>
          <a:bodyPr/>
          <a:lstStyle/>
          <a:p>
            <a:pPr>
              <a:spcBef>
                <a:spcPts val="500"/>
              </a:spcBef>
              <a:defRPr sz="2400">
                <a:solidFill>
                  <a:srgbClr val="404040"/>
                </a:solidFill>
              </a:defRPr>
            </a:pPr>
            <a:r>
              <a:t>As the population ages and lives longer demand for health care services will grow</a:t>
            </a:r>
          </a:p>
          <a:p>
            <a:pPr marL="0" indent="0">
              <a:buSzTx/>
              <a:buNone/>
              <a:defRPr sz="2400">
                <a:solidFill>
                  <a:srgbClr val="404040"/>
                </a:solidFill>
              </a:defRPr>
            </a:pPr>
            <a:endParaRPr/>
          </a:p>
          <a:p>
            <a:pPr>
              <a:spcBef>
                <a:spcPts val="500"/>
              </a:spcBef>
              <a:defRPr sz="2400">
                <a:solidFill>
                  <a:srgbClr val="404040"/>
                </a:solidFill>
              </a:defRPr>
            </a:pPr>
            <a:r>
              <a:t>The Federal tax cut will put enormous pressure on the federal budget</a:t>
            </a:r>
          </a:p>
          <a:p>
            <a:pPr marL="0" indent="0">
              <a:buSzTx/>
              <a:buNone/>
              <a:defRPr sz="2400">
                <a:solidFill>
                  <a:srgbClr val="404040"/>
                </a:solidFill>
              </a:defRPr>
            </a:pPr>
            <a:endParaRPr/>
          </a:p>
          <a:p>
            <a:pPr>
              <a:spcBef>
                <a:spcPts val="500"/>
              </a:spcBef>
              <a:defRPr sz="2400">
                <a:solidFill>
                  <a:srgbClr val="404040"/>
                </a:solidFill>
              </a:defRPr>
            </a:pPr>
            <a:r>
              <a:t>The biologic revolution will provide new and innovative treatment options for clinical care</a:t>
            </a:r>
          </a:p>
          <a:p>
            <a:pPr marL="0" indent="0">
              <a:buSzTx/>
              <a:buNone/>
              <a:defRPr sz="2400">
                <a:solidFill>
                  <a:srgbClr val="404040"/>
                </a:solidFill>
              </a:defRPr>
            </a:pPr>
            <a:endParaRPr/>
          </a:p>
          <a:p>
            <a:pPr>
              <a:spcBef>
                <a:spcPts val="500"/>
              </a:spcBef>
              <a:defRPr sz="2400">
                <a:solidFill>
                  <a:srgbClr val="404040"/>
                </a:solidFill>
              </a:defRPr>
            </a:pPr>
            <a:r>
              <a:t>IT will disrupt health care</a:t>
            </a:r>
          </a:p>
        </p:txBody>
      </p:sp>
      <p:sp>
        <p:nvSpPr>
          <p:cNvPr id="630" name="Straight Connector 5"/>
          <p:cNvSpPr/>
          <p:nvPr/>
        </p:nvSpPr>
        <p:spPr>
          <a:xfrm>
            <a:off x="0" y="914400"/>
            <a:ext cx="9144000" cy="0"/>
          </a:xfrm>
          <a:prstGeom prst="line">
            <a:avLst/>
          </a:prstGeom>
          <a:ln w="34925">
            <a:solidFill>
              <a:srgbClr val="595959"/>
            </a:solidFill>
          </a:ln>
        </p:spPr>
        <p:txBody>
          <a:bodyPr lIns="45719" rIns="45719"/>
          <a:lstStyle/>
          <a:p>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 name="object 9"/>
          <p:cNvSpPr/>
          <p:nvPr/>
        </p:nvSpPr>
        <p:spPr>
          <a:xfrm flipH="1">
            <a:off x="7465590" y="-392340615"/>
            <a:ext cx="1" cy="790625801"/>
          </a:xfrm>
          <a:prstGeom prst="line">
            <a:avLst/>
          </a:prstGeom>
          <a:ln w="62255">
            <a:solidFill>
              <a:srgbClr val="FFFFFF"/>
            </a:solidFill>
          </a:ln>
        </p:spPr>
        <p:txBody>
          <a:bodyPr lIns="45719" rIns="45719"/>
          <a:lstStyle/>
          <a:p>
            <a:endParaRPr/>
          </a:p>
        </p:txBody>
      </p:sp>
      <p:sp>
        <p:nvSpPr>
          <p:cNvPr id="1645" name="object 10"/>
          <p:cNvSpPr/>
          <p:nvPr/>
        </p:nvSpPr>
        <p:spPr>
          <a:xfrm flipH="1">
            <a:off x="6021809" y="-392340615"/>
            <a:ext cx="1" cy="790625801"/>
          </a:xfrm>
          <a:prstGeom prst="line">
            <a:avLst/>
          </a:prstGeom>
          <a:ln w="62255">
            <a:solidFill>
              <a:srgbClr val="FFFFFF"/>
            </a:solidFill>
          </a:ln>
        </p:spPr>
        <p:txBody>
          <a:bodyPr lIns="45719" rIns="45719"/>
          <a:lstStyle/>
          <a:p>
            <a:endParaRPr/>
          </a:p>
        </p:txBody>
      </p:sp>
      <p:pic>
        <p:nvPicPr>
          <p:cNvPr id="1646" name="Picture 14" descr="Picture 14"/>
          <p:cNvPicPr>
            <a:picLocks noChangeAspect="1"/>
          </p:cNvPicPr>
          <p:nvPr/>
        </p:nvPicPr>
        <p:blipFill>
          <a:blip r:embed="rId2">
            <a:extLst/>
          </a:blip>
          <a:stretch>
            <a:fillRect/>
          </a:stretch>
        </p:blipFill>
        <p:spPr>
          <a:xfrm>
            <a:off x="190347" y="1904976"/>
            <a:ext cx="7275244" cy="3584761"/>
          </a:xfrm>
          <a:prstGeom prst="rect">
            <a:avLst/>
          </a:prstGeom>
          <a:ln w="12700">
            <a:miter lim="400000"/>
          </a:ln>
        </p:spPr>
      </p:pic>
      <p:pic>
        <p:nvPicPr>
          <p:cNvPr id="1647" name="Picture 15" descr="Picture 15"/>
          <p:cNvPicPr>
            <a:picLocks noChangeAspect="1"/>
          </p:cNvPicPr>
          <p:nvPr/>
        </p:nvPicPr>
        <p:blipFill>
          <a:blip r:embed="rId3">
            <a:extLst/>
          </a:blip>
          <a:stretch>
            <a:fillRect/>
          </a:stretch>
        </p:blipFill>
        <p:spPr>
          <a:xfrm>
            <a:off x="1302863" y="1018818"/>
            <a:ext cx="5912110" cy="973922"/>
          </a:xfrm>
          <a:prstGeom prst="rect">
            <a:avLst/>
          </a:prstGeom>
          <a:ln w="12700">
            <a:miter lim="400000"/>
          </a:ln>
        </p:spPr>
      </p:pic>
      <p:sp>
        <p:nvSpPr>
          <p:cNvPr id="1648" name="TextBox 5"/>
          <p:cNvSpPr txBox="1"/>
          <p:nvPr/>
        </p:nvSpPr>
        <p:spPr>
          <a:xfrm>
            <a:off x="136820" y="5505884"/>
            <a:ext cx="4972051" cy="177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685800">
              <a:defRPr sz="700">
                <a:latin typeface="Arial"/>
                <a:ea typeface="Arial"/>
                <a:cs typeface="Arial"/>
                <a:sym typeface="Arial"/>
              </a:defRPr>
            </a:lvl1pPr>
          </a:lstStyle>
          <a:p>
            <a:r>
              <a:t>Source: Robert Woods Johnson Foundation. Chronic care: making the case for ongoing care. February 2010.</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 name="object 2"/>
          <p:cNvSpPr/>
          <p:nvPr/>
        </p:nvSpPr>
        <p:spPr>
          <a:xfrm>
            <a:off x="1485900" y="1197294"/>
            <a:ext cx="6172200" cy="4466435"/>
          </a:xfrm>
          <a:prstGeom prst="rect">
            <a:avLst/>
          </a:prstGeom>
          <a:solidFill>
            <a:srgbClr val="C5C4D3"/>
          </a:solidFill>
          <a:ln w="12700">
            <a:miter lim="400000"/>
          </a:ln>
        </p:spPr>
        <p:txBody>
          <a:bodyPr lIns="45719" rIns="45719"/>
          <a:lstStyle/>
          <a:p>
            <a:pPr defTabSz="685800">
              <a:defRPr sz="1300"/>
            </a:pPr>
            <a:endParaRPr/>
          </a:p>
        </p:txBody>
      </p:sp>
      <p:sp>
        <p:nvSpPr>
          <p:cNvPr id="1651" name="object 3"/>
          <p:cNvSpPr txBox="1">
            <a:spLocks noGrp="1"/>
          </p:cNvSpPr>
          <p:nvPr>
            <p:ph type="title"/>
          </p:nvPr>
        </p:nvSpPr>
        <p:spPr>
          <a:xfrm>
            <a:off x="1759840" y="1195156"/>
            <a:ext cx="4030029" cy="1030089"/>
          </a:xfrm>
          <a:prstGeom prst="rect">
            <a:avLst/>
          </a:prstGeom>
        </p:spPr>
        <p:txBody>
          <a:bodyPr lIns="0" tIns="0" rIns="0" bIns="0"/>
          <a:lstStyle/>
          <a:p>
            <a:pPr marR="3810" indent="9525">
              <a:lnSpc>
                <a:spcPct val="78200"/>
              </a:lnSpc>
              <a:spcBef>
                <a:spcPts val="700"/>
              </a:spcBef>
            </a:pPr>
            <a:r>
              <a:t>Chronic diseases </a:t>
            </a:r>
            <a:r>
              <a:rPr spc="-100"/>
              <a:t>are </a:t>
            </a:r>
            <a:r>
              <a:t>driving up health </a:t>
            </a:r>
            <a:r>
              <a:rPr spc="-100"/>
              <a:t>care </a:t>
            </a:r>
            <a:r>
              <a:t>spending</a:t>
            </a:r>
          </a:p>
        </p:txBody>
      </p:sp>
      <p:sp>
        <p:nvSpPr>
          <p:cNvPr id="1652" name="object 5"/>
          <p:cNvSpPr txBox="1"/>
          <p:nvPr/>
        </p:nvSpPr>
        <p:spPr>
          <a:xfrm>
            <a:off x="6075374" y="1227860"/>
            <a:ext cx="1383507" cy="1828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9525" defTabSz="685800">
              <a:defRPr sz="6200" b="1" spc="-60">
                <a:solidFill>
                  <a:srgbClr val="FFFFFF"/>
                </a:solidFill>
              </a:defRPr>
            </a:lvl1pPr>
          </a:lstStyle>
          <a:p>
            <a:r>
              <a:t>86%</a:t>
            </a:r>
          </a:p>
        </p:txBody>
      </p:sp>
      <p:sp>
        <p:nvSpPr>
          <p:cNvPr id="1653" name="object 6"/>
          <p:cNvSpPr txBox="1"/>
          <p:nvPr/>
        </p:nvSpPr>
        <p:spPr>
          <a:xfrm>
            <a:off x="5988939" y="2172271"/>
            <a:ext cx="1433037"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9525" defTabSz="685800">
              <a:defRPr sz="1000" b="1" spc="-8">
                <a:solidFill>
                  <a:srgbClr val="AA263D"/>
                </a:solidFill>
              </a:defRPr>
            </a:pPr>
            <a:r>
              <a:t>of the </a:t>
            </a:r>
            <a:r>
              <a:rPr spc="-19"/>
              <a:t>nation’s </a:t>
            </a:r>
            <a:r>
              <a:rPr spc="-11"/>
              <a:t>health</a:t>
            </a:r>
            <a:r>
              <a:rPr spc="-104"/>
              <a:t> </a:t>
            </a:r>
            <a:r>
              <a:rPr spc="-15"/>
              <a:t>care</a:t>
            </a:r>
          </a:p>
        </p:txBody>
      </p:sp>
      <p:sp>
        <p:nvSpPr>
          <p:cNvPr id="1654" name="object 7"/>
          <p:cNvSpPr txBox="1"/>
          <p:nvPr/>
        </p:nvSpPr>
        <p:spPr>
          <a:xfrm>
            <a:off x="5988939" y="2338026"/>
            <a:ext cx="1551624" cy="429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3810" indent="9525" defTabSz="685800">
              <a:lnSpc>
                <a:spcPct val="103600"/>
              </a:lnSpc>
              <a:defRPr sz="1000" b="1" spc="-11">
                <a:solidFill>
                  <a:srgbClr val="AA263D"/>
                </a:solidFill>
              </a:defRPr>
            </a:pPr>
            <a:r>
              <a:t>spending </a:t>
            </a:r>
            <a:r>
              <a:rPr spc="-8"/>
              <a:t>is </a:t>
            </a:r>
            <a:r>
              <a:rPr spc="-15"/>
              <a:t>for patients</a:t>
            </a:r>
            <a:r>
              <a:rPr spc="-93"/>
              <a:t> </a:t>
            </a:r>
            <a:r>
              <a:t>with  </a:t>
            </a:r>
            <a:r>
              <a:rPr spc="-8"/>
              <a:t>one or </a:t>
            </a:r>
            <a:r>
              <a:t>more </a:t>
            </a:r>
            <a:r>
              <a:rPr spc="-15"/>
              <a:t>chronic </a:t>
            </a:r>
            <a:r>
              <a:t>condi-  tions.*</a:t>
            </a:r>
          </a:p>
        </p:txBody>
      </p:sp>
      <p:sp>
        <p:nvSpPr>
          <p:cNvPr id="1655" name="object 8"/>
          <p:cNvSpPr/>
          <p:nvPr/>
        </p:nvSpPr>
        <p:spPr>
          <a:xfrm flipH="1">
            <a:off x="6069938" y="2972285"/>
            <a:ext cx="1299400" cy="1"/>
          </a:xfrm>
          <a:prstGeom prst="line">
            <a:avLst/>
          </a:prstGeom>
          <a:ln w="62255">
            <a:solidFill>
              <a:srgbClr val="FFFFFF"/>
            </a:solidFill>
            <a:prstDash val="dot"/>
          </a:ln>
        </p:spPr>
        <p:txBody>
          <a:bodyPr lIns="45719" rIns="45719"/>
          <a:lstStyle/>
          <a:p>
            <a:endParaRPr/>
          </a:p>
        </p:txBody>
      </p:sp>
      <p:sp>
        <p:nvSpPr>
          <p:cNvPr id="1656" name="object 9"/>
          <p:cNvSpPr/>
          <p:nvPr/>
        </p:nvSpPr>
        <p:spPr>
          <a:xfrm flipH="1">
            <a:off x="7465590" y="-392340615"/>
            <a:ext cx="1" cy="790625801"/>
          </a:xfrm>
          <a:prstGeom prst="line">
            <a:avLst/>
          </a:prstGeom>
          <a:ln w="62255">
            <a:solidFill>
              <a:srgbClr val="FFFFFF"/>
            </a:solidFill>
          </a:ln>
        </p:spPr>
        <p:txBody>
          <a:bodyPr lIns="45719" rIns="45719"/>
          <a:lstStyle/>
          <a:p>
            <a:endParaRPr/>
          </a:p>
        </p:txBody>
      </p:sp>
      <p:sp>
        <p:nvSpPr>
          <p:cNvPr id="1657" name="object 10"/>
          <p:cNvSpPr/>
          <p:nvPr/>
        </p:nvSpPr>
        <p:spPr>
          <a:xfrm flipH="1">
            <a:off x="6021809" y="-392340615"/>
            <a:ext cx="1" cy="790625801"/>
          </a:xfrm>
          <a:prstGeom prst="line">
            <a:avLst/>
          </a:prstGeom>
          <a:ln w="62255">
            <a:solidFill>
              <a:srgbClr val="FFFFFF"/>
            </a:solidFill>
          </a:ln>
        </p:spPr>
        <p:txBody>
          <a:bodyPr lIns="45719" rIns="45719"/>
          <a:lstStyle/>
          <a:p>
            <a:endParaRPr/>
          </a:p>
        </p:txBody>
      </p:sp>
      <p:sp>
        <p:nvSpPr>
          <p:cNvPr id="1658" name="object 11"/>
          <p:cNvSpPr txBox="1"/>
          <p:nvPr/>
        </p:nvSpPr>
        <p:spPr>
          <a:xfrm>
            <a:off x="1759839" y="2306191"/>
            <a:ext cx="4030029" cy="157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indent="9525" defTabSz="685800">
              <a:defRPr b="1" spc="-8">
                <a:solidFill>
                  <a:srgbClr val="231F20"/>
                </a:solidFill>
              </a:defRPr>
            </a:pPr>
            <a:r>
              <a:t>Diabetes</a:t>
            </a:r>
          </a:p>
          <a:p>
            <a:pPr marL="104775" marR="55244" indent="-95250" defTabSz="685800">
              <a:lnSpc>
                <a:spcPts val="1300"/>
              </a:lnSpc>
              <a:spcBef>
                <a:spcPts val="500"/>
              </a:spcBef>
              <a:buClr>
                <a:srgbClr val="D46358"/>
              </a:buClr>
              <a:buSzPct val="123529"/>
              <a:buChar char="•"/>
              <a:tabLst>
                <a:tab pos="127000" algn="l"/>
              </a:tabLst>
              <a:defRPr sz="1200" spc="-11">
                <a:solidFill>
                  <a:srgbClr val="231F20"/>
                </a:solidFill>
              </a:defRPr>
            </a:pPr>
            <a:r>
              <a:t>54.9 </a:t>
            </a:r>
            <a:r>
              <a:rPr spc="-15"/>
              <a:t>million people </a:t>
            </a:r>
            <a:r>
              <a:t>will have </a:t>
            </a:r>
            <a:r>
              <a:rPr spc="-15"/>
              <a:t>diabetes </a:t>
            </a:r>
            <a:r>
              <a:rPr spc="-8"/>
              <a:t>in </a:t>
            </a:r>
            <a:r>
              <a:t>the U.S. </a:t>
            </a:r>
            <a:r>
              <a:rPr spc="-8"/>
              <a:t>in</a:t>
            </a:r>
            <a:r>
              <a:rPr spc="-209"/>
              <a:t> </a:t>
            </a:r>
            <a:r>
              <a:t>the </a:t>
            </a:r>
            <a:r>
              <a:rPr spc="-15"/>
              <a:t>year  2030, compared </a:t>
            </a:r>
            <a:r>
              <a:t>with 35.6 </a:t>
            </a:r>
            <a:r>
              <a:rPr spc="-15"/>
              <a:t>million </a:t>
            </a:r>
            <a:r>
              <a:rPr spc="-8"/>
              <a:t>in </a:t>
            </a:r>
            <a:r>
              <a:rPr spc="-15"/>
              <a:t>2015.</a:t>
            </a:r>
            <a:r>
              <a:rPr spc="-116"/>
              <a:t> </a:t>
            </a:r>
            <a:r>
              <a:rPr spc="-15"/>
              <a:t>This</a:t>
            </a:r>
          </a:p>
          <a:p>
            <a:pPr indent="104775" defTabSz="685800">
              <a:lnSpc>
                <a:spcPts val="1300"/>
              </a:lnSpc>
              <a:defRPr sz="1200" spc="-15">
                <a:solidFill>
                  <a:srgbClr val="231F20"/>
                </a:solidFill>
              </a:defRPr>
            </a:pPr>
            <a:r>
              <a:t>represents </a:t>
            </a:r>
            <a:r>
              <a:rPr spc="0"/>
              <a:t>a </a:t>
            </a:r>
            <a:r>
              <a:rPr b="1" spc="-11"/>
              <a:t>54%</a:t>
            </a:r>
            <a:r>
              <a:rPr b="1" spc="-71"/>
              <a:t> </a:t>
            </a:r>
            <a:r>
              <a:rPr b="1"/>
              <a:t>increase.</a:t>
            </a:r>
          </a:p>
          <a:p>
            <a:pPr marL="104775" marR="3810" indent="-95250" defTabSz="685800">
              <a:lnSpc>
                <a:spcPts val="1300"/>
              </a:lnSpc>
              <a:spcBef>
                <a:spcPts val="600"/>
              </a:spcBef>
              <a:buClr>
                <a:srgbClr val="D46358"/>
              </a:buClr>
              <a:buSzPct val="123529"/>
              <a:buChar char="•"/>
              <a:tabLst>
                <a:tab pos="127000" algn="l"/>
              </a:tabLst>
              <a:defRPr sz="1200" spc="-15">
                <a:solidFill>
                  <a:srgbClr val="231F20"/>
                </a:solidFill>
              </a:defRPr>
            </a:pPr>
            <a:r>
              <a:t>Diabetes </a:t>
            </a:r>
            <a:r>
              <a:rPr spc="-11"/>
              <a:t>will cost the </a:t>
            </a:r>
            <a:r>
              <a:t>nation </a:t>
            </a:r>
            <a:r>
              <a:rPr spc="-11"/>
              <a:t>more than </a:t>
            </a:r>
            <a:r>
              <a:rPr b="1" spc="-11"/>
              <a:t>$622 </a:t>
            </a:r>
            <a:r>
              <a:rPr b="1"/>
              <a:t>billion </a:t>
            </a:r>
            <a:r>
              <a:rPr spc="-8"/>
              <a:t>in</a:t>
            </a:r>
            <a:r>
              <a:rPr spc="-184"/>
              <a:t> </a:t>
            </a:r>
            <a:r>
              <a:t>2030,  </a:t>
            </a:r>
            <a:r>
              <a:rPr spc="-8"/>
              <a:t>up </a:t>
            </a:r>
            <a:r>
              <a:rPr spc="-11"/>
              <a:t>from </a:t>
            </a:r>
            <a:r>
              <a:t>roughly </a:t>
            </a:r>
            <a:r>
              <a:rPr spc="-11"/>
              <a:t>$408 </a:t>
            </a:r>
            <a:r>
              <a:t>billion </a:t>
            </a:r>
            <a:r>
              <a:rPr spc="-8"/>
              <a:t>in</a:t>
            </a:r>
            <a:r>
              <a:rPr spc="-116"/>
              <a:t> </a:t>
            </a:r>
            <a:r>
              <a:t>2015.**</a:t>
            </a:r>
          </a:p>
          <a:p>
            <a:pPr indent="9525" defTabSz="685800">
              <a:spcBef>
                <a:spcPts val="600"/>
              </a:spcBef>
              <a:defRPr b="1" spc="-4">
                <a:solidFill>
                  <a:srgbClr val="231F20"/>
                </a:solidFill>
              </a:defRPr>
            </a:pPr>
            <a:r>
              <a:t>Alzheimer’s </a:t>
            </a:r>
            <a:r>
              <a:rPr spc="0"/>
              <a:t>disease</a:t>
            </a:r>
          </a:p>
        </p:txBody>
      </p:sp>
      <p:sp>
        <p:nvSpPr>
          <p:cNvPr id="1659" name="object 12"/>
          <p:cNvSpPr txBox="1"/>
          <p:nvPr/>
        </p:nvSpPr>
        <p:spPr>
          <a:xfrm>
            <a:off x="1759839" y="4019551"/>
            <a:ext cx="5701189" cy="1192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104775" marR="4762" indent="-95250" defTabSz="685800">
              <a:lnSpc>
                <a:spcPts val="1400"/>
              </a:lnSpc>
              <a:spcBef>
                <a:spcPts val="200"/>
              </a:spcBef>
              <a:buClr>
                <a:srgbClr val="D46358"/>
              </a:buClr>
              <a:buSzPct val="123529"/>
              <a:buChar char="•"/>
              <a:tabLst>
                <a:tab pos="127000" algn="l"/>
              </a:tabLst>
              <a:defRPr sz="1200" spc="-11">
                <a:solidFill>
                  <a:srgbClr val="231F20"/>
                </a:solidFill>
              </a:defRPr>
            </a:pPr>
            <a:r>
              <a:t>The </a:t>
            </a:r>
            <a:r>
              <a:rPr spc="-15"/>
              <a:t>number </a:t>
            </a:r>
            <a:r>
              <a:rPr spc="-8"/>
              <a:t>of </a:t>
            </a:r>
            <a:r>
              <a:rPr spc="-15"/>
              <a:t>Americans </a:t>
            </a:r>
            <a:r>
              <a:rPr spc="-8"/>
              <a:t>65 or </a:t>
            </a:r>
            <a:r>
              <a:rPr spc="-15"/>
              <a:t>older </a:t>
            </a:r>
            <a:r>
              <a:t>with </a:t>
            </a:r>
            <a:r>
              <a:rPr spc="-15"/>
              <a:t>Alzheimer’s disease </a:t>
            </a:r>
            <a:r>
              <a:rPr spc="-8"/>
              <a:t>is </a:t>
            </a:r>
            <a:r>
              <a:rPr spc="-15"/>
              <a:t>projected </a:t>
            </a:r>
            <a:r>
              <a:rPr spc="-8"/>
              <a:t>to</a:t>
            </a:r>
            <a:r>
              <a:rPr spc="-199"/>
              <a:t> </a:t>
            </a:r>
            <a:r>
              <a:rPr spc="-15"/>
              <a:t>increase  </a:t>
            </a:r>
            <a:r>
              <a:t>from 5.1 </a:t>
            </a:r>
            <a:r>
              <a:rPr spc="-15"/>
              <a:t>million </a:t>
            </a:r>
            <a:r>
              <a:rPr spc="-8"/>
              <a:t>in </a:t>
            </a:r>
            <a:r>
              <a:t>2015 </a:t>
            </a:r>
            <a:r>
              <a:rPr spc="-8"/>
              <a:t>to </a:t>
            </a:r>
            <a:r>
              <a:rPr b="1"/>
              <a:t>13.5 </a:t>
            </a:r>
            <a:r>
              <a:rPr b="1" spc="-15"/>
              <a:t>million </a:t>
            </a:r>
            <a:r>
              <a:rPr spc="-8"/>
              <a:t>in</a:t>
            </a:r>
            <a:r>
              <a:rPr spc="-161"/>
              <a:t> </a:t>
            </a:r>
            <a:r>
              <a:rPr spc="-15"/>
              <a:t>2050.</a:t>
            </a:r>
          </a:p>
          <a:p>
            <a:pPr marL="104299" marR="3810" indent="-94773" defTabSz="685800">
              <a:lnSpc>
                <a:spcPts val="1400"/>
              </a:lnSpc>
              <a:spcBef>
                <a:spcPts val="1100"/>
              </a:spcBef>
              <a:buClr>
                <a:srgbClr val="D46358"/>
              </a:buClr>
              <a:buSzPct val="123529"/>
              <a:buChar char="•"/>
              <a:tabLst>
                <a:tab pos="127000" algn="l"/>
              </a:tabLst>
              <a:defRPr sz="1200" spc="-11">
                <a:solidFill>
                  <a:srgbClr val="231F20"/>
                </a:solidFill>
              </a:defRPr>
            </a:pPr>
            <a:r>
              <a:t>The</a:t>
            </a:r>
            <a:r>
              <a:rPr spc="-30"/>
              <a:t> </a:t>
            </a:r>
            <a:r>
              <a:rPr b="1"/>
              <a:t>cost</a:t>
            </a:r>
            <a:r>
              <a:rPr b="1" spc="-30"/>
              <a:t> </a:t>
            </a:r>
            <a:r>
              <a:rPr b="1" spc="-8"/>
              <a:t>of</a:t>
            </a:r>
            <a:r>
              <a:rPr b="1" spc="-30"/>
              <a:t> </a:t>
            </a:r>
            <a:r>
              <a:rPr b="1"/>
              <a:t>care</a:t>
            </a:r>
            <a:r>
              <a:rPr b="1" spc="-34"/>
              <a:t> </a:t>
            </a:r>
            <a:r>
              <a:rPr b="1"/>
              <a:t>will</a:t>
            </a:r>
            <a:r>
              <a:rPr b="1" spc="-30"/>
              <a:t> </a:t>
            </a:r>
            <a:r>
              <a:rPr b="1"/>
              <a:t>rise</a:t>
            </a:r>
            <a:r>
              <a:rPr b="1" spc="-30"/>
              <a:t> </a:t>
            </a:r>
            <a:r>
              <a:t>from</a:t>
            </a:r>
            <a:r>
              <a:rPr spc="-30"/>
              <a:t> </a:t>
            </a:r>
            <a:r>
              <a:t>$113</a:t>
            </a:r>
            <a:r>
              <a:rPr spc="-30"/>
              <a:t> </a:t>
            </a:r>
            <a:r>
              <a:rPr spc="-15"/>
              <a:t>billion</a:t>
            </a:r>
            <a:r>
              <a:rPr spc="-34"/>
              <a:t> </a:t>
            </a:r>
            <a:r>
              <a:rPr spc="-8"/>
              <a:t>in</a:t>
            </a:r>
            <a:r>
              <a:rPr spc="-34"/>
              <a:t> </a:t>
            </a:r>
            <a:r>
              <a:t>2015</a:t>
            </a:r>
            <a:r>
              <a:rPr spc="-30"/>
              <a:t> </a:t>
            </a:r>
            <a:r>
              <a:rPr spc="-8"/>
              <a:t>to</a:t>
            </a:r>
            <a:r>
              <a:rPr spc="-30"/>
              <a:t> </a:t>
            </a:r>
            <a:r>
              <a:t>$589</a:t>
            </a:r>
            <a:r>
              <a:rPr spc="-30"/>
              <a:t> </a:t>
            </a:r>
            <a:r>
              <a:rPr spc="-15"/>
              <a:t>billion</a:t>
            </a:r>
            <a:r>
              <a:rPr spc="-34"/>
              <a:t> </a:t>
            </a:r>
            <a:r>
              <a:rPr spc="-8"/>
              <a:t>in</a:t>
            </a:r>
            <a:r>
              <a:rPr spc="-34"/>
              <a:t> </a:t>
            </a:r>
            <a:r>
              <a:rPr spc="-15"/>
              <a:t>2050,</a:t>
            </a:r>
            <a:r>
              <a:rPr spc="-30"/>
              <a:t> </a:t>
            </a:r>
            <a:r>
              <a:t>and</a:t>
            </a:r>
            <a:r>
              <a:rPr spc="-30"/>
              <a:t> </a:t>
            </a:r>
            <a:r>
              <a:t>will</a:t>
            </a:r>
            <a:r>
              <a:rPr spc="-30"/>
              <a:t> </a:t>
            </a:r>
            <a:r>
              <a:t>rep-  </a:t>
            </a:r>
            <a:r>
              <a:rPr spc="-15"/>
              <a:t>resent nearly </a:t>
            </a:r>
            <a:r>
              <a:t>one </a:t>
            </a:r>
            <a:r>
              <a:rPr spc="-8"/>
              <a:t>in </a:t>
            </a:r>
            <a:r>
              <a:rPr spc="-15"/>
              <a:t>three Medicare</a:t>
            </a:r>
            <a:r>
              <a:rPr spc="-116"/>
              <a:t> </a:t>
            </a:r>
            <a:r>
              <a:rPr spc="-15"/>
              <a:t>dollars.***</a:t>
            </a:r>
          </a:p>
          <a:p>
            <a:pPr indent="9525" defTabSz="685800">
              <a:lnSpc>
                <a:spcPts val="500"/>
              </a:lnSpc>
              <a:spcBef>
                <a:spcPts val="1200"/>
              </a:spcBef>
              <a:defRPr sz="400">
                <a:solidFill>
                  <a:srgbClr val="231F20"/>
                </a:solidFill>
              </a:defRPr>
            </a:pPr>
            <a:r>
              <a:t>*</a:t>
            </a:r>
            <a:r>
              <a:rPr spc="-75"/>
              <a:t> </a:t>
            </a:r>
            <a:r>
              <a:rPr spc="-8"/>
              <a:t>“Multiple Chronic Conditions Chartbook: 2010 Medical Expenditure Panel Survey </a:t>
            </a:r>
            <a:r>
              <a:rPr spc="-15"/>
              <a:t>Data,” </a:t>
            </a:r>
            <a:r>
              <a:rPr spc="-8"/>
              <a:t>Jessie Gerteis, MPH </a:t>
            </a:r>
            <a:r>
              <a:rPr spc="-4"/>
              <a:t>et </a:t>
            </a:r>
            <a:r>
              <a:rPr spc="-8"/>
              <a:t>al., Agency for Healthcare </a:t>
            </a:r>
            <a:r>
              <a:rPr spc="-11"/>
              <a:t>Research </a:t>
            </a:r>
            <a:r>
              <a:rPr spc="-8"/>
              <a:t>and </a:t>
            </a:r>
            <a:r>
              <a:rPr spc="-11"/>
              <a:t>Quality, </a:t>
            </a:r>
            <a:r>
              <a:rPr spc="-8"/>
              <a:t>April 2014</a:t>
            </a:r>
          </a:p>
          <a:p>
            <a:pPr indent="9525" defTabSz="685800">
              <a:lnSpc>
                <a:spcPts val="500"/>
              </a:lnSpc>
              <a:defRPr sz="400" spc="-4">
                <a:solidFill>
                  <a:srgbClr val="231F20"/>
                </a:solidFill>
              </a:defRPr>
            </a:pPr>
            <a:r>
              <a:t>** </a:t>
            </a:r>
            <a:r>
              <a:rPr spc="-8"/>
              <a:t>“Diabetes 2030: Insights from </a:t>
            </a:r>
            <a:r>
              <a:rPr spc="-15"/>
              <a:t>Yesterday, </a:t>
            </a:r>
            <a:r>
              <a:rPr spc="-19"/>
              <a:t>Today, </a:t>
            </a:r>
            <a:r>
              <a:rPr spc="-8"/>
              <a:t>and Future </a:t>
            </a:r>
            <a:r>
              <a:rPr spc="-15"/>
              <a:t>Trends,” </a:t>
            </a:r>
            <a:r>
              <a:rPr spc="-8"/>
              <a:t>William </a:t>
            </a:r>
            <a:r>
              <a:t>R. </a:t>
            </a:r>
            <a:r>
              <a:rPr spc="-15"/>
              <a:t>Rowley, </a:t>
            </a:r>
            <a:r>
              <a:rPr spc="-8"/>
              <a:t>M.D., </a:t>
            </a:r>
            <a:r>
              <a:t>et </a:t>
            </a:r>
            <a:r>
              <a:rPr spc="-8"/>
              <a:t>al., </a:t>
            </a:r>
            <a:r>
              <a:rPr i="1" spc="-8"/>
              <a:t>Population Health Management</a:t>
            </a:r>
            <a:r>
              <a:rPr spc="-8"/>
              <a:t>, Feb. </a:t>
            </a:r>
            <a:r>
              <a:t>1,</a:t>
            </a:r>
            <a:r>
              <a:rPr spc="-64"/>
              <a:t> </a:t>
            </a:r>
            <a:r>
              <a:rPr spc="-8"/>
              <a:t>2017</a:t>
            </a:r>
          </a:p>
          <a:p>
            <a:pPr indent="9525" defTabSz="685800">
              <a:lnSpc>
                <a:spcPts val="500"/>
              </a:lnSpc>
              <a:defRPr sz="400" spc="-8">
                <a:solidFill>
                  <a:srgbClr val="231F20"/>
                </a:solidFill>
              </a:defRPr>
            </a:pPr>
            <a:r>
              <a:t>*** Changing the </a:t>
            </a:r>
            <a:r>
              <a:rPr spc="-11"/>
              <a:t>Trajectory </a:t>
            </a:r>
            <a:r>
              <a:rPr spc="-4"/>
              <a:t>of </a:t>
            </a:r>
            <a:r>
              <a:t>Alzheimer’s Disease: How </a:t>
            </a:r>
            <a:r>
              <a:rPr spc="0"/>
              <a:t>a </a:t>
            </a:r>
            <a:r>
              <a:rPr spc="-11"/>
              <a:t>Treatment </a:t>
            </a:r>
            <a:r>
              <a:rPr spc="-4"/>
              <a:t>by </a:t>
            </a:r>
            <a:r>
              <a:t>2025 </a:t>
            </a:r>
            <a:r>
              <a:rPr spc="-11"/>
              <a:t>Saves </a:t>
            </a:r>
            <a:r>
              <a:t>Lives and </a:t>
            </a:r>
            <a:r>
              <a:rPr spc="-11"/>
              <a:t>Dollars,” </a:t>
            </a:r>
            <a:r>
              <a:t>Alzheimer’s Association,</a:t>
            </a:r>
            <a:r>
              <a:rPr spc="-75"/>
              <a:t> </a:t>
            </a:r>
            <a:r>
              <a:t>2015</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1" name="Picture 4" descr="Picture 4"/>
          <p:cNvPicPr>
            <a:picLocks noChangeAspect="1"/>
          </p:cNvPicPr>
          <p:nvPr/>
        </p:nvPicPr>
        <p:blipFill>
          <a:blip r:embed="rId2">
            <a:extLst/>
          </a:blip>
          <a:stretch>
            <a:fillRect/>
          </a:stretch>
        </p:blipFill>
        <p:spPr>
          <a:xfrm>
            <a:off x="1428750" y="1085850"/>
            <a:ext cx="6322377" cy="440055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3" name="Rectangle 3"/>
          <p:cNvSpPr txBox="1"/>
          <p:nvPr/>
        </p:nvSpPr>
        <p:spPr>
          <a:xfrm>
            <a:off x="234216" y="1091803"/>
            <a:ext cx="6087073" cy="2870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57175" indent="-257175" defTabSz="685800">
              <a:spcBef>
                <a:spcPts val="700"/>
              </a:spcBef>
              <a:buSzPct val="100000"/>
              <a:buFont typeface="Arial"/>
              <a:buChar char="•"/>
              <a:defRPr sz="3300" b="1">
                <a:latin typeface="Arial"/>
                <a:ea typeface="Arial"/>
                <a:cs typeface="Arial"/>
                <a:sym typeface="Arial"/>
              </a:defRPr>
            </a:pPr>
            <a:r>
              <a:t>Value and affordability</a:t>
            </a:r>
            <a:endParaRPr sz="2000">
              <a:solidFill>
                <a:srgbClr val="000099"/>
              </a:solidFill>
            </a:endParaRPr>
          </a:p>
          <a:p>
            <a:pPr marL="557212" lvl="1" indent="-214313" defTabSz="685800">
              <a:spcBef>
                <a:spcPts val="600"/>
              </a:spcBef>
              <a:buSzPct val="100000"/>
              <a:buChar char="➢"/>
              <a:defRPr sz="2700">
                <a:solidFill>
                  <a:srgbClr val="BFBFBF"/>
                </a:solidFill>
                <a:latin typeface="Arial"/>
                <a:ea typeface="Arial"/>
                <a:cs typeface="Arial"/>
                <a:sym typeface="Arial"/>
              </a:defRPr>
            </a:pPr>
            <a:r>
              <a:t>Business</a:t>
            </a:r>
            <a:endParaRPr sz="2000">
              <a:solidFill>
                <a:srgbClr val="000099"/>
              </a:solidFill>
            </a:endParaRPr>
          </a:p>
          <a:p>
            <a:pPr marL="557212" lvl="1" indent="-214313" defTabSz="685800">
              <a:spcBef>
                <a:spcPts val="600"/>
              </a:spcBef>
              <a:buSzPct val="100000"/>
              <a:buChar char="➢"/>
              <a:defRPr sz="2700">
                <a:solidFill>
                  <a:srgbClr val="BFBFBF"/>
                </a:solidFill>
                <a:latin typeface="Arial"/>
                <a:ea typeface="Arial"/>
                <a:cs typeface="Arial"/>
                <a:sym typeface="Arial"/>
              </a:defRPr>
            </a:pPr>
            <a:r>
              <a:t>Individuals</a:t>
            </a:r>
            <a:endParaRPr sz="2000">
              <a:solidFill>
                <a:srgbClr val="000099"/>
              </a:solidFill>
            </a:endParaRPr>
          </a:p>
          <a:p>
            <a:pPr marL="557212" lvl="1" indent="-214313" defTabSz="685800">
              <a:spcBef>
                <a:spcPts val="700"/>
              </a:spcBef>
              <a:buSzPct val="100000"/>
              <a:buChar char="➢"/>
              <a:defRPr sz="3000">
                <a:latin typeface="Arial"/>
                <a:ea typeface="Arial"/>
                <a:cs typeface="Arial"/>
                <a:sym typeface="Arial"/>
              </a:defRPr>
            </a:pPr>
            <a:r>
              <a:t>Government pressures</a:t>
            </a:r>
            <a:endParaRPr sz="2000">
              <a:solidFill>
                <a:srgbClr val="000099"/>
              </a:solidFill>
            </a:endParaRPr>
          </a:p>
          <a:p>
            <a:pPr marL="857250" lvl="2" indent="-171450" defTabSz="685800">
              <a:spcBef>
                <a:spcPts val="600"/>
              </a:spcBef>
              <a:buSzPct val="100000"/>
              <a:buChar char="✓"/>
              <a:defRPr sz="2700">
                <a:latin typeface="Arial"/>
                <a:ea typeface="Arial"/>
                <a:cs typeface="Arial"/>
                <a:sym typeface="Arial"/>
              </a:defRPr>
            </a:pPr>
            <a:r>
              <a:t>Competing priorities</a:t>
            </a:r>
            <a:endParaRPr sz="2000">
              <a:solidFill>
                <a:srgbClr val="000099"/>
              </a:solidFill>
            </a:endParaRPr>
          </a:p>
        </p:txBody>
      </p:sp>
      <p:pic>
        <p:nvPicPr>
          <p:cNvPr id="1664" name="Picture 2" descr="Picture 2"/>
          <p:cNvPicPr>
            <a:picLocks noChangeAspect="1"/>
          </p:cNvPicPr>
          <p:nvPr/>
        </p:nvPicPr>
        <p:blipFill>
          <a:blip r:embed="rId2">
            <a:extLst/>
          </a:blip>
          <a:stretch>
            <a:fillRect/>
          </a:stretch>
        </p:blipFill>
        <p:spPr>
          <a:xfrm>
            <a:off x="6549887" y="977503"/>
            <a:ext cx="2381832" cy="2548562"/>
          </a:xfrm>
          <a:prstGeom prst="rect">
            <a:avLst/>
          </a:prstGeom>
          <a:ln w="12700">
            <a:miter lim="400000"/>
          </a:ln>
        </p:spPr>
      </p:pic>
      <p:pic>
        <p:nvPicPr>
          <p:cNvPr id="1665" name="Picture 2" descr="Picture 2"/>
          <p:cNvPicPr>
            <a:picLocks noChangeAspect="1"/>
          </p:cNvPicPr>
          <p:nvPr/>
        </p:nvPicPr>
        <p:blipFill>
          <a:blip r:embed="rId3">
            <a:extLst/>
          </a:blip>
          <a:stretch>
            <a:fillRect/>
          </a:stretch>
        </p:blipFill>
        <p:spPr>
          <a:xfrm>
            <a:off x="2125840" y="3816627"/>
            <a:ext cx="1931810" cy="1581282"/>
          </a:xfrm>
          <a:prstGeom prst="rect">
            <a:avLst/>
          </a:prstGeom>
          <a:ln w="12700">
            <a:miter lim="400000"/>
          </a:ln>
        </p:spPr>
      </p:pic>
      <p:pic>
        <p:nvPicPr>
          <p:cNvPr id="1666" name="Picture 4" descr="Picture 4"/>
          <p:cNvPicPr>
            <a:picLocks noChangeAspect="1"/>
          </p:cNvPicPr>
          <p:nvPr/>
        </p:nvPicPr>
        <p:blipFill>
          <a:blip r:embed="rId4">
            <a:extLst/>
          </a:blip>
          <a:stretch>
            <a:fillRect/>
          </a:stretch>
        </p:blipFill>
        <p:spPr>
          <a:xfrm>
            <a:off x="4305591" y="3816625"/>
            <a:ext cx="1885951" cy="158128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65"/>
                                        </p:tgtEl>
                                        <p:attrNameLst>
                                          <p:attrName>style.visibility</p:attrName>
                                        </p:attrNameLst>
                                      </p:cBhvr>
                                      <p:to>
                                        <p:strVal val="visible"/>
                                      </p:to>
                                    </p:set>
                                    <p:anim calcmode="lin" valueType="num">
                                      <p:cBhvr>
                                        <p:cTn id="7" dur="500" fill="hold"/>
                                        <p:tgtEl>
                                          <p:spTgt spid="1665"/>
                                        </p:tgtEl>
                                        <p:attrNameLst>
                                          <p:attrName>ppt_x</p:attrName>
                                        </p:attrNameLst>
                                      </p:cBhvr>
                                      <p:tavLst>
                                        <p:tav tm="0">
                                          <p:val>
                                            <p:strVal val="#ppt_x"/>
                                          </p:val>
                                        </p:tav>
                                        <p:tav tm="100000">
                                          <p:val>
                                            <p:strVal val="#ppt_x"/>
                                          </p:val>
                                        </p:tav>
                                      </p:tavLst>
                                    </p:anim>
                                    <p:anim calcmode="lin" valueType="num">
                                      <p:cBhvr>
                                        <p:cTn id="8"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666"/>
                                        </p:tgtEl>
                                        <p:attrNameLst>
                                          <p:attrName>style.visibility</p:attrName>
                                        </p:attrNameLst>
                                      </p:cBhvr>
                                      <p:to>
                                        <p:strVal val="visible"/>
                                      </p:to>
                                    </p:set>
                                    <p:anim calcmode="lin" valueType="num">
                                      <p:cBhvr>
                                        <p:cTn id="13" dur="500" fill="hold"/>
                                        <p:tgtEl>
                                          <p:spTgt spid="1666"/>
                                        </p:tgtEl>
                                        <p:attrNameLst>
                                          <p:attrName>ppt_x</p:attrName>
                                        </p:attrNameLst>
                                      </p:cBhvr>
                                      <p:tavLst>
                                        <p:tav tm="0">
                                          <p:val>
                                            <p:strVal val="#ppt_x"/>
                                          </p:val>
                                        </p:tav>
                                        <p:tav tm="100000">
                                          <p:val>
                                            <p:strVal val="#ppt_x"/>
                                          </p:val>
                                        </p:tav>
                                      </p:tavLst>
                                    </p:anim>
                                    <p:anim calcmode="lin" valueType="num">
                                      <p:cBhvr>
                                        <p:cTn id="14" dur="500" fill="hold"/>
                                        <p:tgtEl>
                                          <p:spTgt spid="1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5" grpId="1" animBg="1" advAuto="0"/>
      <p:bldP spid="1666" grpId="2"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 name="Rectangle 20"/>
          <p:cNvSpPr txBox="1"/>
          <p:nvPr/>
        </p:nvSpPr>
        <p:spPr>
          <a:xfrm>
            <a:off x="1597819" y="857250"/>
            <a:ext cx="6515101" cy="624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685800">
              <a:defRPr sz="3600" b="1" i="1">
                <a:solidFill>
                  <a:srgbClr val="FFFFFF"/>
                </a:solidFill>
              </a:defRPr>
            </a:lvl1pPr>
          </a:lstStyle>
          <a:p>
            <a:r>
              <a:t>Federal budget challenge</a:t>
            </a:r>
          </a:p>
        </p:txBody>
      </p:sp>
      <p:sp>
        <p:nvSpPr>
          <p:cNvPr id="1669" name="Content Placeholder 2"/>
          <p:cNvSpPr txBox="1">
            <a:spLocks noGrp="1"/>
          </p:cNvSpPr>
          <p:nvPr>
            <p:ph type="body" idx="1"/>
          </p:nvPr>
        </p:nvSpPr>
        <p:spPr>
          <a:xfrm>
            <a:off x="405123" y="1006961"/>
            <a:ext cx="8517733" cy="4283871"/>
          </a:xfrm>
          <a:prstGeom prst="rect">
            <a:avLst/>
          </a:prstGeom>
        </p:spPr>
        <p:txBody>
          <a:bodyPr/>
          <a:lstStyle>
            <a:lvl1pPr marL="0" indent="0" algn="ctr">
              <a:buSzTx/>
              <a:buFont typeface="Wingdings"/>
              <a:buNone/>
              <a:defRPr sz="2700">
                <a:solidFill>
                  <a:srgbClr val="990033"/>
                </a:solidFill>
                <a:latin typeface="Arial Black"/>
                <a:ea typeface="Arial Black"/>
                <a:cs typeface="Arial Black"/>
                <a:sym typeface="Arial Black"/>
              </a:defRPr>
            </a:lvl1pPr>
          </a:lstStyle>
          <a:p>
            <a:r>
              <a:t>Medicare and Medicaid always in the middle of federal budget discussions</a:t>
            </a:r>
          </a:p>
        </p:txBody>
      </p:sp>
      <p:pic>
        <p:nvPicPr>
          <p:cNvPr id="1670" name="Picture 9" descr="Picture 9"/>
          <p:cNvPicPr>
            <a:picLocks noChangeAspect="1"/>
          </p:cNvPicPr>
          <p:nvPr/>
        </p:nvPicPr>
        <p:blipFill>
          <a:blip r:embed="rId2">
            <a:extLst/>
          </a:blip>
          <a:stretch>
            <a:fillRect/>
          </a:stretch>
        </p:blipFill>
        <p:spPr>
          <a:xfrm>
            <a:off x="5375723" y="2110884"/>
            <a:ext cx="2667519" cy="2696811"/>
          </a:xfrm>
          <a:prstGeom prst="rect">
            <a:avLst/>
          </a:prstGeom>
          <a:ln w="12700">
            <a:miter lim="400000"/>
          </a:ln>
        </p:spPr>
      </p:pic>
      <p:pic>
        <p:nvPicPr>
          <p:cNvPr id="1671" name="Picture 9" descr="Picture 9"/>
          <p:cNvPicPr>
            <a:picLocks noChangeAspect="1"/>
          </p:cNvPicPr>
          <p:nvPr/>
        </p:nvPicPr>
        <p:blipFill>
          <a:blip r:embed="rId3">
            <a:extLst/>
          </a:blip>
          <a:stretch>
            <a:fillRect/>
          </a:stretch>
        </p:blipFill>
        <p:spPr>
          <a:xfrm>
            <a:off x="405122" y="1963084"/>
            <a:ext cx="4706179" cy="36840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70"/>
                                        </p:tgtEl>
                                        <p:attrNameLst>
                                          <p:attrName>style.visibility</p:attrName>
                                        </p:attrNameLst>
                                      </p:cBhvr>
                                      <p:to>
                                        <p:strVal val="visible"/>
                                      </p:to>
                                    </p:set>
                                    <p:anim calcmode="lin" valueType="num">
                                      <p:cBhvr>
                                        <p:cTn id="7" dur="500" fill="hold"/>
                                        <p:tgtEl>
                                          <p:spTgt spid="1670"/>
                                        </p:tgtEl>
                                        <p:attrNameLst>
                                          <p:attrName>ppt_w</p:attrName>
                                        </p:attrNameLst>
                                      </p:cBhvr>
                                      <p:tavLst>
                                        <p:tav tm="0">
                                          <p:val>
                                            <p:fltVal val="0"/>
                                          </p:val>
                                        </p:tav>
                                        <p:tav tm="100000">
                                          <p:val>
                                            <p:strVal val="#ppt_w"/>
                                          </p:val>
                                        </p:tav>
                                      </p:tavLst>
                                    </p:anim>
                                    <p:anim calcmode="lin" valueType="num">
                                      <p:cBhvr>
                                        <p:cTn id="8" dur="500" fill="hold"/>
                                        <p:tgtEl>
                                          <p:spTgt spid="16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0"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9" name="Group 2"/>
          <p:cNvGrpSpPr/>
          <p:nvPr/>
        </p:nvGrpSpPr>
        <p:grpSpPr>
          <a:xfrm>
            <a:off x="1143000" y="1607345"/>
            <a:ext cx="6858000" cy="3877748"/>
            <a:chOff x="0" y="0"/>
            <a:chExt cx="6858000" cy="3877746"/>
          </a:xfrm>
        </p:grpSpPr>
        <p:sp>
          <p:nvSpPr>
            <p:cNvPr id="1673" name="Straight Connector 6"/>
            <p:cNvSpPr/>
            <p:nvPr/>
          </p:nvSpPr>
          <p:spPr>
            <a:xfrm>
              <a:off x="0" y="3877747"/>
              <a:ext cx="6858000" cy="1"/>
            </a:xfrm>
            <a:prstGeom prst="line">
              <a:avLst/>
            </a:prstGeom>
            <a:noFill/>
            <a:ln w="19050" cap="flat">
              <a:solidFill>
                <a:srgbClr val="FFC000"/>
              </a:solidFill>
              <a:prstDash val="solid"/>
              <a:round/>
            </a:ln>
            <a:effectLst/>
          </p:spPr>
          <p:txBody>
            <a:bodyPr wrap="square" lIns="45719" tIns="45719" rIns="45719" bIns="45719" numCol="1" anchor="t">
              <a:noAutofit/>
            </a:bodyPr>
            <a:lstStyle/>
            <a:p>
              <a:endParaRPr/>
            </a:p>
          </p:txBody>
        </p:sp>
        <p:grpSp>
          <p:nvGrpSpPr>
            <p:cNvPr id="1677" name="Group 40"/>
            <p:cNvGrpSpPr/>
            <p:nvPr/>
          </p:nvGrpSpPr>
          <p:grpSpPr>
            <a:xfrm>
              <a:off x="0" y="43200"/>
              <a:ext cx="6858000" cy="3798794"/>
              <a:chOff x="0" y="0"/>
              <a:chExt cx="6858000" cy="3798792"/>
            </a:xfrm>
          </p:grpSpPr>
          <p:sp>
            <p:nvSpPr>
              <p:cNvPr id="1674" name="Rectangle 9"/>
              <p:cNvSpPr/>
              <p:nvPr/>
            </p:nvSpPr>
            <p:spPr>
              <a:xfrm>
                <a:off x="0" y="0"/>
                <a:ext cx="6858000" cy="3798793"/>
              </a:xfrm>
              <a:prstGeom prst="rect">
                <a:avLst/>
              </a:prstGeom>
              <a:solidFill>
                <a:srgbClr val="F2F2F2"/>
              </a:solidFill>
              <a:ln w="12700" cap="flat">
                <a:noFill/>
                <a:miter lim="400000"/>
              </a:ln>
              <a:effectLst/>
            </p:spPr>
            <p:txBody>
              <a:bodyPr wrap="square" lIns="45719" tIns="45719" rIns="45719" bIns="45719" numCol="1" anchor="ctr">
                <a:noAutofit/>
              </a:bodyPr>
              <a:lstStyle/>
              <a:p>
                <a:pPr algn="ctr" defTabSz="685800">
                  <a:defRPr sz="1300">
                    <a:solidFill>
                      <a:srgbClr val="FFFFFF"/>
                    </a:solidFill>
                  </a:defRPr>
                </a:pPr>
                <a:endParaRPr/>
              </a:p>
            </p:txBody>
          </p:sp>
          <p:sp>
            <p:nvSpPr>
              <p:cNvPr id="1675" name="Straight Connector 10"/>
              <p:cNvSpPr/>
              <p:nvPr/>
            </p:nvSpPr>
            <p:spPr>
              <a:xfrm>
                <a:off x="0" y="3791343"/>
                <a:ext cx="6858000" cy="1"/>
              </a:xfrm>
              <a:prstGeom prst="line">
                <a:avLst/>
              </a:prstGeom>
              <a:noFill/>
              <a:ln w="19050" cap="flat">
                <a:solidFill>
                  <a:schemeClr val="accent1"/>
                </a:solidFill>
                <a:prstDash val="sysDot"/>
                <a:round/>
              </a:ln>
              <a:effectLst/>
            </p:spPr>
            <p:txBody>
              <a:bodyPr wrap="square" lIns="45719" tIns="45719" rIns="45719" bIns="45719" numCol="1" anchor="t">
                <a:noAutofit/>
              </a:bodyPr>
              <a:lstStyle/>
              <a:p>
                <a:endParaRPr/>
              </a:p>
            </p:txBody>
          </p:sp>
          <p:sp>
            <p:nvSpPr>
              <p:cNvPr id="1676" name="Straight Connector 11"/>
              <p:cNvSpPr/>
              <p:nvPr/>
            </p:nvSpPr>
            <p:spPr>
              <a:xfrm>
                <a:off x="0" y="0"/>
                <a:ext cx="6858000" cy="0"/>
              </a:xfrm>
              <a:prstGeom prst="line">
                <a:avLst/>
              </a:prstGeom>
              <a:noFill/>
              <a:ln w="19050" cap="flat">
                <a:solidFill>
                  <a:schemeClr val="accent1"/>
                </a:solidFill>
                <a:prstDash val="sysDot"/>
                <a:round/>
              </a:ln>
              <a:effectLst/>
            </p:spPr>
            <p:txBody>
              <a:bodyPr wrap="square" lIns="45719" tIns="45719" rIns="45719" bIns="45719" numCol="1" anchor="t">
                <a:noAutofit/>
              </a:bodyPr>
              <a:lstStyle/>
              <a:p>
                <a:endParaRPr/>
              </a:p>
            </p:txBody>
          </p:sp>
        </p:grpSp>
        <p:sp>
          <p:nvSpPr>
            <p:cNvPr id="1678" name="Straight Connector 8"/>
            <p:cNvSpPr/>
            <p:nvPr/>
          </p:nvSpPr>
          <p:spPr>
            <a:xfrm>
              <a:off x="0" y="0"/>
              <a:ext cx="6858000" cy="1"/>
            </a:xfrm>
            <a:prstGeom prst="line">
              <a:avLst/>
            </a:prstGeom>
            <a:noFill/>
            <a:ln w="19050" cap="flat">
              <a:solidFill>
                <a:srgbClr val="FFC000"/>
              </a:solidFill>
              <a:prstDash val="solid"/>
              <a:round/>
            </a:ln>
            <a:effectLst/>
          </p:spPr>
          <p:txBody>
            <a:bodyPr wrap="square" lIns="45719" tIns="45719" rIns="45719" bIns="45719" numCol="1" anchor="t">
              <a:noAutofit/>
            </a:bodyPr>
            <a:lstStyle/>
            <a:p>
              <a:endParaRPr/>
            </a:p>
          </p:txBody>
        </p:sp>
      </p:grpSp>
      <p:sp>
        <p:nvSpPr>
          <p:cNvPr id="1680" name="TextBox 14"/>
          <p:cNvSpPr txBox="1"/>
          <p:nvPr/>
        </p:nvSpPr>
        <p:spPr>
          <a:xfrm>
            <a:off x="2314575" y="1752938"/>
            <a:ext cx="4267201"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342900">
              <a:defRPr sz="1500" b="1"/>
            </a:lvl1pPr>
          </a:lstStyle>
          <a:p>
            <a:r>
              <a:t>Average Annual Growth in Per Enrollee Spending</a:t>
            </a:r>
          </a:p>
        </p:txBody>
      </p:sp>
      <p:sp>
        <p:nvSpPr>
          <p:cNvPr id="1681" name="Rectangle 15"/>
          <p:cNvSpPr txBox="1"/>
          <p:nvPr/>
        </p:nvSpPr>
        <p:spPr>
          <a:xfrm>
            <a:off x="1141396" y="5552968"/>
            <a:ext cx="7162746" cy="320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685800">
              <a:defRPr sz="700" b="1">
                <a:solidFill>
                  <a:srgbClr val="FFFFFF"/>
                </a:solidFill>
              </a:defRPr>
            </a:pPr>
            <a:r>
              <a:t>Source: </a:t>
            </a:r>
            <a:r>
              <a:rPr b="0"/>
              <a:t>MACPAC, “Trends in Hospital Spending” Available at: https://www.macpac.gov/wp-content/uploads/2016/06/Trends-in-Medicaid-Spending.pdf.</a:t>
            </a:r>
          </a:p>
          <a:p>
            <a:pPr defTabSz="685800">
              <a:defRPr sz="700" b="1">
                <a:solidFill>
                  <a:srgbClr val="FFFFFF"/>
                </a:solidFill>
              </a:defRPr>
            </a:pPr>
            <a:r>
              <a:t> </a:t>
            </a:r>
            <a:r>
              <a:rPr b="0"/>
              <a:t>1. MACPAC reported a range of 2.0-6.0%.</a:t>
            </a:r>
          </a:p>
        </p:txBody>
      </p:sp>
      <p:sp>
        <p:nvSpPr>
          <p:cNvPr id="1682" name="Title 1"/>
          <p:cNvSpPr txBox="1"/>
          <p:nvPr/>
        </p:nvSpPr>
        <p:spPr>
          <a:xfrm>
            <a:off x="1390651" y="925269"/>
            <a:ext cx="6153151" cy="627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52" tIns="34252" rIns="34252" bIns="34252" anchor="b">
            <a:spAutoFit/>
          </a:bodyPr>
          <a:lstStyle>
            <a:lvl1pPr algn="ctr" defTabSz="685800">
              <a:defRPr sz="1900" b="1">
                <a:solidFill>
                  <a:srgbClr val="FFFFFF"/>
                </a:solidFill>
              </a:defRPr>
            </a:lvl1pPr>
          </a:lstStyle>
          <a:p>
            <a:r>
              <a:t>Medicaid Per Enrollee Spending Growth Lower Than Other Payers</a:t>
            </a:r>
          </a:p>
        </p:txBody>
      </p:sp>
      <p:grpSp>
        <p:nvGrpSpPr>
          <p:cNvPr id="1689" name="Group 18"/>
          <p:cNvGrpSpPr/>
          <p:nvPr/>
        </p:nvGrpSpPr>
        <p:grpSpPr>
          <a:xfrm>
            <a:off x="2314575" y="2076450"/>
            <a:ext cx="4267201" cy="3352350"/>
            <a:chOff x="0" y="0"/>
            <a:chExt cx="4267200" cy="3352348"/>
          </a:xfrm>
        </p:grpSpPr>
        <p:sp>
          <p:nvSpPr>
            <p:cNvPr id="1683" name="Rectangle 3"/>
            <p:cNvSpPr/>
            <p:nvPr/>
          </p:nvSpPr>
          <p:spPr>
            <a:xfrm>
              <a:off x="0" y="0"/>
              <a:ext cx="4267200" cy="3178274"/>
            </a:xfrm>
            <a:prstGeom prst="rect">
              <a:avLst/>
            </a:prstGeom>
            <a:solidFill>
              <a:srgbClr val="FFFFFF"/>
            </a:solidFill>
            <a:ln w="19050" cap="flat">
              <a:solidFill>
                <a:srgbClr val="BFBFBF"/>
              </a:solidFill>
              <a:prstDash val="solid"/>
              <a:round/>
            </a:ln>
            <a:effectLst>
              <a:outerShdw blurRad="50800" dist="38100" dir="2700000" rotWithShape="0">
                <a:srgbClr val="000000">
                  <a:alpha val="40000"/>
                </a:srgbClr>
              </a:outerShdw>
            </a:effectLst>
          </p:spPr>
          <p:txBody>
            <a:bodyPr wrap="square" lIns="45719" tIns="45719" rIns="45719" bIns="45719" numCol="1" anchor="ctr">
              <a:noAutofit/>
            </a:bodyPr>
            <a:lstStyle/>
            <a:p>
              <a:pPr algn="ctr" defTabSz="764381">
                <a:defRPr sz="800" b="1"/>
              </a:pPr>
              <a:endParaRPr/>
            </a:p>
          </p:txBody>
        </p:sp>
        <p:pic>
          <p:nvPicPr>
            <p:cNvPr id="1684" name="Picture 10" descr="Picture 10"/>
            <p:cNvPicPr>
              <a:picLocks noChangeAspect="1"/>
            </p:cNvPicPr>
            <p:nvPr/>
          </p:nvPicPr>
          <p:blipFill>
            <a:blip r:embed="rId2">
              <a:extLst/>
            </a:blip>
            <a:stretch>
              <a:fillRect/>
            </a:stretch>
          </p:blipFill>
          <p:spPr>
            <a:xfrm>
              <a:off x="162892" y="103307"/>
              <a:ext cx="3955702" cy="2976374"/>
            </a:xfrm>
            <a:prstGeom prst="rect">
              <a:avLst/>
            </a:prstGeom>
            <a:ln w="12700" cap="flat">
              <a:noFill/>
              <a:miter lim="400000"/>
            </a:ln>
            <a:effectLst/>
          </p:spPr>
        </p:pic>
        <p:sp>
          <p:nvSpPr>
            <p:cNvPr id="1685" name="TextBox 1"/>
            <p:cNvSpPr txBox="1"/>
            <p:nvPr/>
          </p:nvSpPr>
          <p:spPr>
            <a:xfrm>
              <a:off x="1704974" y="2905307"/>
              <a:ext cx="895351"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defTabSz="685800">
                <a:defRPr sz="1200" b="1"/>
              </a:lvl1pPr>
            </a:lstStyle>
            <a:p>
              <a:r>
                <a:t>2013 - 2014</a:t>
              </a:r>
            </a:p>
          </p:txBody>
        </p:sp>
        <p:sp>
          <p:nvSpPr>
            <p:cNvPr id="1686" name="TextBox 69"/>
            <p:cNvSpPr txBox="1"/>
            <p:nvPr/>
          </p:nvSpPr>
          <p:spPr>
            <a:xfrm>
              <a:off x="2906319" y="2905308"/>
              <a:ext cx="966303" cy="2692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defTabSz="685800">
                <a:defRPr sz="1200" b="1"/>
              </a:lvl1pPr>
            </a:lstStyle>
            <a:p>
              <a:r>
                <a:t>2014 - 2023</a:t>
              </a:r>
            </a:p>
          </p:txBody>
        </p:sp>
        <p:sp>
          <p:nvSpPr>
            <p:cNvPr id="1687" name="TextBox 70"/>
            <p:cNvSpPr txBox="1"/>
            <p:nvPr/>
          </p:nvSpPr>
          <p:spPr>
            <a:xfrm>
              <a:off x="419099" y="2905308"/>
              <a:ext cx="895351" cy="4470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defTabSz="685800">
                <a:defRPr sz="1200" b="1"/>
              </a:lvl1pPr>
            </a:lstStyle>
            <a:p>
              <a:r>
                <a:t>2006 - 2013</a:t>
              </a:r>
            </a:p>
          </p:txBody>
        </p:sp>
        <p:sp>
          <p:nvSpPr>
            <p:cNvPr id="1688" name="TextBox 13"/>
            <p:cNvSpPr txBox="1"/>
            <p:nvPr/>
          </p:nvSpPr>
          <p:spPr>
            <a:xfrm>
              <a:off x="3711341" y="514345"/>
              <a:ext cx="141348" cy="1676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defTabSz="685800">
                <a:defRPr sz="500" b="1"/>
              </a:lvl1pPr>
            </a:lstStyle>
            <a:p>
              <a:r>
                <a:t>1</a:t>
              </a:r>
            </a:p>
          </p:txBody>
        </p:sp>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1" name="TextBox 14"/>
          <p:cNvSpPr txBox="1"/>
          <p:nvPr/>
        </p:nvSpPr>
        <p:spPr>
          <a:xfrm>
            <a:off x="2314575" y="1752938"/>
            <a:ext cx="4267201" cy="523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342900">
              <a:defRPr sz="1500" b="1"/>
            </a:lvl1pPr>
          </a:lstStyle>
          <a:p>
            <a:r>
              <a:t>Average Annual Growth in Per Enrollee Spending</a:t>
            </a:r>
          </a:p>
        </p:txBody>
      </p:sp>
      <p:pic>
        <p:nvPicPr>
          <p:cNvPr id="1692" name="Picture 4" descr="Picture 4"/>
          <p:cNvPicPr>
            <a:picLocks noChangeAspect="1"/>
          </p:cNvPicPr>
          <p:nvPr/>
        </p:nvPicPr>
        <p:blipFill>
          <a:blip r:embed="rId2">
            <a:extLst/>
          </a:blip>
          <a:stretch>
            <a:fillRect/>
          </a:stretch>
        </p:blipFill>
        <p:spPr>
          <a:xfrm>
            <a:off x="597695" y="857250"/>
            <a:ext cx="7596187" cy="4191000"/>
          </a:xfrm>
          <a:prstGeom prst="rect">
            <a:avLst/>
          </a:prstGeom>
          <a:ln w="12700">
            <a:miter lim="400000"/>
          </a:ln>
        </p:spPr>
      </p:pic>
      <p:pic>
        <p:nvPicPr>
          <p:cNvPr id="1693" name="Picture 12" descr="Picture 12"/>
          <p:cNvPicPr>
            <a:picLocks noChangeAspect="1"/>
          </p:cNvPicPr>
          <p:nvPr/>
        </p:nvPicPr>
        <p:blipFill>
          <a:blip r:embed="rId3">
            <a:extLst/>
          </a:blip>
          <a:stretch>
            <a:fillRect/>
          </a:stretch>
        </p:blipFill>
        <p:spPr>
          <a:xfrm>
            <a:off x="3479772" y="4563731"/>
            <a:ext cx="2098731" cy="1321424"/>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95" name="Picture 2" descr="Picture 2"/>
          <p:cNvPicPr>
            <a:picLocks noChangeAspect="1"/>
          </p:cNvPicPr>
          <p:nvPr/>
        </p:nvPicPr>
        <p:blipFill>
          <a:blip r:embed="rId2">
            <a:extLst/>
          </a:blip>
          <a:stretch>
            <a:fillRect/>
          </a:stretch>
        </p:blipFill>
        <p:spPr>
          <a:xfrm>
            <a:off x="1259680" y="881214"/>
            <a:ext cx="6401749" cy="4823246"/>
          </a:xfrm>
          <a:prstGeom prst="rect">
            <a:avLst/>
          </a:prstGeom>
          <a:ln w="12700">
            <a:miter lim="400000"/>
          </a:ln>
        </p:spPr>
      </p:pic>
      <p:grpSp>
        <p:nvGrpSpPr>
          <p:cNvPr id="1698" name="Rectangle 1"/>
          <p:cNvGrpSpPr/>
          <p:nvPr/>
        </p:nvGrpSpPr>
        <p:grpSpPr>
          <a:xfrm>
            <a:off x="6346311" y="1434703"/>
            <a:ext cx="2630237" cy="1703579"/>
            <a:chOff x="0" y="0"/>
            <a:chExt cx="2630235" cy="1703577"/>
          </a:xfrm>
        </p:grpSpPr>
        <p:sp>
          <p:nvSpPr>
            <p:cNvPr id="1696" name="Rectangle"/>
            <p:cNvSpPr/>
            <p:nvPr/>
          </p:nvSpPr>
          <p:spPr>
            <a:xfrm>
              <a:off x="0" y="-1"/>
              <a:ext cx="2630236" cy="1703579"/>
            </a:xfrm>
            <a:prstGeom prst="rect">
              <a:avLst/>
            </a:prstGeom>
            <a:solidFill>
              <a:srgbClr val="000000"/>
            </a:solidFill>
            <a:ln w="9525" cap="flat">
              <a:solidFill>
                <a:srgbClr val="000000"/>
              </a:solidFill>
              <a:prstDash val="solid"/>
              <a:round/>
            </a:ln>
            <a:effectLst/>
          </p:spPr>
          <p:txBody>
            <a:bodyPr wrap="square" lIns="45719" tIns="45719" rIns="45719" bIns="45719" numCol="1" anchor="t">
              <a:noAutofit/>
            </a:bodyPr>
            <a:lstStyle/>
            <a:p>
              <a:pPr algn="ctr" defTabSz="685800"/>
              <a:endParaRPr/>
            </a:p>
          </p:txBody>
        </p:sp>
        <p:sp>
          <p:nvSpPr>
            <p:cNvPr id="1697" name="United States spends much less on social programs like retirement benefits, disability benefits, employment programs, and housing when compared to other high income nations."/>
            <p:cNvSpPr txBox="1"/>
            <p:nvPr/>
          </p:nvSpPr>
          <p:spPr>
            <a:xfrm>
              <a:off x="0" y="-1"/>
              <a:ext cx="2630236" cy="15798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 tIns="34290" rIns="34290" bIns="34290" numCol="1" anchor="t">
              <a:spAutoFit/>
            </a:bodyPr>
            <a:lstStyle>
              <a:lvl1pPr algn="ctr" defTabSz="685800">
                <a:defRPr sz="1500" b="1">
                  <a:solidFill>
                    <a:srgbClr val="FFFFFF"/>
                  </a:solidFill>
                </a:defRPr>
              </a:lvl1pPr>
            </a:lstStyle>
            <a:p>
              <a:r>
                <a:t>United States spends much less on social programs like retirement benefits, disability benefits, employment programs, and housing when compared to other high income nations.</a:t>
              </a:r>
            </a:p>
          </p:txBody>
        </p:sp>
      </p:grpSp>
      <p:pic>
        <p:nvPicPr>
          <p:cNvPr id="1699" name="Picture 2" descr="Picture 2"/>
          <p:cNvPicPr>
            <a:picLocks noChangeAspect="1"/>
          </p:cNvPicPr>
          <p:nvPr/>
        </p:nvPicPr>
        <p:blipFill>
          <a:blip r:embed="rId3">
            <a:extLst/>
          </a:blip>
          <a:stretch>
            <a:fillRect/>
          </a:stretch>
        </p:blipFill>
        <p:spPr>
          <a:xfrm>
            <a:off x="7661429" y="4961580"/>
            <a:ext cx="1403059" cy="742879"/>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1" name="Picture 1" descr="Picture 1"/>
          <p:cNvPicPr>
            <a:picLocks noChangeAspect="1"/>
          </p:cNvPicPr>
          <p:nvPr/>
        </p:nvPicPr>
        <p:blipFill>
          <a:blip r:embed="rId2">
            <a:extLst/>
          </a:blip>
          <a:stretch>
            <a:fillRect/>
          </a:stretch>
        </p:blipFill>
        <p:spPr>
          <a:xfrm>
            <a:off x="587529" y="1126997"/>
            <a:ext cx="7915955" cy="437431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3" name="Picture 1" descr="Picture 1"/>
          <p:cNvPicPr>
            <a:picLocks noChangeAspect="1"/>
          </p:cNvPicPr>
          <p:nvPr/>
        </p:nvPicPr>
        <p:blipFill>
          <a:blip r:embed="rId2">
            <a:extLst/>
          </a:blip>
          <a:stretch>
            <a:fillRect/>
          </a:stretch>
        </p:blipFill>
        <p:spPr>
          <a:xfrm>
            <a:off x="152400" y="1524000"/>
            <a:ext cx="8763000" cy="342899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2" name="Picture 1" descr="Picture 1"/>
          <p:cNvPicPr>
            <a:picLocks noChangeAspect="1"/>
          </p:cNvPicPr>
          <p:nvPr/>
        </p:nvPicPr>
        <p:blipFill>
          <a:blip r:embed="rId3">
            <a:extLst/>
          </a:blip>
          <a:srcRect l="4345" r="1727" b="10662"/>
          <a:stretch>
            <a:fillRect/>
          </a:stretch>
        </p:blipFill>
        <p:spPr>
          <a:xfrm>
            <a:off x="152400" y="838200"/>
            <a:ext cx="8153401" cy="2900730"/>
          </a:xfrm>
          <a:prstGeom prst="rect">
            <a:avLst/>
          </a:prstGeom>
          <a:ln w="12700">
            <a:miter lim="400000"/>
          </a:ln>
        </p:spPr>
      </p:pic>
      <p:sp>
        <p:nvSpPr>
          <p:cNvPr id="633" name="Title 1"/>
          <p:cNvSpPr txBox="1">
            <a:spLocks noGrp="1"/>
          </p:cNvSpPr>
          <p:nvPr>
            <p:ph type="title"/>
          </p:nvPr>
        </p:nvSpPr>
        <p:spPr>
          <a:xfrm>
            <a:off x="0" y="0"/>
            <a:ext cx="9111916" cy="990600"/>
          </a:xfrm>
          <a:prstGeom prst="rect">
            <a:avLst/>
          </a:prstGeom>
        </p:spPr>
        <p:txBody>
          <a:bodyPr/>
          <a:lstStyle>
            <a:lvl1pPr>
              <a:defRPr sz="2800">
                <a:solidFill>
                  <a:srgbClr val="595959"/>
                </a:solidFill>
              </a:defRPr>
            </a:lvl1pPr>
          </a:lstStyle>
          <a:p>
            <a:r>
              <a:t>What We Know: As the population ages and lives longer demand for health care services will grow and change</a:t>
            </a:r>
          </a:p>
        </p:txBody>
      </p:sp>
      <p:sp>
        <p:nvSpPr>
          <p:cNvPr id="634" name="Straight Connector 4"/>
          <p:cNvSpPr/>
          <p:nvPr/>
        </p:nvSpPr>
        <p:spPr>
          <a:xfrm>
            <a:off x="0" y="990600"/>
            <a:ext cx="9144000" cy="0"/>
          </a:xfrm>
          <a:prstGeom prst="line">
            <a:avLst/>
          </a:prstGeom>
          <a:ln w="34925">
            <a:solidFill>
              <a:srgbClr val="595959"/>
            </a:solidFill>
          </a:ln>
        </p:spPr>
        <p:txBody>
          <a:bodyPr lIns="45719" rIns="45719"/>
          <a:lstStyle/>
          <a:p>
            <a:endParaRPr/>
          </a:p>
        </p:txBody>
      </p:sp>
      <p:sp>
        <p:nvSpPr>
          <p:cNvPr id="635" name="TextBox 10"/>
          <p:cNvSpPr txBox="1"/>
          <p:nvPr/>
        </p:nvSpPr>
        <p:spPr>
          <a:xfrm>
            <a:off x="3200400" y="6553200"/>
            <a:ext cx="2286000" cy="447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200" i="1"/>
            </a:lvl1pPr>
          </a:lstStyle>
          <a:p>
            <a:r>
              <a:t>Source: Tucker Doherty/POLITICO</a:t>
            </a:r>
          </a:p>
        </p:txBody>
      </p:sp>
      <p:grpSp>
        <p:nvGrpSpPr>
          <p:cNvPr id="638" name="Group 14"/>
          <p:cNvGrpSpPr/>
          <p:nvPr/>
        </p:nvGrpSpPr>
        <p:grpSpPr>
          <a:xfrm>
            <a:off x="0" y="3581400"/>
            <a:ext cx="8984908" cy="2967790"/>
            <a:chOff x="0" y="0"/>
            <a:chExt cx="8984907" cy="2967789"/>
          </a:xfrm>
        </p:grpSpPr>
        <p:pic>
          <p:nvPicPr>
            <p:cNvPr id="636" name="Picture 1" descr="Picture 1"/>
            <p:cNvPicPr>
              <a:picLocks noChangeAspect="1"/>
            </p:cNvPicPr>
            <p:nvPr/>
          </p:nvPicPr>
          <p:blipFill>
            <a:blip r:embed="rId4">
              <a:extLst/>
            </a:blip>
            <a:srcRect t="25814" b="15072"/>
            <a:stretch>
              <a:fillRect/>
            </a:stretch>
          </p:blipFill>
          <p:spPr>
            <a:xfrm>
              <a:off x="0" y="830178"/>
              <a:ext cx="8839201" cy="2137612"/>
            </a:xfrm>
            <a:prstGeom prst="rect">
              <a:avLst/>
            </a:prstGeom>
            <a:ln w="12700" cap="flat">
              <a:noFill/>
              <a:miter lim="400000"/>
            </a:ln>
            <a:effectLst/>
          </p:spPr>
        </p:pic>
        <p:pic>
          <p:nvPicPr>
            <p:cNvPr id="637" name="Picture 1" descr="Picture 1"/>
            <p:cNvPicPr>
              <a:picLocks noChangeAspect="1"/>
            </p:cNvPicPr>
            <p:nvPr/>
          </p:nvPicPr>
          <p:blipFill>
            <a:blip r:embed="rId4">
              <a:extLst/>
            </a:blip>
            <a:srcRect t="3633" r="16515" b="71081"/>
            <a:stretch>
              <a:fillRect/>
            </a:stretch>
          </p:blipFill>
          <p:spPr>
            <a:xfrm>
              <a:off x="990600" y="0"/>
              <a:ext cx="7994308" cy="990600"/>
            </a:xfrm>
            <a:prstGeom prst="rect">
              <a:avLst/>
            </a:prstGeom>
            <a:ln w="12700" cap="flat">
              <a:noFill/>
              <a:miter lim="400000"/>
            </a:ln>
            <a:effectLst/>
          </p:spPr>
        </p:pic>
      </p:gr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5" name="Picture 1" descr="Picture 1"/>
          <p:cNvPicPr>
            <a:picLocks noChangeAspect="1"/>
          </p:cNvPicPr>
          <p:nvPr/>
        </p:nvPicPr>
        <p:blipFill>
          <a:blip r:embed="rId2">
            <a:extLst/>
          </a:blip>
          <a:stretch>
            <a:fillRect/>
          </a:stretch>
        </p:blipFill>
        <p:spPr>
          <a:xfrm>
            <a:off x="533400" y="1066800"/>
            <a:ext cx="8206796" cy="4648200"/>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7" name="Picture 1" descr="Picture 1"/>
          <p:cNvPicPr>
            <a:picLocks noChangeAspect="1"/>
          </p:cNvPicPr>
          <p:nvPr/>
        </p:nvPicPr>
        <p:blipFill>
          <a:blip r:embed="rId2">
            <a:extLst/>
          </a:blip>
          <a:stretch>
            <a:fillRect/>
          </a:stretch>
        </p:blipFill>
        <p:spPr>
          <a:xfrm>
            <a:off x="0" y="685800"/>
            <a:ext cx="8879252" cy="528129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Title 1"/>
          <p:cNvSpPr txBox="1">
            <a:spLocks noGrp="1"/>
          </p:cNvSpPr>
          <p:nvPr>
            <p:ph type="title"/>
          </p:nvPr>
        </p:nvSpPr>
        <p:spPr>
          <a:xfrm>
            <a:off x="0" y="0"/>
            <a:ext cx="9220200" cy="990600"/>
          </a:xfrm>
          <a:prstGeom prst="rect">
            <a:avLst/>
          </a:prstGeom>
        </p:spPr>
        <p:txBody>
          <a:bodyPr/>
          <a:lstStyle>
            <a:lvl1pPr defTabSz="886968">
              <a:defRPr sz="2813">
                <a:solidFill>
                  <a:srgbClr val="595959"/>
                </a:solidFill>
              </a:defRPr>
            </a:lvl1pPr>
          </a:lstStyle>
          <a:p>
            <a:r>
              <a:t>What We Know: The Federal tax cut will put enormous pressure on the federal budget and health care spending</a:t>
            </a:r>
          </a:p>
        </p:txBody>
      </p:sp>
      <p:sp>
        <p:nvSpPr>
          <p:cNvPr id="643" name="Straight Connector 4"/>
          <p:cNvSpPr/>
          <p:nvPr/>
        </p:nvSpPr>
        <p:spPr>
          <a:xfrm>
            <a:off x="0" y="990600"/>
            <a:ext cx="9144000" cy="0"/>
          </a:xfrm>
          <a:prstGeom prst="line">
            <a:avLst/>
          </a:prstGeom>
          <a:ln w="34925">
            <a:solidFill>
              <a:srgbClr val="595959"/>
            </a:solidFill>
          </a:ln>
        </p:spPr>
        <p:txBody>
          <a:bodyPr lIns="45719" rIns="45719"/>
          <a:lstStyle/>
          <a:p>
            <a:endParaRPr/>
          </a:p>
        </p:txBody>
      </p:sp>
      <p:pic>
        <p:nvPicPr>
          <p:cNvPr id="644" name="Picture 2" descr="Picture 2"/>
          <p:cNvPicPr>
            <a:picLocks noChangeAspect="1"/>
          </p:cNvPicPr>
          <p:nvPr/>
        </p:nvPicPr>
        <p:blipFill>
          <a:blip r:embed="rId2">
            <a:extLst/>
          </a:blip>
          <a:stretch>
            <a:fillRect/>
          </a:stretch>
        </p:blipFill>
        <p:spPr>
          <a:xfrm>
            <a:off x="381000" y="1143000"/>
            <a:ext cx="3556000" cy="2667000"/>
          </a:xfrm>
          <a:prstGeom prst="rect">
            <a:avLst/>
          </a:prstGeom>
          <a:ln w="12700">
            <a:miter lim="400000"/>
          </a:ln>
        </p:spPr>
      </p:pic>
      <p:pic>
        <p:nvPicPr>
          <p:cNvPr id="645" name="Picture 2" descr="Picture 2"/>
          <p:cNvPicPr>
            <a:picLocks noChangeAspect="1"/>
          </p:cNvPicPr>
          <p:nvPr/>
        </p:nvPicPr>
        <p:blipFill>
          <a:blip r:embed="rId3">
            <a:extLst/>
          </a:blip>
          <a:stretch>
            <a:fillRect/>
          </a:stretch>
        </p:blipFill>
        <p:spPr>
          <a:xfrm>
            <a:off x="4800600" y="1219200"/>
            <a:ext cx="3306306" cy="2438400"/>
          </a:xfrm>
          <a:prstGeom prst="rect">
            <a:avLst/>
          </a:prstGeom>
          <a:ln w="12700">
            <a:miter lim="400000"/>
          </a:ln>
        </p:spPr>
      </p:pic>
      <p:pic>
        <p:nvPicPr>
          <p:cNvPr id="646" name="Picture 3" descr="Picture 3"/>
          <p:cNvPicPr>
            <a:picLocks noChangeAspect="1"/>
          </p:cNvPicPr>
          <p:nvPr/>
        </p:nvPicPr>
        <p:blipFill>
          <a:blip r:embed="rId4">
            <a:extLst/>
          </a:blip>
          <a:stretch>
            <a:fillRect/>
          </a:stretch>
        </p:blipFill>
        <p:spPr>
          <a:xfrm>
            <a:off x="304800" y="4130842"/>
            <a:ext cx="3657600" cy="2743201"/>
          </a:xfrm>
          <a:prstGeom prst="rect">
            <a:avLst/>
          </a:prstGeom>
          <a:ln w="12700">
            <a:miter lim="400000"/>
          </a:ln>
        </p:spPr>
      </p:pic>
      <p:pic>
        <p:nvPicPr>
          <p:cNvPr id="647" name="Picture 5" descr="Picture 5"/>
          <p:cNvPicPr>
            <a:picLocks noChangeAspect="1"/>
          </p:cNvPicPr>
          <p:nvPr/>
        </p:nvPicPr>
        <p:blipFill>
          <a:blip r:embed="rId5">
            <a:extLst/>
          </a:blip>
          <a:stretch>
            <a:fillRect/>
          </a:stretch>
        </p:blipFill>
        <p:spPr>
          <a:xfrm>
            <a:off x="4495800" y="3829050"/>
            <a:ext cx="4038600" cy="302895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Title 2"/>
          <p:cNvSpPr txBox="1">
            <a:spLocks noGrp="1"/>
          </p:cNvSpPr>
          <p:nvPr>
            <p:ph type="title"/>
          </p:nvPr>
        </p:nvSpPr>
        <p:spPr>
          <a:xfrm>
            <a:off x="685800" y="106969"/>
            <a:ext cx="7539788" cy="863580"/>
          </a:xfrm>
          <a:prstGeom prst="rect">
            <a:avLst/>
          </a:prstGeom>
        </p:spPr>
        <p:txBody>
          <a:bodyPr>
            <a:normAutofit fontScale="90000"/>
          </a:bodyPr>
          <a:lstStyle>
            <a:lvl1pPr defTabSz="813816">
              <a:defRPr sz="2581">
                <a:solidFill>
                  <a:srgbClr val="595959"/>
                </a:solidFill>
              </a:defRPr>
            </a:lvl1pPr>
          </a:lstStyle>
          <a:p>
            <a:r>
              <a:t>Significant Medicare growth expected, heightening CMS’ focus on containing costs</a:t>
            </a:r>
          </a:p>
        </p:txBody>
      </p:sp>
      <p:sp>
        <p:nvSpPr>
          <p:cNvPr id="650" name="Straight Connector 5"/>
          <p:cNvSpPr/>
          <p:nvPr/>
        </p:nvSpPr>
        <p:spPr>
          <a:xfrm>
            <a:off x="0" y="990600"/>
            <a:ext cx="9144000" cy="0"/>
          </a:xfrm>
          <a:prstGeom prst="line">
            <a:avLst/>
          </a:prstGeom>
          <a:ln w="34925">
            <a:solidFill>
              <a:srgbClr val="595959"/>
            </a:solidFill>
          </a:ln>
        </p:spPr>
        <p:txBody>
          <a:bodyPr lIns="45719" rIns="45719"/>
          <a:lstStyle/>
          <a:p>
            <a:endParaRPr/>
          </a:p>
        </p:txBody>
      </p:sp>
      <p:pic>
        <p:nvPicPr>
          <p:cNvPr id="651" name="Picture 27" descr="Picture 27"/>
          <p:cNvPicPr>
            <a:picLocks noChangeAspect="1"/>
          </p:cNvPicPr>
          <p:nvPr/>
        </p:nvPicPr>
        <p:blipFill>
          <a:blip r:embed="rId2">
            <a:extLst/>
          </a:blip>
          <a:srcRect l="3026" r="70940" b="13531"/>
          <a:stretch>
            <a:fillRect/>
          </a:stretch>
        </p:blipFill>
        <p:spPr>
          <a:xfrm>
            <a:off x="8521262" y="104888"/>
            <a:ext cx="474683" cy="407719"/>
          </a:xfrm>
          <a:prstGeom prst="rect">
            <a:avLst/>
          </a:prstGeom>
          <a:ln w="12700">
            <a:miter lim="400000"/>
          </a:ln>
        </p:spPr>
      </p:pic>
      <p:grpSp>
        <p:nvGrpSpPr>
          <p:cNvPr id="654" name="TextBox 30"/>
          <p:cNvGrpSpPr/>
          <p:nvPr/>
        </p:nvGrpSpPr>
        <p:grpSpPr>
          <a:xfrm>
            <a:off x="431768" y="4553360"/>
            <a:ext cx="8513279" cy="1657557"/>
            <a:chOff x="0" y="0"/>
            <a:chExt cx="8513278" cy="1657555"/>
          </a:xfrm>
        </p:grpSpPr>
        <p:sp>
          <p:nvSpPr>
            <p:cNvPr id="652" name="Rectangle"/>
            <p:cNvSpPr/>
            <p:nvPr/>
          </p:nvSpPr>
          <p:spPr>
            <a:xfrm>
              <a:off x="0" y="0"/>
              <a:ext cx="8513279" cy="1657556"/>
            </a:xfrm>
            <a:prstGeom prst="rect">
              <a:avLst/>
            </a:prstGeom>
            <a:solidFill>
              <a:srgbClr val="F2F2F2"/>
            </a:solidFill>
            <a:ln w="12700" cap="flat">
              <a:noFill/>
              <a:miter lim="400000"/>
            </a:ln>
            <a:effectLst/>
          </p:spPr>
          <p:txBody>
            <a:bodyPr wrap="square" lIns="45719" tIns="45719" rIns="45719" bIns="45719" numCol="1" anchor="t">
              <a:noAutofit/>
            </a:bodyPr>
            <a:lstStyle/>
            <a:p>
              <a:pPr algn="ctr"/>
              <a:endParaRPr/>
            </a:p>
          </p:txBody>
        </p:sp>
        <p:sp>
          <p:nvSpPr>
            <p:cNvPr id="653" name="“There is no turning back to an unsustainable system that pays for procedures rather than value... The only option is to charge forward. For HHS to take bolder action, and for providers and payers to join with us”…"/>
            <p:cNvSpPr txBox="1"/>
            <p:nvPr/>
          </p:nvSpPr>
          <p:spPr>
            <a:xfrm>
              <a:off x="0" y="0"/>
              <a:ext cx="8513279" cy="1602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2000" i="1">
                  <a:latin typeface="Palatino Linotype"/>
                  <a:ea typeface="Palatino Linotype"/>
                  <a:cs typeface="Palatino Linotype"/>
                  <a:sym typeface="Palatino Linotype"/>
                </a:defRPr>
              </a:pPr>
              <a:r>
                <a:t>“There is </a:t>
              </a:r>
              <a:r>
                <a:rPr b="1">
                  <a:solidFill>
                    <a:srgbClr val="00495D"/>
                  </a:solidFill>
                </a:rPr>
                <a:t>no turning back to an unsustainable system </a:t>
              </a:r>
              <a:r>
                <a:t>that pays for procedures rather than value... The only option is to charge forward. For </a:t>
              </a:r>
              <a:r>
                <a:rPr b="1">
                  <a:solidFill>
                    <a:srgbClr val="00495D"/>
                  </a:solidFill>
                </a:rPr>
                <a:t>HHS to take bolder action</a:t>
              </a:r>
              <a:r>
                <a:t>, and for </a:t>
              </a:r>
              <a:r>
                <a:rPr b="1">
                  <a:solidFill>
                    <a:srgbClr val="00495D"/>
                  </a:solidFill>
                </a:rPr>
                <a:t>providers and payers to join with us</a:t>
              </a:r>
              <a:r>
                <a:t>” </a:t>
              </a:r>
            </a:p>
            <a:p>
              <a:pPr algn="ctr">
                <a:defRPr sz="2000" i="1">
                  <a:latin typeface="Palatino Linotype"/>
                  <a:ea typeface="Palatino Linotype"/>
                  <a:cs typeface="Palatino Linotype"/>
                  <a:sym typeface="Palatino Linotype"/>
                </a:defRPr>
              </a:pPr>
              <a:br/>
              <a:r>
                <a:rPr sz="1800" i="0"/>
                <a:t>– Alex Azar,  Secretary of Health and Human Services </a:t>
              </a:r>
            </a:p>
          </p:txBody>
        </p:sp>
      </p:grpSp>
      <p:pic>
        <p:nvPicPr>
          <p:cNvPr id="655" name="Picture 31" descr="Picture 31"/>
          <p:cNvPicPr>
            <a:picLocks noChangeAspect="1"/>
          </p:cNvPicPr>
          <p:nvPr/>
        </p:nvPicPr>
        <p:blipFill>
          <a:blip r:embed="rId3">
            <a:extLst/>
          </a:blip>
          <a:srcRect t="4698" b="19344"/>
          <a:stretch>
            <a:fillRect/>
          </a:stretch>
        </p:blipFill>
        <p:spPr>
          <a:xfrm>
            <a:off x="1906243" y="2394111"/>
            <a:ext cx="707370" cy="537292"/>
          </a:xfrm>
          <a:prstGeom prst="rect">
            <a:avLst/>
          </a:prstGeom>
          <a:ln w="12700">
            <a:miter lim="400000"/>
          </a:ln>
        </p:spPr>
      </p:pic>
      <p:pic>
        <p:nvPicPr>
          <p:cNvPr id="656" name="Picture 32" descr="Picture 32"/>
          <p:cNvPicPr>
            <a:picLocks noChangeAspect="1"/>
          </p:cNvPicPr>
          <p:nvPr/>
        </p:nvPicPr>
        <p:blipFill>
          <a:blip r:embed="rId4">
            <a:extLst/>
          </a:blip>
          <a:srcRect l="7333" t="19310" r="7813" b="32600"/>
          <a:stretch>
            <a:fillRect/>
          </a:stretch>
        </p:blipFill>
        <p:spPr>
          <a:xfrm>
            <a:off x="2860839" y="2395384"/>
            <a:ext cx="945765" cy="536019"/>
          </a:xfrm>
          <a:prstGeom prst="rect">
            <a:avLst/>
          </a:prstGeom>
          <a:ln w="12700">
            <a:miter lim="400000"/>
          </a:ln>
        </p:spPr>
      </p:pic>
      <p:sp>
        <p:nvSpPr>
          <p:cNvPr id="657" name="Rectangle 33"/>
          <p:cNvSpPr/>
          <p:nvPr/>
        </p:nvSpPr>
        <p:spPr>
          <a:xfrm>
            <a:off x="5300912" y="1145214"/>
            <a:ext cx="3529019" cy="365761"/>
          </a:xfrm>
          <a:prstGeom prst="rect">
            <a:avLst/>
          </a:prstGeom>
          <a:solidFill>
            <a:srgbClr val="D5E9FF"/>
          </a:solidFill>
          <a:ln w="12700">
            <a:miter lim="400000"/>
          </a:ln>
        </p:spPr>
        <p:txBody>
          <a:bodyPr lIns="45719" rIns="45719"/>
          <a:lstStyle/>
          <a:p>
            <a:pPr defTabSz="1463675">
              <a:defRPr sz="1600"/>
            </a:pPr>
            <a:endParaRPr/>
          </a:p>
        </p:txBody>
      </p:sp>
      <p:sp>
        <p:nvSpPr>
          <p:cNvPr id="658" name="TextBox 34"/>
          <p:cNvSpPr txBox="1"/>
          <p:nvPr/>
        </p:nvSpPr>
        <p:spPr>
          <a:xfrm>
            <a:off x="1742952" y="2081521"/>
            <a:ext cx="914401"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b="1"/>
            </a:lvl1pPr>
          </a:lstStyle>
          <a:p>
            <a:r>
              <a:t>2010</a:t>
            </a:r>
          </a:p>
        </p:txBody>
      </p:sp>
      <p:sp>
        <p:nvSpPr>
          <p:cNvPr id="659" name="TextBox 35"/>
          <p:cNvSpPr txBox="1"/>
          <p:nvPr/>
        </p:nvSpPr>
        <p:spPr>
          <a:xfrm>
            <a:off x="2876522" y="2081521"/>
            <a:ext cx="914401" cy="26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b="1"/>
            </a:lvl1pPr>
          </a:lstStyle>
          <a:p>
            <a:r>
              <a:t>2030</a:t>
            </a:r>
          </a:p>
        </p:txBody>
      </p:sp>
      <p:sp>
        <p:nvSpPr>
          <p:cNvPr id="660" name="TextBox 36"/>
          <p:cNvSpPr txBox="1"/>
          <p:nvPr/>
        </p:nvSpPr>
        <p:spPr>
          <a:xfrm>
            <a:off x="312243" y="1169021"/>
            <a:ext cx="4259757"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spcBef>
                <a:spcPts val="500"/>
              </a:spcBef>
              <a:defRPr sz="2000" b="1">
                <a:solidFill>
                  <a:srgbClr val="004F65"/>
                </a:solidFill>
              </a:defRPr>
            </a:pPr>
            <a:r>
              <a:t>Impetus: </a:t>
            </a:r>
            <a:r>
              <a:rPr b="0"/>
              <a:t>Medicare growth expected to exacerbate existing deficits</a:t>
            </a:r>
          </a:p>
        </p:txBody>
      </p:sp>
      <p:sp>
        <p:nvSpPr>
          <p:cNvPr id="661" name="TextBox 37"/>
          <p:cNvSpPr txBox="1"/>
          <p:nvPr/>
        </p:nvSpPr>
        <p:spPr>
          <a:xfrm>
            <a:off x="449279" y="2931402"/>
            <a:ext cx="1124699"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spcBef>
                <a:spcPts val="500"/>
              </a:spcBef>
              <a:defRPr sz="1600"/>
            </a:lvl1pPr>
          </a:lstStyle>
          <a:p>
            <a:r>
              <a:t>Est. Medicare Beneficiaries </a:t>
            </a:r>
          </a:p>
        </p:txBody>
      </p:sp>
      <p:sp>
        <p:nvSpPr>
          <p:cNvPr id="662" name="TextBox 38"/>
          <p:cNvSpPr txBox="1"/>
          <p:nvPr/>
        </p:nvSpPr>
        <p:spPr>
          <a:xfrm>
            <a:off x="1813186" y="3083205"/>
            <a:ext cx="914401"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600" b="1"/>
            </a:lvl1pPr>
          </a:lstStyle>
          <a:p>
            <a:r>
              <a:t>48M</a:t>
            </a:r>
          </a:p>
        </p:txBody>
      </p:sp>
      <p:sp>
        <p:nvSpPr>
          <p:cNvPr id="663" name="TextBox 39"/>
          <p:cNvSpPr txBox="1"/>
          <p:nvPr/>
        </p:nvSpPr>
        <p:spPr>
          <a:xfrm>
            <a:off x="5353079" y="1206827"/>
            <a:ext cx="3642865" cy="2311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spcBef>
                <a:spcPts val="600"/>
              </a:spcBef>
              <a:defRPr sz="2000" b="1">
                <a:solidFill>
                  <a:srgbClr val="004F65"/>
                </a:solidFill>
              </a:defRPr>
            </a:pPr>
            <a:r>
              <a:t>HHS Priorities</a:t>
            </a:r>
          </a:p>
          <a:p>
            <a:pPr marL="285750" indent="-285750">
              <a:lnSpc>
                <a:spcPct val="150000"/>
              </a:lnSpc>
              <a:spcBef>
                <a:spcPts val="300"/>
              </a:spcBef>
              <a:buSzPct val="100000"/>
              <a:buFont typeface="Arial"/>
              <a:buChar char="•"/>
              <a:defRPr>
                <a:solidFill>
                  <a:srgbClr val="004F65"/>
                </a:solidFill>
              </a:defRPr>
            </a:pPr>
            <a:r>
              <a:t>Moving to Value-Based Care</a:t>
            </a:r>
          </a:p>
          <a:p>
            <a:pPr marL="285750" indent="-285750">
              <a:lnSpc>
                <a:spcPct val="150000"/>
              </a:lnSpc>
              <a:spcBef>
                <a:spcPts val="300"/>
              </a:spcBef>
              <a:buSzPct val="100000"/>
              <a:buFont typeface="Arial"/>
              <a:buChar char="•"/>
              <a:defRPr>
                <a:solidFill>
                  <a:srgbClr val="004F65"/>
                </a:solidFill>
              </a:defRPr>
            </a:pPr>
            <a:r>
              <a:t>Lowering Drug Prices</a:t>
            </a:r>
          </a:p>
          <a:p>
            <a:pPr marL="285750" indent="-285750">
              <a:lnSpc>
                <a:spcPct val="150000"/>
              </a:lnSpc>
              <a:spcBef>
                <a:spcPts val="300"/>
              </a:spcBef>
              <a:buSzPct val="100000"/>
              <a:buFont typeface="Arial"/>
              <a:buChar char="•"/>
              <a:defRPr>
                <a:solidFill>
                  <a:srgbClr val="004F65"/>
                </a:solidFill>
              </a:defRPr>
            </a:pPr>
            <a:r>
              <a:t>Affordability &amp; Transparency</a:t>
            </a:r>
          </a:p>
          <a:p>
            <a:pPr marL="285750" indent="-285750">
              <a:lnSpc>
                <a:spcPct val="150000"/>
              </a:lnSpc>
              <a:spcBef>
                <a:spcPts val="300"/>
              </a:spcBef>
              <a:buSzPct val="100000"/>
              <a:buFont typeface="Arial"/>
              <a:buChar char="•"/>
              <a:defRPr>
                <a:solidFill>
                  <a:srgbClr val="004F65"/>
                </a:solidFill>
              </a:defRPr>
            </a:pPr>
            <a:r>
              <a:t>Opioid Treatment, Regulation, &amp; Enforcement</a:t>
            </a:r>
          </a:p>
        </p:txBody>
      </p:sp>
      <p:sp>
        <p:nvSpPr>
          <p:cNvPr id="664" name="TextBox 40"/>
          <p:cNvSpPr txBox="1"/>
          <p:nvPr/>
        </p:nvSpPr>
        <p:spPr>
          <a:xfrm>
            <a:off x="2876920" y="3068784"/>
            <a:ext cx="914401"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600" b="1"/>
            </a:lvl1pPr>
          </a:lstStyle>
          <a:p>
            <a:r>
              <a:t>81M</a:t>
            </a:r>
          </a:p>
        </p:txBody>
      </p:sp>
      <p:sp>
        <p:nvSpPr>
          <p:cNvPr id="665" name="TextBox 41"/>
          <p:cNvSpPr txBox="1"/>
          <p:nvPr/>
        </p:nvSpPr>
        <p:spPr>
          <a:xfrm>
            <a:off x="1813186" y="3604028"/>
            <a:ext cx="914401"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600" b="1">
                <a:solidFill>
                  <a:srgbClr val="FF0000"/>
                </a:solidFill>
              </a:defRPr>
            </a:lvl1pPr>
          </a:lstStyle>
          <a:p>
            <a:r>
              <a:t>-14%</a:t>
            </a:r>
          </a:p>
        </p:txBody>
      </p:sp>
      <p:sp>
        <p:nvSpPr>
          <p:cNvPr id="666" name="TextBox 42"/>
          <p:cNvSpPr txBox="1"/>
          <p:nvPr/>
        </p:nvSpPr>
        <p:spPr>
          <a:xfrm>
            <a:off x="2876920" y="3622137"/>
            <a:ext cx="914401" cy="241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spcBef>
                <a:spcPts val="500"/>
              </a:spcBef>
              <a:defRPr sz="1600" b="1">
                <a:solidFill>
                  <a:srgbClr val="FF0000"/>
                </a:solidFill>
              </a:defRPr>
            </a:lvl1pPr>
          </a:lstStyle>
          <a:p>
            <a:r>
              <a:t>-41%</a:t>
            </a:r>
          </a:p>
        </p:txBody>
      </p:sp>
      <p:sp>
        <p:nvSpPr>
          <p:cNvPr id="667" name="TextBox 43"/>
          <p:cNvSpPr txBox="1"/>
          <p:nvPr/>
        </p:nvSpPr>
        <p:spPr>
          <a:xfrm>
            <a:off x="448047" y="3563789"/>
            <a:ext cx="1381419"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600"/>
            </a:lvl1pPr>
          </a:lstStyle>
          <a:p>
            <a:r>
              <a:t>Funding Deficit as a % of Federal Tax Revenue </a:t>
            </a:r>
          </a:p>
        </p:txBody>
      </p:sp>
      <p:sp>
        <p:nvSpPr>
          <p:cNvPr id="668" name="Straight Connector 44"/>
          <p:cNvSpPr/>
          <p:nvPr/>
        </p:nvSpPr>
        <p:spPr>
          <a:xfrm>
            <a:off x="431767" y="3430270"/>
            <a:ext cx="3341644" cy="1"/>
          </a:xfrm>
          <a:prstGeom prst="line">
            <a:avLst/>
          </a:prstGeom>
          <a:ln>
            <a:solidFill>
              <a:srgbClr val="6E6E6E"/>
            </a:solidFill>
          </a:ln>
        </p:spPr>
        <p:txBody>
          <a:bodyPr lIns="45719" rIns="45719"/>
          <a:lstStyle/>
          <a:p>
            <a:endParaRPr/>
          </a:p>
        </p:txBody>
      </p:sp>
      <p:grpSp>
        <p:nvGrpSpPr>
          <p:cNvPr id="671" name="Speech Bubble: Rectangle 46"/>
          <p:cNvGrpSpPr/>
          <p:nvPr/>
        </p:nvGrpSpPr>
        <p:grpSpPr>
          <a:xfrm>
            <a:off x="3587053" y="3170970"/>
            <a:ext cx="1605106" cy="904240"/>
            <a:chOff x="0" y="0"/>
            <a:chExt cx="1605105" cy="904239"/>
          </a:xfrm>
        </p:grpSpPr>
        <p:sp>
          <p:nvSpPr>
            <p:cNvPr id="669" name="Shape"/>
            <p:cNvSpPr/>
            <p:nvPr/>
          </p:nvSpPr>
          <p:spPr>
            <a:xfrm>
              <a:off x="0" y="0"/>
              <a:ext cx="1605106" cy="896531"/>
            </a:xfrm>
            <a:custGeom>
              <a:avLst/>
              <a:gdLst/>
              <a:ahLst/>
              <a:cxnLst>
                <a:cxn ang="0">
                  <a:pos x="wd2" y="hd2"/>
                </a:cxn>
                <a:cxn ang="5400000">
                  <a:pos x="wd2" y="hd2"/>
                </a:cxn>
                <a:cxn ang="10800000">
                  <a:pos x="wd2" y="hd2"/>
                </a:cxn>
                <a:cxn ang="16200000">
                  <a:pos x="wd2" y="hd2"/>
                </a:cxn>
              </a:cxnLst>
              <a:rect l="0" t="0" r="r" b="b"/>
              <a:pathLst>
                <a:path w="21600" h="21600" extrusionOk="0">
                  <a:moveTo>
                    <a:pt x="5309" y="0"/>
                  </a:moveTo>
                  <a:lnTo>
                    <a:pt x="21600" y="0"/>
                  </a:lnTo>
                  <a:lnTo>
                    <a:pt x="21600" y="21600"/>
                  </a:lnTo>
                  <a:lnTo>
                    <a:pt x="5309" y="21600"/>
                  </a:lnTo>
                  <a:lnTo>
                    <a:pt x="5309" y="9000"/>
                  </a:lnTo>
                  <a:lnTo>
                    <a:pt x="0" y="114"/>
                  </a:lnTo>
                  <a:lnTo>
                    <a:pt x="5309" y="3600"/>
                  </a:lnTo>
                  <a:close/>
                </a:path>
              </a:pathLst>
            </a:custGeom>
            <a:solidFill>
              <a:srgbClr val="D5E9FF"/>
            </a:solidFill>
            <a:ln w="12700" cap="flat">
              <a:noFill/>
              <a:miter lim="400000"/>
            </a:ln>
            <a:effectLst/>
          </p:spPr>
          <p:txBody>
            <a:bodyPr wrap="square" lIns="45719" tIns="45719" rIns="45719" bIns="45719" numCol="1" anchor="t">
              <a:noAutofit/>
            </a:bodyPr>
            <a:lstStyle/>
            <a:p>
              <a:pPr algn="ctr" defTabSz="1463675"/>
              <a:endParaRPr/>
            </a:p>
          </p:txBody>
        </p:sp>
        <p:sp>
          <p:nvSpPr>
            <p:cNvPr id="670" name="Average ~4,800 new beneficiaries per day"/>
            <p:cNvSpPr txBox="1"/>
            <p:nvPr/>
          </p:nvSpPr>
          <p:spPr>
            <a:xfrm>
              <a:off x="394491" y="0"/>
              <a:ext cx="1210615" cy="9042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defTabSz="1463675">
                <a:defRPr sz="1400" b="1"/>
              </a:lvl1pPr>
            </a:lstStyle>
            <a:p>
              <a:r>
                <a:t>Average ~4,800 new beneficiaries per day</a:t>
              </a:r>
            </a:p>
          </p:txBody>
        </p:sp>
      </p:grpSp>
      <p:sp>
        <p:nvSpPr>
          <p:cNvPr id="672" name="TextBox 47"/>
          <p:cNvSpPr txBox="1"/>
          <p:nvPr/>
        </p:nvSpPr>
        <p:spPr>
          <a:xfrm>
            <a:off x="676701" y="6210917"/>
            <a:ext cx="7820298"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a:lvl1pPr>
          </a:lstStyle>
          <a:p>
            <a:r>
              <a:t>Sources: Presentation to Chief Strategy Officer Forum, Health Academy Advisors Oct 2018, “Chasing Healthcare’s Holy Grails, ” JP Morgan Oct 2018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Medicare — timeout needed"/>
          <p:cNvSpPr txBox="1">
            <a:spLocks noGrp="1"/>
          </p:cNvSpPr>
          <p:nvPr>
            <p:ph type="title"/>
          </p:nvPr>
        </p:nvSpPr>
        <p:spPr>
          <a:prstGeom prst="rect">
            <a:avLst/>
          </a:prstGeom>
        </p:spPr>
        <p:txBody>
          <a:bodyPr/>
          <a:lstStyle/>
          <a:p>
            <a:r>
              <a:t>Medicare — timeout needed</a:t>
            </a:r>
          </a:p>
        </p:txBody>
      </p:sp>
      <p:pic>
        <p:nvPicPr>
          <p:cNvPr id="675" name="patriots2.jpg" descr="patriots2.jpg"/>
          <p:cNvPicPr>
            <a:picLocks noChangeAspect="1"/>
          </p:cNvPicPr>
          <p:nvPr/>
        </p:nvPicPr>
        <p:blipFill>
          <a:blip r:embed="rId2">
            <a:extLst/>
          </a:blip>
          <a:stretch>
            <a:fillRect/>
          </a:stretch>
        </p:blipFill>
        <p:spPr>
          <a:xfrm>
            <a:off x="737843" y="1140593"/>
            <a:ext cx="7668314" cy="511021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Title 1"/>
          <p:cNvSpPr txBox="1">
            <a:spLocks noGrp="1"/>
          </p:cNvSpPr>
          <p:nvPr>
            <p:ph type="title"/>
          </p:nvPr>
        </p:nvSpPr>
        <p:spPr>
          <a:xfrm>
            <a:off x="0" y="228600"/>
            <a:ext cx="9220200" cy="990600"/>
          </a:xfrm>
          <a:prstGeom prst="rect">
            <a:avLst/>
          </a:prstGeom>
        </p:spPr>
        <p:txBody>
          <a:bodyPr>
            <a:normAutofit fontScale="90000"/>
          </a:bodyPr>
          <a:lstStyle/>
          <a:p>
            <a:pPr defTabSz="630936">
              <a:defRPr sz="2001">
                <a:solidFill>
                  <a:srgbClr val="595959"/>
                </a:solidFill>
              </a:defRPr>
            </a:pPr>
            <a:r>
              <a:t>The biologic revolution will provide innovative and expensive treatment options for clinical care</a:t>
            </a:r>
            <a:br/>
            <a:endParaRPr/>
          </a:p>
        </p:txBody>
      </p:sp>
      <p:sp>
        <p:nvSpPr>
          <p:cNvPr id="678" name="Straight Connector 4"/>
          <p:cNvSpPr/>
          <p:nvPr/>
        </p:nvSpPr>
        <p:spPr>
          <a:xfrm>
            <a:off x="0" y="990600"/>
            <a:ext cx="9144000" cy="0"/>
          </a:xfrm>
          <a:prstGeom prst="line">
            <a:avLst/>
          </a:prstGeom>
          <a:ln w="34925">
            <a:solidFill>
              <a:srgbClr val="595959"/>
            </a:solidFill>
          </a:ln>
        </p:spPr>
        <p:txBody>
          <a:bodyPr lIns="45719" rIns="45719"/>
          <a:lstStyle/>
          <a:p>
            <a:endParaRPr/>
          </a:p>
        </p:txBody>
      </p:sp>
      <p:pic>
        <p:nvPicPr>
          <p:cNvPr id="679" name="Picture 3" descr="Picture 3"/>
          <p:cNvPicPr>
            <a:picLocks noChangeAspect="1"/>
          </p:cNvPicPr>
          <p:nvPr/>
        </p:nvPicPr>
        <p:blipFill>
          <a:blip r:embed="rId2">
            <a:extLst/>
          </a:blip>
          <a:stretch>
            <a:fillRect/>
          </a:stretch>
        </p:blipFill>
        <p:spPr>
          <a:xfrm>
            <a:off x="1219200" y="1066800"/>
            <a:ext cx="6214534" cy="3495675"/>
          </a:xfrm>
          <a:prstGeom prst="rect">
            <a:avLst/>
          </a:prstGeom>
          <a:ln w="12700">
            <a:miter lim="400000"/>
          </a:ln>
        </p:spPr>
      </p:pic>
      <p:sp>
        <p:nvSpPr>
          <p:cNvPr id="680" name="Rectangle 5"/>
          <p:cNvSpPr txBox="1"/>
          <p:nvPr/>
        </p:nvSpPr>
        <p:spPr>
          <a:xfrm>
            <a:off x="1905000" y="4562475"/>
            <a:ext cx="5638800" cy="256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latin typeface="Circular"/>
                <a:ea typeface="Circular"/>
                <a:cs typeface="Circular"/>
                <a:sym typeface="Circular"/>
              </a:defRPr>
            </a:pPr>
            <a:r>
              <a:t>A cancer cell (in white) being attacked by two cytotoxic T cells (in red) -  </a:t>
            </a:r>
            <a:r>
              <a:rPr i="1" cap="all">
                <a:solidFill>
                  <a:srgbClr val="404040"/>
                </a:solidFill>
              </a:rPr>
              <a:t>NIH</a:t>
            </a:r>
          </a:p>
        </p:txBody>
      </p:sp>
      <p:sp>
        <p:nvSpPr>
          <p:cNvPr id="681" name="Content Placeholder 2"/>
          <p:cNvSpPr txBox="1">
            <a:spLocks noGrp="1"/>
          </p:cNvSpPr>
          <p:nvPr>
            <p:ph type="body" sz="quarter" idx="1"/>
          </p:nvPr>
        </p:nvSpPr>
        <p:spPr>
          <a:xfrm>
            <a:off x="2057400" y="4953000"/>
            <a:ext cx="4800600" cy="2057400"/>
          </a:xfrm>
          <a:prstGeom prst="rect">
            <a:avLst/>
          </a:prstGeom>
        </p:spPr>
        <p:txBody>
          <a:bodyPr/>
          <a:lstStyle/>
          <a:p>
            <a:pPr marL="0" indent="0">
              <a:spcBef>
                <a:spcPts val="500"/>
              </a:spcBef>
              <a:buSzTx/>
              <a:buNone/>
              <a:defRPr sz="2400" i="1">
                <a:solidFill>
                  <a:srgbClr val="404040"/>
                </a:solidFill>
              </a:defRPr>
            </a:pPr>
            <a:r>
              <a:t>But not without challenges:</a:t>
            </a:r>
          </a:p>
          <a:p>
            <a:pPr>
              <a:spcBef>
                <a:spcPts val="500"/>
              </a:spcBef>
              <a:defRPr sz="2200">
                <a:solidFill>
                  <a:srgbClr val="404040"/>
                </a:solidFill>
              </a:defRPr>
            </a:pPr>
            <a:r>
              <a:t>Manufacturing &amp; development</a:t>
            </a:r>
          </a:p>
          <a:p>
            <a:pPr>
              <a:spcBef>
                <a:spcPts val="500"/>
              </a:spcBef>
              <a:defRPr sz="2200">
                <a:solidFill>
                  <a:srgbClr val="404040"/>
                </a:solidFill>
              </a:defRPr>
            </a:pPr>
            <a:r>
              <a:t>Financial</a:t>
            </a:r>
          </a:p>
          <a:p>
            <a:pPr>
              <a:spcBef>
                <a:spcPts val="500"/>
              </a:spcBef>
              <a:defRPr sz="2200">
                <a:solidFill>
                  <a:srgbClr val="404040"/>
                </a:solidFill>
              </a:defRPr>
            </a:pPr>
            <a:r>
              <a:t>Clinical complexity</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7266</Words>
  <Application>Microsoft Macintosh PowerPoint</Application>
  <PresentationFormat>On-screen Show (4:3)</PresentationFormat>
  <Paragraphs>1175</Paragraphs>
  <Slides>51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Arial Black</vt:lpstr>
      <vt:lpstr>Calibri</vt:lpstr>
      <vt:lpstr>Calibri Light</vt:lpstr>
      <vt:lpstr>Circular</vt:lpstr>
      <vt:lpstr>Palatino Linotype</vt:lpstr>
      <vt:lpstr>Wingdings</vt:lpstr>
      <vt:lpstr>Office Theme</vt:lpstr>
      <vt:lpstr>Can Anyone Figure Out Where We’re Going?</vt:lpstr>
      <vt:lpstr>We are going to Atlanta</vt:lpstr>
      <vt:lpstr>One Approach To Predicting the Future</vt:lpstr>
      <vt:lpstr>What We Know: Four Megatrends in Health Care</vt:lpstr>
      <vt:lpstr>What We Know: As the population ages and lives longer demand for health care services will grow and change</vt:lpstr>
      <vt:lpstr>What We Know: The Federal tax cut will put enormous pressure on the federal budget and health care spending</vt:lpstr>
      <vt:lpstr>Significant Medicare growth expected, heightening CMS’ focus on containing costs</vt:lpstr>
      <vt:lpstr>Medicare — timeout needed</vt:lpstr>
      <vt:lpstr>The biologic revolution will provide innovative and expensive treatment options for clinical care </vt:lpstr>
      <vt:lpstr>What We Know: IT will disrupt health care </vt:lpstr>
      <vt:lpstr>PowerPoint Presentation</vt:lpstr>
      <vt:lpstr>IT implementation can be rocky</vt:lpstr>
      <vt:lpstr>APPENDIX</vt:lpstr>
      <vt:lpstr>Market Trends</vt:lpstr>
      <vt:lpstr>Key Market Trends</vt:lpstr>
      <vt:lpstr>Tech innovators now leading the U.S economy, with many forging paths into healthcare  </vt:lpstr>
      <vt:lpstr>PowerPoint Presentation</vt:lpstr>
      <vt:lpstr>PowerPoint Presentation</vt:lpstr>
      <vt:lpstr>Cost pressures, technology, and sociological shifts are driving disruption in the healthcare landscape</vt:lpstr>
      <vt:lpstr>Significant Medicare growth expected, heightening CMS’ focus on containing costs</vt:lpstr>
      <vt:lpstr>CMS policies address a broad array of levers to contain cost</vt:lpstr>
      <vt:lpstr> </vt:lpstr>
      <vt:lpstr>Hospital margins under pressure as expenses outpace revenue growth and commercial enrollment flattens</vt:lpstr>
      <vt:lpstr>M&amp;A volume and transaction size increasing as hospitals seek financial stability &amp; market share growth</vt:lpstr>
      <vt:lpstr>Proposed BI/Lahey merger will create a serious competitor and change competitive dynamics in MA</vt:lpstr>
      <vt:lpstr>Growth forecasted for both tertiary and outpatient services; market responds with JVs in lower acuity sector</vt:lpstr>
      <vt:lpstr>As consumers increasingly look for a frictionless experience, new care models are emerging and redefining the patient care </vt:lpstr>
      <vt:lpstr>Consumers are beginning to expect healthcare to offer the same personalization as other service industries</vt:lpstr>
      <vt:lpstr>While innovative product and services are transforming care delivery, consumers still look to their PCP as a trusted advisor</vt:lpstr>
      <vt:lpstr>UnitedHealth Group expands into physician sector in the US and hospital sector internationally</vt:lpstr>
      <vt:lpstr>Optum has become a formidable competitor, offering a full-service product line to its expansive client portfolio</vt:lpstr>
      <vt:lpstr>Market forces pressure but also create opportunities for Partners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Chronic diseases are driving up health care spending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Anyone Figure Out Where We’re Going?</dc:title>
  <dc:creator>Rental End User</dc:creator>
  <cp:lastModifiedBy>Microsoft Office User</cp:lastModifiedBy>
  <cp:revision>2</cp:revision>
  <dcterms:modified xsi:type="dcterms:W3CDTF">2019-01-23T00:51:48Z</dcterms:modified>
</cp:coreProperties>
</file>