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7"/>
  </p:notesMasterIdLst>
  <p:handoutMasterIdLst>
    <p:handoutMasterId r:id="rId8"/>
  </p:handoutMasterIdLst>
  <p:sldIdLst>
    <p:sldId id="635" r:id="rId3"/>
    <p:sldId id="627" r:id="rId4"/>
    <p:sldId id="632" r:id="rId5"/>
    <p:sldId id="636" r:id="rId6"/>
  </p:sldIdLst>
  <p:sldSz cx="9144000" cy="5143500" type="screen16x9"/>
  <p:notesSz cx="9305925" cy="7019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6" orient="horz" pos="768" userDrawn="1">
          <p15:clr>
            <a:srgbClr val="A4A3A4"/>
          </p15:clr>
        </p15:guide>
        <p15:guide id="14" orient="horz" pos="336" userDrawn="1">
          <p15:clr>
            <a:srgbClr val="A4A3A4"/>
          </p15:clr>
        </p15:guide>
        <p15:guide id="16" pos="4462">
          <p15:clr>
            <a:srgbClr val="A4A3A4"/>
          </p15:clr>
        </p15:guide>
        <p15:guide id="18" orient="horz" pos="3480">
          <p15:clr>
            <a:srgbClr val="A4A3A4"/>
          </p15:clr>
        </p15:guide>
        <p15:guide id="19" orient="horz" pos="3045">
          <p15:clr>
            <a:srgbClr val="A4A3A4"/>
          </p15:clr>
        </p15:guide>
        <p15:guide id="21" orient="horz" pos="1008">
          <p15:clr>
            <a:srgbClr val="A4A3A4"/>
          </p15:clr>
        </p15:guide>
        <p15:guide id="23" orient="horz">
          <p15:clr>
            <a:srgbClr val="A4A3A4"/>
          </p15:clr>
        </p15:guide>
        <p15:guide id="24" pos="301">
          <p15:clr>
            <a:srgbClr val="A4A3A4"/>
          </p15:clr>
        </p15:guide>
        <p15:guide id="25" orient="horz" pos="255">
          <p15:clr>
            <a:srgbClr val="A4A3A4"/>
          </p15:clr>
        </p15:guide>
        <p15:guide id="26" orient="horz" pos="4153">
          <p15:clr>
            <a:srgbClr val="A4A3A4"/>
          </p15:clr>
        </p15:guide>
        <p15:guide id="27">
          <p15:clr>
            <a:srgbClr val="A4A3A4"/>
          </p15:clr>
        </p15:guide>
        <p15:guide id="28" pos="308">
          <p15:clr>
            <a:srgbClr val="A4A3A4"/>
          </p15:clr>
        </p15:guide>
        <p15:guide id="29" orient="horz" pos="3825">
          <p15:clr>
            <a:srgbClr val="A4A3A4"/>
          </p15:clr>
        </p15:guide>
        <p15:guide id="30" pos="5759">
          <p15:clr>
            <a:srgbClr val="A4A3A4"/>
          </p15:clr>
        </p15:guide>
        <p15:guide id="31" pos="4463">
          <p15:clr>
            <a:srgbClr val="A4A3A4"/>
          </p15:clr>
        </p15:guide>
        <p15:guide id="32" orient="horz" pos="252">
          <p15:clr>
            <a:srgbClr val="A4A3A4"/>
          </p15:clr>
        </p15:guide>
        <p15:guide id="33" orient="horz" pos="2779">
          <p15:clr>
            <a:srgbClr val="A4A3A4"/>
          </p15:clr>
        </p15:guide>
        <p15:guide id="34" orient="horz" pos="251">
          <p15:clr>
            <a:srgbClr val="A4A3A4"/>
          </p15:clr>
        </p15:guide>
        <p15:guide id="35" pos="3075">
          <p15:clr>
            <a:srgbClr val="A4A3A4"/>
          </p15:clr>
        </p15:guide>
        <p15:guide id="36" pos="221">
          <p15:clr>
            <a:srgbClr val="A4A3A4"/>
          </p15:clr>
        </p15:guide>
        <p15:guide id="37" orient="horz" pos="3105">
          <p15:clr>
            <a:srgbClr val="A4A3A4"/>
          </p15:clr>
        </p15:guide>
        <p15:guide id="38" pos="342">
          <p15:clr>
            <a:srgbClr val="A4A3A4"/>
          </p15:clr>
        </p15:guide>
        <p15:guide id="39" orient="horz" pos="2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 userDrawn="1">
          <p15:clr>
            <a:srgbClr val="A4A3A4"/>
          </p15:clr>
        </p15:guide>
        <p15:guide id="2" pos="2932" userDrawn="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A33477"/>
    <a:srgbClr val="960E5D"/>
    <a:srgbClr val="3B3E33"/>
    <a:srgbClr val="9C181F"/>
    <a:srgbClr val="C1D9B9"/>
    <a:srgbClr val="CE4624"/>
    <a:srgbClr val="B9C994"/>
    <a:srgbClr val="B1BCD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5" autoAdjust="0"/>
    <p:restoredTop sz="86667" autoAdjust="0"/>
  </p:normalViewPr>
  <p:slideViewPr>
    <p:cSldViewPr snapToGrid="0">
      <p:cViewPr varScale="1">
        <p:scale>
          <a:sx n="153" d="100"/>
          <a:sy n="153" d="100"/>
        </p:scale>
        <p:origin x="640" y="168"/>
      </p:cViewPr>
      <p:guideLst>
        <p:guide orient="horz" pos="768"/>
        <p:guide orient="horz" pos="336"/>
        <p:guide pos="4462"/>
        <p:guide orient="horz" pos="3480"/>
        <p:guide orient="horz" pos="3045"/>
        <p:guide orient="horz" pos="1008"/>
        <p:guide orient="horz"/>
        <p:guide pos="301"/>
        <p:guide orient="horz" pos="255"/>
        <p:guide orient="horz" pos="4153"/>
        <p:guide/>
        <p:guide pos="308"/>
        <p:guide orient="horz" pos="3825"/>
        <p:guide pos="5759"/>
        <p:guide pos="4463"/>
        <p:guide orient="horz" pos="252"/>
        <p:guide orient="horz" pos="2779"/>
        <p:guide orient="horz" pos="251"/>
        <p:guide pos="3075"/>
        <p:guide pos="221"/>
        <p:guide orient="horz" pos="3105"/>
        <p:guide pos="342"/>
        <p:guide orient="horz" pos="2784"/>
      </p:guideLst>
    </p:cSldViewPr>
  </p:slideViewPr>
  <p:outlineViewPr>
    <p:cViewPr>
      <p:scale>
        <a:sx n="33" d="100"/>
        <a:sy n="33" d="100"/>
      </p:scale>
      <p:origin x="0" y="1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60"/>
    </p:cViewPr>
  </p:sorterViewPr>
  <p:notesViewPr>
    <p:cSldViewPr snapToGrid="0" showGuides="1">
      <p:cViewPr varScale="1">
        <p:scale>
          <a:sx n="88" d="100"/>
          <a:sy n="88" d="100"/>
        </p:scale>
        <p:origin x="-2154" y="-114"/>
      </p:cViewPr>
      <p:guideLst>
        <p:guide orient="horz" pos="2191"/>
        <p:guide pos="2932"/>
        <p:guide orient="horz" pos="2212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Jacque J. Sokolov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675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9/24/2018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67852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USC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675" y="6667852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23665-64E4-4524-A5A2-6C4EFBE8B0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1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6775" cy="2632075"/>
          </a:xfrm>
          <a:prstGeom prst="rect">
            <a:avLst/>
          </a:prstGeom>
        </p:spPr>
        <p:txBody>
          <a:bodyPr lIns="93277" tIns="46639" rIns="93277" bIns="46639"/>
          <a:lstStyle/>
          <a:p>
            <a:endParaRPr dirty="0"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xfrm>
            <a:off x="1240792" y="3334467"/>
            <a:ext cx="6824345" cy="3158966"/>
          </a:xfrm>
          <a:prstGeom prst="rect">
            <a:avLst/>
          </a:prstGeom>
        </p:spPr>
        <p:txBody>
          <a:bodyPr lIns="93277" tIns="46639" rIns="93277" bIns="466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2867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4575" y="527050"/>
            <a:ext cx="4676775" cy="2632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5271674" y="6667851"/>
            <a:ext cx="4032147" cy="3508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4FB97-4E9E-4ED8-B1C4-FA996D04BB2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hcdgsolutions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223340" y="-14017"/>
            <a:ext cx="8229600" cy="4486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23" name="Rectangle 9"/>
          <p:cNvSpPr/>
          <p:nvPr userDrawn="1"/>
        </p:nvSpPr>
        <p:spPr>
          <a:xfrm>
            <a:off x="8763001" y="4938712"/>
            <a:ext cx="392115" cy="208361"/>
          </a:xfrm>
          <a:prstGeom prst="rect">
            <a:avLst/>
          </a:prstGeom>
          <a:solidFill>
            <a:srgbClr val="617F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4" name="Rectangle 76"/>
          <p:cNvSpPr/>
          <p:nvPr userDrawn="1"/>
        </p:nvSpPr>
        <p:spPr>
          <a:xfrm>
            <a:off x="2" y="4938713"/>
            <a:ext cx="6315075" cy="213123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5" name="Rectangle 76"/>
          <p:cNvSpPr/>
          <p:nvPr userDrawn="1"/>
        </p:nvSpPr>
        <p:spPr>
          <a:xfrm>
            <a:off x="6315077" y="4938713"/>
            <a:ext cx="2447925" cy="213123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6" name="WordArt 79"/>
          <p:cNvSpPr txBox="1"/>
          <p:nvPr userDrawn="1"/>
        </p:nvSpPr>
        <p:spPr>
          <a:xfrm>
            <a:off x="6464301" y="4996121"/>
            <a:ext cx="2130425" cy="9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905255">
              <a:defRPr sz="792">
                <a:solidFill>
                  <a:srgbClr val="FFFFFF"/>
                </a:solidFill>
              </a:defRPr>
            </a:lvl1pPr>
          </a:lstStyle>
          <a:p>
            <a:r>
              <a:rPr sz="1100" dirty="0">
                <a:latin typeface="Arial Black" panose="020B0A04020102020204" pitchFamily="34" charset="0"/>
              </a:rPr>
              <a:t>PROPRIETARY </a:t>
            </a:r>
          </a:p>
        </p:txBody>
      </p:sp>
      <p:sp>
        <p:nvSpPr>
          <p:cNvPr id="27" name="Oval 83"/>
          <p:cNvSpPr>
            <a:spLocks noChangeAspect="1" noChangeArrowheads="1"/>
          </p:cNvSpPr>
          <p:nvPr userDrawn="1"/>
        </p:nvSpPr>
        <p:spPr bwMode="auto">
          <a:xfrm>
            <a:off x="8830683" y="4954441"/>
            <a:ext cx="249239" cy="18692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/>
          <a:p>
            <a:pPr algn="ctr"/>
            <a:fld id="{2A04999E-AE31-A14D-8F95-A349B882AD9D}" type="slidenum">
              <a:rPr lang="en-US" sz="1200" b="0" smtClean="0">
                <a:solidFill>
                  <a:schemeClr val="bg1"/>
                </a:solidFill>
                <a:latin typeface="+mn-lt"/>
                <a:ea typeface="Franklin Gothic Medium" charset="0"/>
                <a:cs typeface="Franklin Gothic Medium" charset="0"/>
              </a:rPr>
              <a:pPr algn="ctr"/>
              <a:t>‹#›</a:t>
            </a:fld>
            <a:r>
              <a:rPr lang="en-US" sz="1200" b="0" dirty="0">
                <a:solidFill>
                  <a:schemeClr val="bg1"/>
                </a:solidFill>
                <a:latin typeface="+mn-lt"/>
                <a:ea typeface="Franklin Gothic Medium" charset="0"/>
                <a:cs typeface="Franklin Gothic Medium" charset="0"/>
              </a:rPr>
              <a:t>  </a:t>
            </a:r>
          </a:p>
        </p:txBody>
      </p:sp>
      <p:sp>
        <p:nvSpPr>
          <p:cNvPr id="28" name="TextBox 20"/>
          <p:cNvSpPr txBox="1"/>
          <p:nvPr userDrawn="1"/>
        </p:nvSpPr>
        <p:spPr>
          <a:xfrm>
            <a:off x="1481960" y="4915027"/>
            <a:ext cx="478483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0">
                <a:solidFill>
                  <a:srgbClr val="FFFFFF"/>
                </a:solidFill>
              </a:defRPr>
            </a:lvl1pPr>
          </a:lstStyle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2019 New Market Tax Credits </a:t>
            </a:r>
            <a:r>
              <a:rPr sz="1200" b="1" cap="small" baseline="0" dirty="0"/>
              <a:t>| </a:t>
            </a:r>
            <a:r>
              <a:rPr lang="en-US" sz="1200" b="1" cap="small" baseline="0" dirty="0"/>
              <a:t>January 2019</a:t>
            </a:r>
            <a:endParaRPr sz="1200" b="1" cap="small" baseline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34007" y="4907143"/>
            <a:ext cx="134795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HCDG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2425303"/>
            <a:ext cx="3086100" cy="2718197"/>
          </a:xfrm>
          <a:prstGeom prst="rect">
            <a:avLst/>
          </a:prstGeom>
          <a:solidFill>
            <a:srgbClr val="A6A6A6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/>
          <p:cNvSpPr/>
          <p:nvPr userDrawn="1"/>
        </p:nvSpPr>
        <p:spPr>
          <a:xfrm>
            <a:off x="0" y="0"/>
            <a:ext cx="3086100" cy="819150"/>
          </a:xfrm>
          <a:prstGeom prst="rect">
            <a:avLst/>
          </a:prstGeom>
          <a:solidFill>
            <a:srgbClr val="00336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8"/>
          <p:cNvSpPr txBox="1"/>
          <p:nvPr userDrawn="1"/>
        </p:nvSpPr>
        <p:spPr>
          <a:xfrm>
            <a:off x="416806" y="3811584"/>
            <a:ext cx="2265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/>
                <a:cs typeface="Calibri"/>
              </a:rPr>
              <a:t>5665 North Scottsdale Road, Suite 110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/>
                <a:cs typeface="Calibri"/>
              </a:rPr>
              <a:t>Scottsdale, AZ  85250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/>
                <a:cs typeface="Calibri"/>
              </a:rPr>
              <a:t>Phone: (480) 427-3943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000000"/>
                </a:solidFill>
                <a:latin typeface="+mn-lt"/>
                <a:cs typeface="Calibri"/>
                <a:hlinkClick r:id="rId2"/>
              </a:rPr>
              <a:t>http://hcdgsolutions.com</a:t>
            </a:r>
            <a:endParaRPr lang="en-US" sz="900" b="1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0" y="2305050"/>
            <a:ext cx="3086100" cy="120254"/>
          </a:xfrm>
          <a:prstGeom prst="rect">
            <a:avLst/>
          </a:prstGeom>
          <a:solidFill>
            <a:srgbClr val="617F36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bject 2"/>
          <p:cNvSpPr>
            <a:spLocks/>
          </p:cNvSpPr>
          <p:nvPr userDrawn="1"/>
        </p:nvSpPr>
        <p:spPr bwMode="auto">
          <a:xfrm>
            <a:off x="474402" y="3076359"/>
            <a:ext cx="377825" cy="215444"/>
          </a:xfrm>
          <a:custGeom>
            <a:avLst/>
            <a:gdLst>
              <a:gd name="T0" fmla="*/ 0 w 377189"/>
              <a:gd name="T1" fmla="*/ 0 h 378460"/>
              <a:gd name="T2" fmla="*/ 0 w 377189"/>
              <a:gd name="T3" fmla="*/ 377951 h 378460"/>
              <a:gd name="T4" fmla="*/ 377190 w 377189"/>
              <a:gd name="T5" fmla="*/ 377951 h 378460"/>
              <a:gd name="T6" fmla="*/ 377189 w 377189"/>
              <a:gd name="T7" fmla="*/ 0 h 378460"/>
              <a:gd name="T8" fmla="*/ 0 w 377189"/>
              <a:gd name="T9" fmla="*/ 0 h 378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189" h="378460">
                <a:moveTo>
                  <a:pt x="0" y="0"/>
                </a:moveTo>
                <a:lnTo>
                  <a:pt x="0" y="377951"/>
                </a:lnTo>
                <a:lnTo>
                  <a:pt x="377190" y="377951"/>
                </a:lnTo>
                <a:lnTo>
                  <a:pt x="377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object 3"/>
          <p:cNvSpPr>
            <a:spLocks/>
          </p:cNvSpPr>
          <p:nvPr userDrawn="1"/>
        </p:nvSpPr>
        <p:spPr bwMode="auto">
          <a:xfrm>
            <a:off x="876039" y="3076359"/>
            <a:ext cx="377825" cy="215444"/>
          </a:xfrm>
          <a:custGeom>
            <a:avLst/>
            <a:gdLst>
              <a:gd name="T0" fmla="*/ 0 w 377189"/>
              <a:gd name="T1" fmla="*/ 0 h 378460"/>
              <a:gd name="T2" fmla="*/ 0 w 377189"/>
              <a:gd name="T3" fmla="*/ 377951 h 378460"/>
              <a:gd name="T4" fmla="*/ 377190 w 377189"/>
              <a:gd name="T5" fmla="*/ 377951 h 378460"/>
              <a:gd name="T6" fmla="*/ 377189 w 377189"/>
              <a:gd name="T7" fmla="*/ 0 h 378460"/>
              <a:gd name="T8" fmla="*/ 0 w 377189"/>
              <a:gd name="T9" fmla="*/ 0 h 378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189" h="378460">
                <a:moveTo>
                  <a:pt x="0" y="0"/>
                </a:moveTo>
                <a:lnTo>
                  <a:pt x="0" y="377951"/>
                </a:lnTo>
                <a:lnTo>
                  <a:pt x="377190" y="377951"/>
                </a:lnTo>
                <a:lnTo>
                  <a:pt x="377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object 4"/>
          <p:cNvSpPr>
            <a:spLocks/>
          </p:cNvSpPr>
          <p:nvPr userDrawn="1"/>
        </p:nvSpPr>
        <p:spPr bwMode="auto">
          <a:xfrm>
            <a:off x="1668202" y="3076359"/>
            <a:ext cx="377825" cy="215444"/>
          </a:xfrm>
          <a:custGeom>
            <a:avLst/>
            <a:gdLst>
              <a:gd name="T0" fmla="*/ 0 w 377189"/>
              <a:gd name="T1" fmla="*/ 0 h 378460"/>
              <a:gd name="T2" fmla="*/ 0 w 377189"/>
              <a:gd name="T3" fmla="*/ 377951 h 378460"/>
              <a:gd name="T4" fmla="*/ 377190 w 377189"/>
              <a:gd name="T5" fmla="*/ 377951 h 378460"/>
              <a:gd name="T6" fmla="*/ 377189 w 377189"/>
              <a:gd name="T7" fmla="*/ 0 h 378460"/>
              <a:gd name="T8" fmla="*/ 0 w 377189"/>
              <a:gd name="T9" fmla="*/ 0 h 378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189" h="378460">
                <a:moveTo>
                  <a:pt x="0" y="0"/>
                </a:moveTo>
                <a:lnTo>
                  <a:pt x="0" y="377951"/>
                </a:lnTo>
                <a:lnTo>
                  <a:pt x="377190" y="377951"/>
                </a:lnTo>
                <a:lnTo>
                  <a:pt x="377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object 5"/>
          <p:cNvSpPr>
            <a:spLocks/>
          </p:cNvSpPr>
          <p:nvPr userDrawn="1"/>
        </p:nvSpPr>
        <p:spPr bwMode="auto">
          <a:xfrm>
            <a:off x="1272914" y="3076359"/>
            <a:ext cx="377825" cy="215444"/>
          </a:xfrm>
          <a:custGeom>
            <a:avLst/>
            <a:gdLst>
              <a:gd name="T0" fmla="*/ 0 w 377189"/>
              <a:gd name="T1" fmla="*/ 0 h 378460"/>
              <a:gd name="T2" fmla="*/ 0 w 377189"/>
              <a:gd name="T3" fmla="*/ 377951 h 378460"/>
              <a:gd name="T4" fmla="*/ 377190 w 377189"/>
              <a:gd name="T5" fmla="*/ 377951 h 378460"/>
              <a:gd name="T6" fmla="*/ 377189 w 377189"/>
              <a:gd name="T7" fmla="*/ 0 h 378460"/>
              <a:gd name="T8" fmla="*/ 0 w 377189"/>
              <a:gd name="T9" fmla="*/ 0 h 378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189" h="378460">
                <a:moveTo>
                  <a:pt x="0" y="0"/>
                </a:moveTo>
                <a:lnTo>
                  <a:pt x="0" y="377951"/>
                </a:lnTo>
                <a:lnTo>
                  <a:pt x="377190" y="377951"/>
                </a:lnTo>
                <a:lnTo>
                  <a:pt x="377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ject 7"/>
          <p:cNvSpPr txBox="1"/>
          <p:nvPr userDrawn="1"/>
        </p:nvSpPr>
        <p:spPr>
          <a:xfrm>
            <a:off x="380739" y="3073977"/>
            <a:ext cx="2157413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0650"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23875" algn="l"/>
                <a:tab pos="920750" algn="l"/>
                <a:tab pos="1316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Arial" charset="0"/>
              </a:rPr>
              <a:t>H	 C	 D	 G</a:t>
            </a:r>
            <a:endParaRPr lang="en-US" altLang="en-US" b="1" dirty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dirty="0">
                <a:latin typeface="+mn-lt"/>
              </a:rPr>
              <a:t>HEALTHCARE COMMUNITY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dirty="0">
                <a:latin typeface="+mn-lt"/>
              </a:rPr>
              <a:t>DEVELOPMENT GROUP</a:t>
            </a:r>
            <a:endParaRPr lang="en-US" altLang="en-US" sz="1000" dirty="0">
              <a:latin typeface="Arial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3086100" cy="16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048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3814" y="153161"/>
            <a:ext cx="5796370" cy="41148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09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8763001" y="4905376"/>
            <a:ext cx="392113" cy="278606"/>
          </a:xfrm>
          <a:prstGeom prst="rect">
            <a:avLst/>
          </a:prstGeom>
          <a:solidFill>
            <a:srgbClr val="617F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76"/>
          <p:cNvSpPr>
            <a:spLocks noChangeArrowheads="1"/>
          </p:cNvSpPr>
          <p:nvPr userDrawn="1"/>
        </p:nvSpPr>
        <p:spPr bwMode="auto">
          <a:xfrm>
            <a:off x="0" y="4891386"/>
            <a:ext cx="8763000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Oval 83"/>
          <p:cNvSpPr>
            <a:spLocks noChangeAspect="1" noChangeArrowheads="1"/>
          </p:cNvSpPr>
          <p:nvPr userDrawn="1"/>
        </p:nvSpPr>
        <p:spPr bwMode="auto">
          <a:xfrm>
            <a:off x="8826500" y="4953000"/>
            <a:ext cx="249238" cy="186929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xtLst/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740FD4-0BD9-45F7-ACC9-5EC8FEDD1749}" type="slidenum">
              <a:rPr lang="en-US" sz="1000" b="1">
                <a:solidFill>
                  <a:srgbClr val="FFFFFF"/>
                </a:solidFill>
                <a:latin typeface="+mn-lt"/>
                <a:cs typeface="Calibri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Calibri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2418081" y="4917520"/>
            <a:ext cx="36921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+mn-lt"/>
                <a:ea typeface="MS PGothic" charset="0"/>
                <a:cs typeface="MS PGothic" charset="0"/>
              </a:rPr>
              <a:t>NMTC  101          March </a:t>
            </a:r>
            <a:r>
              <a:rPr lang="en-US" sz="2000" b="1" dirty="0">
                <a:solidFill>
                  <a:srgbClr val="FFFFFF"/>
                </a:solidFill>
                <a:latin typeface="+mn-lt"/>
              </a:rPr>
              <a:t>2018</a:t>
            </a:r>
            <a:endParaRPr lang="en-US" sz="2000" b="1" dirty="0">
              <a:solidFill>
                <a:srgbClr val="FFFFFF"/>
              </a:solidFill>
              <a:latin typeface="+mn-lt"/>
              <a:ea typeface="MS PGothic" charset="0"/>
              <a:cs typeface="MS PGothic" charset="0"/>
            </a:endParaRPr>
          </a:p>
        </p:txBody>
      </p:sp>
      <p:cxnSp>
        <p:nvCxnSpPr>
          <p:cNvPr id="8" name="Straight Connector 3"/>
          <p:cNvCxnSpPr/>
          <p:nvPr userDrawn="1"/>
        </p:nvCxnSpPr>
        <p:spPr>
          <a:xfrm>
            <a:off x="3989070" y="4953000"/>
            <a:ext cx="0" cy="205979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/>
          </p:cNvGrpSpPr>
          <p:nvPr userDrawn="1"/>
        </p:nvGrpSpPr>
        <p:grpSpPr bwMode="auto">
          <a:xfrm>
            <a:off x="149226" y="4958947"/>
            <a:ext cx="1590675" cy="232023"/>
            <a:chOff x="982585" y="4076251"/>
            <a:chExt cx="1589885" cy="308111"/>
          </a:xfrm>
        </p:grpSpPr>
        <p:sp>
          <p:nvSpPr>
            <p:cNvPr id="10" name="object 4"/>
            <p:cNvSpPr>
              <a:spLocks/>
            </p:cNvSpPr>
            <p:nvPr userDrawn="1"/>
          </p:nvSpPr>
          <p:spPr bwMode="auto">
            <a:xfrm>
              <a:off x="992105" y="4077833"/>
              <a:ext cx="377637" cy="306529"/>
            </a:xfrm>
            <a:custGeom>
              <a:avLst/>
              <a:gdLst>
                <a:gd name="T0" fmla="*/ 0 w 377189"/>
                <a:gd name="T1" fmla="*/ 0 h 378460"/>
                <a:gd name="T2" fmla="*/ 0 w 377189"/>
                <a:gd name="T3" fmla="*/ 377951 h 378460"/>
                <a:gd name="T4" fmla="*/ 377190 w 377189"/>
                <a:gd name="T5" fmla="*/ 377951 h 378460"/>
                <a:gd name="T6" fmla="*/ 377189 w 377189"/>
                <a:gd name="T7" fmla="*/ 0 h 378460"/>
                <a:gd name="T8" fmla="*/ 0 w 377189"/>
                <a:gd name="T9" fmla="*/ 0 h 378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189" h="378460">
                  <a:moveTo>
                    <a:pt x="0" y="0"/>
                  </a:moveTo>
                  <a:lnTo>
                    <a:pt x="0" y="377951"/>
                  </a:lnTo>
                  <a:lnTo>
                    <a:pt x="377190" y="377951"/>
                  </a:lnTo>
                  <a:lnTo>
                    <a:pt x="377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dirty="0">
                <a:latin typeface="+mn-lt"/>
              </a:endParaRPr>
            </a:p>
          </p:txBody>
        </p:sp>
        <p:sp>
          <p:nvSpPr>
            <p:cNvPr id="11" name="object 4"/>
            <p:cNvSpPr>
              <a:spLocks/>
            </p:cNvSpPr>
            <p:nvPr userDrawn="1"/>
          </p:nvSpPr>
          <p:spPr bwMode="auto">
            <a:xfrm>
              <a:off x="1395130" y="4077833"/>
              <a:ext cx="377637" cy="306529"/>
            </a:xfrm>
            <a:custGeom>
              <a:avLst/>
              <a:gdLst>
                <a:gd name="T0" fmla="*/ 0 w 377189"/>
                <a:gd name="T1" fmla="*/ 0 h 378460"/>
                <a:gd name="T2" fmla="*/ 0 w 377189"/>
                <a:gd name="T3" fmla="*/ 377951 h 378460"/>
                <a:gd name="T4" fmla="*/ 377190 w 377189"/>
                <a:gd name="T5" fmla="*/ 377951 h 378460"/>
                <a:gd name="T6" fmla="*/ 377189 w 377189"/>
                <a:gd name="T7" fmla="*/ 0 h 378460"/>
                <a:gd name="T8" fmla="*/ 0 w 377189"/>
                <a:gd name="T9" fmla="*/ 0 h 378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189" h="378460">
                  <a:moveTo>
                    <a:pt x="0" y="0"/>
                  </a:moveTo>
                  <a:lnTo>
                    <a:pt x="0" y="377951"/>
                  </a:lnTo>
                  <a:lnTo>
                    <a:pt x="377190" y="377951"/>
                  </a:lnTo>
                  <a:lnTo>
                    <a:pt x="377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dirty="0">
                <a:latin typeface="+mn-lt"/>
              </a:endParaRPr>
            </a:p>
          </p:txBody>
        </p:sp>
        <p:sp>
          <p:nvSpPr>
            <p:cNvPr id="12" name="object 4"/>
            <p:cNvSpPr>
              <a:spLocks/>
            </p:cNvSpPr>
            <p:nvPr userDrawn="1"/>
          </p:nvSpPr>
          <p:spPr bwMode="auto">
            <a:xfrm>
              <a:off x="1794981" y="4076251"/>
              <a:ext cx="377637" cy="306529"/>
            </a:xfrm>
            <a:custGeom>
              <a:avLst/>
              <a:gdLst>
                <a:gd name="T0" fmla="*/ 0 w 377189"/>
                <a:gd name="T1" fmla="*/ 0 h 378460"/>
                <a:gd name="T2" fmla="*/ 0 w 377189"/>
                <a:gd name="T3" fmla="*/ 377951 h 378460"/>
                <a:gd name="T4" fmla="*/ 377190 w 377189"/>
                <a:gd name="T5" fmla="*/ 377951 h 378460"/>
                <a:gd name="T6" fmla="*/ 377189 w 377189"/>
                <a:gd name="T7" fmla="*/ 0 h 378460"/>
                <a:gd name="T8" fmla="*/ 0 w 377189"/>
                <a:gd name="T9" fmla="*/ 0 h 378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189" h="378460">
                  <a:moveTo>
                    <a:pt x="0" y="0"/>
                  </a:moveTo>
                  <a:lnTo>
                    <a:pt x="0" y="377951"/>
                  </a:lnTo>
                  <a:lnTo>
                    <a:pt x="377190" y="377951"/>
                  </a:lnTo>
                  <a:lnTo>
                    <a:pt x="377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dirty="0">
                <a:latin typeface="+mn-lt"/>
              </a:endParaRPr>
            </a:p>
          </p:txBody>
        </p:sp>
        <p:sp>
          <p:nvSpPr>
            <p:cNvPr id="13" name="object 4"/>
            <p:cNvSpPr>
              <a:spLocks/>
            </p:cNvSpPr>
            <p:nvPr userDrawn="1"/>
          </p:nvSpPr>
          <p:spPr bwMode="auto">
            <a:xfrm>
              <a:off x="2194833" y="4076251"/>
              <a:ext cx="377637" cy="306529"/>
            </a:xfrm>
            <a:custGeom>
              <a:avLst/>
              <a:gdLst>
                <a:gd name="T0" fmla="*/ 0 w 377189"/>
                <a:gd name="T1" fmla="*/ 0 h 378460"/>
                <a:gd name="T2" fmla="*/ 0 w 377189"/>
                <a:gd name="T3" fmla="*/ 377951 h 378460"/>
                <a:gd name="T4" fmla="*/ 377190 w 377189"/>
                <a:gd name="T5" fmla="*/ 377951 h 378460"/>
                <a:gd name="T6" fmla="*/ 377189 w 377189"/>
                <a:gd name="T7" fmla="*/ 0 h 378460"/>
                <a:gd name="T8" fmla="*/ 0 w 377189"/>
                <a:gd name="T9" fmla="*/ 0 h 378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189" h="378460">
                  <a:moveTo>
                    <a:pt x="0" y="0"/>
                  </a:moveTo>
                  <a:lnTo>
                    <a:pt x="0" y="377951"/>
                  </a:lnTo>
                  <a:lnTo>
                    <a:pt x="377190" y="377951"/>
                  </a:lnTo>
                  <a:lnTo>
                    <a:pt x="377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dirty="0">
                <a:latin typeface="+mn-lt"/>
              </a:endParaRPr>
            </a:p>
          </p:txBody>
        </p:sp>
        <p:sp>
          <p:nvSpPr>
            <p:cNvPr id="14" name="object 7"/>
            <p:cNvSpPr txBox="1"/>
            <p:nvPr userDrawn="1"/>
          </p:nvSpPr>
          <p:spPr>
            <a:xfrm>
              <a:off x="982585" y="4077833"/>
              <a:ext cx="1580365" cy="30652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20650"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523875" algn="l"/>
                  <a:tab pos="920750" algn="l"/>
                  <a:tab pos="13160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500" b="1" dirty="0">
                  <a:latin typeface="+mn-lt"/>
                </a:rPr>
                <a:t>H	C	D	G</a:t>
              </a:r>
            </a:p>
          </p:txBody>
        </p:sp>
      </p:grpSp>
      <p:sp>
        <p:nvSpPr>
          <p:cNvPr id="15" name="Rectangle 76"/>
          <p:cNvSpPr>
            <a:spLocks noChangeArrowheads="1"/>
          </p:cNvSpPr>
          <p:nvPr userDrawn="1"/>
        </p:nvSpPr>
        <p:spPr bwMode="auto">
          <a:xfrm>
            <a:off x="6789739" y="4891386"/>
            <a:ext cx="1997075" cy="307777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4731" y="100831"/>
            <a:ext cx="8229600" cy="25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715757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photo_1_crop_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07245"/>
            <a:ext cx="2301765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" y="2425304"/>
            <a:ext cx="2301765" cy="2718197"/>
          </a:xfrm>
          <a:prstGeom prst="rect">
            <a:avLst/>
          </a:prstGeom>
          <a:solidFill>
            <a:srgbClr val="A6A6A6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1"/>
            <a:ext cx="2301765" cy="819150"/>
          </a:xfrm>
          <a:prstGeom prst="rect">
            <a:avLst/>
          </a:prstGeom>
          <a:solidFill>
            <a:srgbClr val="00336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2305050"/>
            <a:ext cx="2301765" cy="120254"/>
          </a:xfrm>
          <a:prstGeom prst="rect">
            <a:avLst/>
          </a:prstGeom>
          <a:solidFill>
            <a:srgbClr val="617F36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132264" y="4375993"/>
            <a:ext cx="4756151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>
              <a:spcAft>
                <a:spcPts val="200"/>
              </a:spcAft>
            </a:pPr>
            <a:r>
              <a:rPr lang="en-US" sz="1200" dirty="0">
                <a:solidFill>
                  <a:srgbClr val="000000"/>
                </a:solidFill>
                <a:cs typeface="Calibri" charset="0"/>
              </a:rPr>
              <a:t>5665 North Scottsdale Road, Suite 110 </a:t>
            </a:r>
            <a:r>
              <a:rPr lang="en-US" sz="1000" dirty="0">
                <a:solidFill>
                  <a:srgbClr val="003366"/>
                </a:solidFill>
                <a:ea typeface="Wingdings" charset="0"/>
                <a:sym typeface="Wingdings" charset="0"/>
              </a:rPr>
              <a:t></a:t>
            </a:r>
            <a:r>
              <a:rPr lang="en-US" sz="1200" dirty="0">
                <a:solidFill>
                  <a:srgbClr val="000000"/>
                </a:solidFill>
                <a:cs typeface="Calibri" charset="0"/>
              </a:rPr>
              <a:t> Scottsdale, AZ  85250 </a:t>
            </a:r>
          </a:p>
          <a:p>
            <a:pPr defTabSz="914400">
              <a:spcAft>
                <a:spcPts val="200"/>
              </a:spcAft>
            </a:pPr>
            <a:r>
              <a:rPr lang="en-US" sz="1200" dirty="0">
                <a:solidFill>
                  <a:srgbClr val="000000"/>
                </a:solidFill>
                <a:cs typeface="Calibri" charset="0"/>
              </a:rPr>
              <a:t>Phone: (480) 427-3943 </a:t>
            </a:r>
            <a:r>
              <a:rPr lang="en-US" sz="1000" dirty="0">
                <a:solidFill>
                  <a:srgbClr val="003366"/>
                </a:solidFill>
                <a:cs typeface="Wingdings" charset="0"/>
                <a:sym typeface="Wingdings" charset="0"/>
              </a:rPr>
              <a:t></a:t>
            </a:r>
            <a:r>
              <a:rPr lang="en-US" sz="1200" dirty="0">
                <a:solidFill>
                  <a:srgbClr val="000000"/>
                </a:solidFill>
                <a:cs typeface="Calibri" charset="0"/>
              </a:rPr>
              <a:t> </a:t>
            </a:r>
            <a:r>
              <a:rPr lang="en-US" sz="1200" b="1" dirty="0">
                <a:cs typeface="Calibri" charset="0"/>
              </a:rPr>
              <a:t>www.ssbsolutions.com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4233865" y="3555124"/>
            <a:ext cx="2427066" cy="841595"/>
            <a:chOff x="823068" y="2313332"/>
            <a:chExt cx="3561514" cy="1444656"/>
          </a:xfrm>
        </p:grpSpPr>
        <p:pic>
          <p:nvPicPr>
            <p:cNvPr id="14" name="Picture 13" descr="ssb_logo_with_brand_slogan_outlines_black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68" y="2313332"/>
              <a:ext cx="3561514" cy="1337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898033" y="3208701"/>
              <a:ext cx="2486549" cy="549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1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86101" y="3977879"/>
            <a:ext cx="6057900" cy="1165622"/>
          </a:xfrm>
          <a:prstGeom prst="rect">
            <a:avLst/>
          </a:prstGeom>
          <a:solidFill>
            <a:srgbClr val="A6A6A6">
              <a:alpha val="5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Rectangle 3"/>
          <p:cNvSpPr/>
          <p:nvPr/>
        </p:nvSpPr>
        <p:spPr>
          <a:xfrm>
            <a:off x="3086100" y="3976689"/>
            <a:ext cx="6070600" cy="103585"/>
          </a:xfrm>
          <a:prstGeom prst="rect">
            <a:avLst/>
          </a:prstGeom>
          <a:solidFill>
            <a:srgbClr val="617F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Rectangle 4"/>
          <p:cNvSpPr/>
          <p:nvPr/>
        </p:nvSpPr>
        <p:spPr>
          <a:xfrm>
            <a:off x="8901115" y="4943475"/>
            <a:ext cx="266701" cy="200025"/>
          </a:xfrm>
          <a:prstGeom prst="rect">
            <a:avLst/>
          </a:prstGeom>
          <a:solidFill>
            <a:srgbClr val="F6620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45598" y="4959995"/>
            <a:ext cx="157094" cy="1538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6" name="Rectangle 6"/>
          <p:cNvSpPr/>
          <p:nvPr/>
        </p:nvSpPr>
        <p:spPr>
          <a:xfrm>
            <a:off x="1" y="3977879"/>
            <a:ext cx="3086100" cy="1165622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92050" y="4159281"/>
            <a:ext cx="51420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January 2019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lang="en-US" sz="1000" b="1" dirty="0"/>
          </a:p>
          <a:p>
            <a:pPr algn="l">
              <a:spcAft>
                <a:spcPts val="600"/>
              </a:spcAft>
            </a:pPr>
            <a:r>
              <a:rPr lang="en-US" sz="1400" dirty="0"/>
              <a:t>2019 – The “Next Generation” of Health Care Innovation </a:t>
            </a:r>
            <a:endParaRPr lang="en-US" sz="1000" b="0" cap="smal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1" r:id="rId2"/>
    <p:sldLayoutId id="2147483682" r:id="rId3"/>
    <p:sldLayoutId id="2147483684" r:id="rId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366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FC1F-6484-43D1-9706-EF7429B8EC10}" type="datetimeFigureOut">
              <a:rPr lang="en-US" smtClean="0"/>
              <a:t>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2A02-D115-4D81-A74C-2EAF74695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703320" y="2658197"/>
            <a:ext cx="49585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algn="ctr"/>
            <a:endParaRPr lang="en-US" altLang="en-US" sz="2400" dirty="0">
              <a:latin typeface="Calibri" pitchFamily="34" charset="0"/>
            </a:endParaRPr>
          </a:p>
          <a:p>
            <a:pPr algn="ctr"/>
            <a:r>
              <a:rPr lang="en-US" sz="3200" b="1" cap="small" dirty="0">
                <a:latin typeface="+mn-lt"/>
              </a:rPr>
              <a:t>New Markets Tax Credits 101</a:t>
            </a:r>
            <a:endParaRPr lang="en-US" altLang="en-US" sz="3200" b="1" cap="small" dirty="0">
              <a:latin typeface="+mn-lt"/>
            </a:endParaRPr>
          </a:p>
          <a:p>
            <a:pPr algn="ctr"/>
            <a:r>
              <a:rPr lang="en-US" altLang="en-US" sz="2400" dirty="0">
                <a:latin typeface="Calibri" pitchFamily="34" charset="0"/>
              </a:rPr>
              <a:t>January  2019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54400" y="1295400"/>
            <a:ext cx="54102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cap="small" dirty="0">
                <a:latin typeface="+mn-lt"/>
              </a:rPr>
              <a:t>Healthcare Community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cap="small" dirty="0">
                <a:latin typeface="+mn-lt"/>
              </a:rPr>
              <a:t>Development Group</a:t>
            </a:r>
          </a:p>
        </p:txBody>
      </p:sp>
    </p:spTree>
    <p:extLst>
      <p:ext uri="{BB962C8B-B14F-4D97-AF65-F5344CB8AC3E}">
        <p14:creationId xmlns:p14="http://schemas.microsoft.com/office/powerpoint/2010/main" val="9104711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255144" y="89346"/>
            <a:ext cx="8229600" cy="4486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cap="small" dirty="0"/>
              <a:t>NMTC Overview</a:t>
            </a:r>
            <a:endParaRPr b="1" cap="small" dirty="0"/>
          </a:p>
        </p:txBody>
      </p:sp>
      <p:sp>
        <p:nvSpPr>
          <p:cNvPr id="39" name="Shape 39"/>
          <p:cNvSpPr>
            <a:spLocks noGrp="1"/>
          </p:cNvSpPr>
          <p:nvPr>
            <p:ph type="body" idx="4294967295"/>
          </p:nvPr>
        </p:nvSpPr>
        <p:spPr>
          <a:xfrm>
            <a:off x="350838" y="574564"/>
            <a:ext cx="8229600" cy="34067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4625" lvl="0" indent="-174625" defTabSz="914400" hangingPunct="0">
              <a:spcBef>
                <a:spcPts val="0"/>
              </a:spcBef>
              <a:buSzTx/>
              <a:buFont typeface="Symbol" panose="05050102010706020507" pitchFamily="18" charset="2"/>
              <a:buChar char="-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cs typeface="Arial" panose="020B0604020202020204" pitchFamily="34" charset="0"/>
              </a:rPr>
              <a:t>New Market Tax Credits </a:t>
            </a:r>
            <a:endParaRPr sz="1400" dirty="0">
              <a:cs typeface="Arial" panose="020B0604020202020204" pitchFamily="34" charset="0"/>
            </a:endParaRPr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1400" dirty="0"/>
              <a:t>When and how can they be used?</a:t>
            </a:r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1400" dirty="0"/>
              <a:t>How are these transactions structured?</a:t>
            </a:r>
            <a:endParaRPr lang="en-US" sz="1400" dirty="0"/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/>
              <a:t>Risks and Rewards</a:t>
            </a:r>
            <a:endParaRPr sz="1400" dirty="0"/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1400" dirty="0"/>
              <a:t>What are the common deal issues?</a:t>
            </a:r>
            <a:endParaRPr lang="en-US" sz="1400" dirty="0"/>
          </a:p>
          <a:p>
            <a:pPr marL="701167" lvl="1" indent="-342900" defTabSz="832104">
              <a:spcBef>
                <a:spcPts val="600"/>
              </a:spcBef>
              <a:buFont typeface="Arial" panose="020B0604020202020204" pitchFamily="34" charset="0"/>
              <a:buChar char="̶"/>
              <a:defRPr sz="1800">
                <a:solidFill>
                  <a:srgbClr val="000000"/>
                </a:solidFill>
              </a:defRPr>
            </a:pPr>
            <a:endParaRPr sz="1400" dirty="0"/>
          </a:p>
          <a:p>
            <a:pPr marL="174625" indent="-174625" defTabSz="914400" hangingPunct="0">
              <a:spcBef>
                <a:spcPts val="0"/>
              </a:spcBef>
              <a:buSzTx/>
              <a:buFont typeface="Symbol" panose="05050102010706020507" pitchFamily="18" charset="2"/>
              <a:buChar char="-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cs typeface="Arial" panose="020B0604020202020204" pitchFamily="34" charset="0"/>
              </a:rPr>
              <a:t>Roles and Responsibilities </a:t>
            </a:r>
            <a:endParaRPr sz="1400" dirty="0">
              <a:cs typeface="Arial" panose="020B0604020202020204" pitchFamily="34" charset="0"/>
            </a:endParaRPr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/>
              <a:t>Investors</a:t>
            </a:r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/>
              <a:t>Community Development Entity</a:t>
            </a:r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/>
              <a:t>Leverage Lenders</a:t>
            </a:r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/>
              <a:t>Qualified Active Low-Income Community Business</a:t>
            </a:r>
            <a:endParaRPr sz="1400" dirty="0"/>
          </a:p>
          <a:p>
            <a:pPr marL="517525" lvl="1" indent="-160338" defTabSz="832104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1400" dirty="0"/>
              <a:t>Consultant</a:t>
            </a:r>
            <a:r>
              <a:rPr lang="en-US" sz="1400" dirty="0"/>
              <a:t>s and Advisors</a:t>
            </a:r>
            <a:endParaRPr sz="1400" dirty="0"/>
          </a:p>
          <a:p>
            <a:pPr marL="582183" lvl="1" indent="-223916" defTabSz="832104">
              <a:spcBef>
                <a:spcPts val="600"/>
              </a:spcBef>
              <a:buClr>
                <a:srgbClr val="0F6FC6"/>
              </a:buClr>
              <a:buChar char="❖"/>
              <a:defRPr sz="1800">
                <a:solidFill>
                  <a:srgbClr val="000000"/>
                </a:solidFill>
              </a:defRPr>
            </a:pPr>
            <a:endParaRPr sz="1400" dirty="0"/>
          </a:p>
        </p:txBody>
      </p:sp>
      <p:pic>
        <p:nvPicPr>
          <p:cNvPr id="5" name="Picture 4" descr="Image result for new market tax credit stru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940" y="644034"/>
            <a:ext cx="4978246" cy="27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691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ChangeArrowheads="1"/>
          </p:cNvSpPr>
          <p:nvPr/>
        </p:nvSpPr>
        <p:spPr bwMode="auto">
          <a:xfrm>
            <a:off x="309083" y="621100"/>
            <a:ext cx="480995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174625" indent="-174625">
              <a:buFont typeface="Symbol" panose="05050102010706020507" pitchFamily="18" charset="2"/>
              <a:buChar char="-"/>
            </a:pPr>
            <a:r>
              <a:rPr lang="en-US" b="0" dirty="0">
                <a:cs typeface="Arial" panose="020B0604020202020204" pitchFamily="34" charset="0"/>
              </a:rPr>
              <a:t>NMTC are a financing source for compelling projects in low income communities toward improving their economic climate, (hence the name “New Markets”); </a:t>
            </a:r>
          </a:p>
          <a:p>
            <a:pPr marL="174625" indent="-174625">
              <a:buFont typeface="Symbol" panose="05050102010706020507" pitchFamily="18" charset="2"/>
              <a:buChar char="-"/>
            </a:pPr>
            <a:endParaRPr lang="en-US" b="0" dirty="0">
              <a:cs typeface="Arial" panose="020B0604020202020204" pitchFamily="34" charset="0"/>
            </a:endParaRPr>
          </a:p>
          <a:p>
            <a:pPr marL="174625" lvl="0" indent="-174625">
              <a:buFont typeface="Symbol" panose="05050102010706020507" pitchFamily="18" charset="2"/>
              <a:buChar char="-"/>
            </a:pPr>
            <a:r>
              <a:rPr lang="en-US" b="0" dirty="0">
                <a:cs typeface="Arial" panose="020B0604020202020204" pitchFamily="34" charset="0"/>
              </a:rPr>
              <a:t>NMTC enable projects to achieve their financing requirements rather than suffer from financing shortfalls; </a:t>
            </a:r>
          </a:p>
          <a:p>
            <a:pPr marL="174625" indent="-174625">
              <a:buFont typeface="Symbol" panose="05050102010706020507" pitchFamily="18" charset="2"/>
              <a:buChar char="-"/>
            </a:pPr>
            <a:endParaRPr lang="en-US" b="0" dirty="0">
              <a:cs typeface="Arial" panose="020B0604020202020204" pitchFamily="34" charset="0"/>
            </a:endParaRPr>
          </a:p>
          <a:p>
            <a:pPr marL="174625" lvl="0" indent="-174625">
              <a:buFont typeface="Symbol" panose="05050102010706020507" pitchFamily="18" charset="2"/>
              <a:buChar char="-"/>
            </a:pPr>
            <a:r>
              <a:rPr lang="en-US" b="0" dirty="0">
                <a:cs typeface="Arial" panose="020B0604020202020204" pitchFamily="34" charset="0"/>
              </a:rPr>
              <a:t>NMTC debt is structured with a below-market interest rate, the principal for which is effectively forgiven upon maturity; </a:t>
            </a:r>
          </a:p>
          <a:p>
            <a:pPr marL="174625" indent="-174625">
              <a:buFont typeface="Symbol" panose="05050102010706020507" pitchFamily="18" charset="2"/>
              <a:buChar char="-"/>
            </a:pPr>
            <a:endParaRPr lang="en-US" b="0" dirty="0">
              <a:cs typeface="Arial" panose="020B0604020202020204" pitchFamily="34" charset="0"/>
            </a:endParaRPr>
          </a:p>
          <a:p>
            <a:pPr marL="174625" lvl="0" indent="-174625">
              <a:buFont typeface="Symbol" panose="05050102010706020507" pitchFamily="18" charset="2"/>
              <a:buChar char="-"/>
            </a:pPr>
            <a:r>
              <a:rPr lang="en-US" b="0" dirty="0">
                <a:cs typeface="Arial" panose="020B0604020202020204" pitchFamily="34" charset="0"/>
              </a:rPr>
              <a:t>NMTC for hospitals typically target projects with total budgets in the $10MM to $25MM range; </a:t>
            </a:r>
          </a:p>
          <a:p>
            <a:pPr marL="174625" indent="-174625">
              <a:buFont typeface="Symbol" panose="05050102010706020507" pitchFamily="18" charset="2"/>
              <a:buChar char="-"/>
            </a:pPr>
            <a:endParaRPr lang="en-US" b="0" dirty="0">
              <a:cs typeface="Arial" panose="020B0604020202020204" pitchFamily="34" charset="0"/>
            </a:endParaRPr>
          </a:p>
          <a:p>
            <a:pPr marL="174625" indent="-174625">
              <a:buFont typeface="Symbol" panose="05050102010706020507" pitchFamily="18" charset="2"/>
              <a:buChar char="-"/>
            </a:pPr>
            <a:r>
              <a:rPr lang="en-US" b="0" dirty="0">
                <a:cs typeface="Arial" panose="020B0604020202020204" pitchFamily="34" charset="0"/>
              </a:rPr>
              <a:t>NMTC generally provide some net 15% to 20% of total project budget financing.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93" y="81395"/>
            <a:ext cx="8229600" cy="448620"/>
          </a:xfrm>
        </p:spPr>
        <p:txBody>
          <a:bodyPr/>
          <a:lstStyle/>
          <a:p>
            <a:r>
              <a:rPr lang="en-US" b="1" cap="small" dirty="0"/>
              <a:t>New Markets Tax Credits</a:t>
            </a:r>
            <a:br>
              <a:rPr lang="en-US" altLang="en-US" b="1" cap="small" dirty="0"/>
            </a:b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0838" y="4095274"/>
            <a:ext cx="8403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r>
              <a:rPr lang="en-US" b="0" u="sng" dirty="0">
                <a:cs typeface="Arial" panose="020B0604020202020204" pitchFamily="34" charset="0"/>
              </a:rPr>
              <a:t>Example</a:t>
            </a:r>
            <a:r>
              <a:rPr lang="en-US" b="0" dirty="0">
                <a:cs typeface="Arial" panose="020B0604020202020204" pitchFamily="34" charset="0"/>
              </a:rPr>
              <a:t>:  A hospital seeks $20MM in financing for operating rooms construction for which $16MM in financing has been apportioned leaving a $4MM funding gap, in turn filled by NMTC proceeds.</a:t>
            </a:r>
            <a:endParaRPr lang="en-US" altLang="en-US" b="0" dirty="0">
              <a:cs typeface="Arial" panose="020B0604020202020204" pitchFamily="34" charset="0"/>
            </a:endParaRPr>
          </a:p>
        </p:txBody>
      </p:sp>
      <p:pic>
        <p:nvPicPr>
          <p:cNvPr id="1026" name="Picture 2" descr="C:\Users\XPS8100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40" y="985531"/>
            <a:ext cx="3930308" cy="27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25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20" y="92663"/>
            <a:ext cx="8229600" cy="448620"/>
          </a:xfrm>
        </p:spPr>
        <p:txBody>
          <a:bodyPr>
            <a:noAutofit/>
          </a:bodyPr>
          <a:lstStyle/>
          <a:p>
            <a:r>
              <a:rPr lang="en-US" b="1" cap="small" dirty="0"/>
              <a:t>Impact of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9878" y="771525"/>
            <a:ext cx="5400803" cy="3027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9725" indent="-339725">
              <a:spcAft>
                <a:spcPts val="1200"/>
              </a:spcAft>
            </a:pPr>
            <a:r>
              <a:rPr lang="en-US" sz="1600" dirty="0"/>
              <a:t>Finances projects which traditional banking channels won’t, while creating jobs, facilitating the delivery of social services and driving private investment into low-income communities</a:t>
            </a:r>
          </a:p>
          <a:p>
            <a:pPr marL="339725" indent="-339725">
              <a:spcAft>
                <a:spcPts val="1200"/>
              </a:spcAft>
            </a:pPr>
            <a:r>
              <a:rPr lang="en-US" sz="1600" dirty="0"/>
              <a:t>Between 2003 and 2012, NMTC Financing created over 750,000 jobs in economically distressed communities across America </a:t>
            </a:r>
          </a:p>
          <a:p>
            <a:pPr marL="339725" indent="-339725">
              <a:spcAft>
                <a:spcPts val="1200"/>
              </a:spcAft>
            </a:pPr>
            <a:r>
              <a:rPr lang="en-US" sz="1600" dirty="0"/>
              <a:t>NMTC Investments between 2003 and 2010 generated over $5.3 billion in federal tax and over $3 billion in state and local tax revenue 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600" b="0" dirty="0"/>
          </a:p>
        </p:txBody>
      </p:sp>
      <p:pic>
        <p:nvPicPr>
          <p:cNvPr id="4" name="Picture 2" descr="Image result for new market tax credit stru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803" y="1440084"/>
            <a:ext cx="3741610" cy="20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830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SB Template FINAL STD">
  <a:themeElements>
    <a:clrScheme name="SSB Template FINAL ST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SB Template FINAL STD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SB Template FINAL ST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SB Template FINAL STD">
  <a:themeElements>
    <a:clrScheme name="SSB Template FINAL ST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SB Template FINAL STD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SB Template FINAL ST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21755</TotalTime>
  <Words>265</Words>
  <Application>Microsoft Macintosh PowerPoint</Application>
  <PresentationFormat>On-screen Show (16:9)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Symbol</vt:lpstr>
      <vt:lpstr>SSB Template FINAL STD</vt:lpstr>
      <vt:lpstr>1_Custom Design</vt:lpstr>
      <vt:lpstr>PowerPoint Presentation</vt:lpstr>
      <vt:lpstr>NMTC Overview</vt:lpstr>
      <vt:lpstr>New Markets Tax Credits </vt:lpstr>
      <vt:lpstr>Impact of Investment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CMM Vision  Creating Inner Mountain Medical, LLC – Defining the Path Forward</dc:title>
  <dc:creator>SSB Solutions</dc:creator>
  <cp:lastModifiedBy>Microsoft Office User</cp:lastModifiedBy>
  <cp:revision>1497</cp:revision>
  <cp:lastPrinted>2019-01-14T22:58:54Z</cp:lastPrinted>
  <dcterms:modified xsi:type="dcterms:W3CDTF">2019-01-23T00:52:55Z</dcterms:modified>
</cp:coreProperties>
</file>